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88" r:id="rId1"/>
  </p:sldMasterIdLst>
  <p:notesMasterIdLst>
    <p:notesMasterId r:id="rId38"/>
  </p:notesMasterIdLst>
  <p:handoutMasterIdLst>
    <p:handoutMasterId r:id="rId39"/>
  </p:handoutMasterIdLst>
  <p:sldIdLst>
    <p:sldId id="256" r:id="rId2"/>
    <p:sldId id="355" r:id="rId3"/>
    <p:sldId id="387" r:id="rId4"/>
    <p:sldId id="388" r:id="rId5"/>
    <p:sldId id="389" r:id="rId6"/>
    <p:sldId id="390" r:id="rId7"/>
    <p:sldId id="392" r:id="rId8"/>
    <p:sldId id="393" r:id="rId9"/>
    <p:sldId id="384" r:id="rId10"/>
    <p:sldId id="385" r:id="rId11"/>
    <p:sldId id="345" r:id="rId12"/>
    <p:sldId id="350" r:id="rId13"/>
    <p:sldId id="351" r:id="rId14"/>
    <p:sldId id="352" r:id="rId15"/>
    <p:sldId id="346" r:id="rId16"/>
    <p:sldId id="371" r:id="rId17"/>
    <p:sldId id="348" r:id="rId18"/>
    <p:sldId id="380" r:id="rId19"/>
    <p:sldId id="383" r:id="rId20"/>
    <p:sldId id="381" r:id="rId21"/>
    <p:sldId id="372" r:id="rId22"/>
    <p:sldId id="365" r:id="rId23"/>
    <p:sldId id="366" r:id="rId24"/>
    <p:sldId id="373" r:id="rId25"/>
    <p:sldId id="375" r:id="rId26"/>
    <p:sldId id="376" r:id="rId27"/>
    <p:sldId id="377" r:id="rId28"/>
    <p:sldId id="369" r:id="rId29"/>
    <p:sldId id="360" r:id="rId30"/>
    <p:sldId id="358" r:id="rId31"/>
    <p:sldId id="359" r:id="rId32"/>
    <p:sldId id="361" r:id="rId33"/>
    <p:sldId id="362" r:id="rId34"/>
    <p:sldId id="370" r:id="rId35"/>
    <p:sldId id="349" r:id="rId36"/>
    <p:sldId id="386" r:id="rId3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80" autoAdjust="0"/>
    <p:restoredTop sz="94607" autoAdjust="0"/>
  </p:normalViewPr>
  <p:slideViewPr>
    <p:cSldViewPr>
      <p:cViewPr varScale="1">
        <p:scale>
          <a:sx n="70" d="100"/>
          <a:sy n="70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notesViewPr>
    <p:cSldViewPr>
      <p:cViewPr varScale="1">
        <p:scale>
          <a:sx n="52" d="100"/>
          <a:sy n="52" d="100"/>
        </p:scale>
        <p:origin x="-2726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BFB77-8A47-47CB-A1ED-B3168E26223E}" type="datetimeFigureOut">
              <a:rPr lang="es-MX" smtClean="0"/>
              <a:pPr/>
              <a:t>27/03/2016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E2E17-B944-4A4F-AACC-541129C212A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4567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FB416-57F1-47CD-81F7-25C53581EE5B}" type="datetimeFigureOut">
              <a:rPr lang="es-MX" smtClean="0"/>
              <a:pPr/>
              <a:t>27/03/2016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78AFD-26F8-47CE-ABCB-6AFEAA0E31C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7113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5700" cy="3724275"/>
          </a:xfrm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s-ES_tradnl" altLang="es-MX" sz="1800" smtClean="0"/>
          </a:p>
        </p:txBody>
      </p:sp>
    </p:spTree>
    <p:extLst>
      <p:ext uri="{BB962C8B-B14F-4D97-AF65-F5344CB8AC3E}">
        <p14:creationId xmlns:p14="http://schemas.microsoft.com/office/powerpoint/2010/main" val="3918889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224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78AFD-26F8-47CE-ABCB-6AFEAA0E31CD}" type="slidenum">
              <a:rPr lang="es-MX" smtClean="0"/>
              <a:pPr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9534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DE72BE-8078-4691-9F13-13A6F24B0DCE}" type="slidenum">
              <a:rPr lang="en-US" smtClean="0">
                <a:latin typeface="Arial" charset="0"/>
              </a:rPr>
              <a:pPr/>
              <a:t>18</a:t>
            </a:fld>
            <a:endParaRPr lang="en-US" smtClean="0">
              <a:latin typeface="Arial" charset="0"/>
            </a:endParaRPr>
          </a:p>
        </p:txBody>
      </p:sp>
      <p:sp>
        <p:nvSpPr>
          <p:cNvPr id="3379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 eaLnBrk="1" hangingPunct="1"/>
            <a:fld id="{9F2F1842-056D-4965-8E74-0B9DD52A83B9}" type="slidenum">
              <a:rPr lang="en-US" sz="1200">
                <a:latin typeface="Arial" charset="0"/>
              </a:rPr>
              <a:pPr algn="r" eaLnBrk="1" hangingPunct="1"/>
              <a:t>18</a:t>
            </a:fld>
            <a:endParaRPr lang="en-US" sz="1200">
              <a:latin typeface="Arial" charset="0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3" y="300038"/>
            <a:ext cx="3594100" cy="2695575"/>
          </a:xfrm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108325"/>
            <a:ext cx="6475413" cy="5881688"/>
          </a:xfrm>
          <a:noFill/>
          <a:ln/>
        </p:spPr>
        <p:txBody>
          <a:bodyPr lIns="94689" tIns="47346" rIns="94689" bIns="47346"/>
          <a:lstStyle/>
          <a:p>
            <a:pPr eaLnBrk="1" hangingPunct="1"/>
            <a:r>
              <a:rPr lang="en-US" smtClean="0">
                <a:latin typeface="Arial" charset="0"/>
              </a:rPr>
              <a:t>DISCUSSION POINTS:</a:t>
            </a:r>
          </a:p>
          <a:p>
            <a:pPr lvl="1" eaLnBrk="1" hangingPunct="1"/>
            <a:r>
              <a:rPr lang="en-US" smtClean="0">
                <a:latin typeface="Arial" charset="0"/>
              </a:rPr>
              <a:t>Excessive glucose fluctuations are common in diabetes and are not measured by the A1C. </a:t>
            </a:r>
          </a:p>
          <a:p>
            <a:pPr lvl="1" eaLnBrk="1" hangingPunct="1"/>
            <a:r>
              <a:rPr lang="en-US" smtClean="0">
                <a:latin typeface="Arial" charset="0"/>
              </a:rPr>
              <a:t>People without diabetes are able to maintain their glucose concentrations within a narrow band (approximately 80 to 140 mg/dL) throughout the day.  </a:t>
            </a:r>
          </a:p>
          <a:p>
            <a:pPr lvl="1" eaLnBrk="1" hangingPunct="1"/>
            <a:r>
              <a:rPr lang="en-US" smtClean="0">
                <a:latin typeface="Arial" charset="0"/>
              </a:rPr>
              <a:t>For patients with diabetes, this level of glucose control is difficult. Even “optimally-treated” patients, whose A1C would predict near target glucose control, can experience wide glucose fluctuations throughout the day.</a:t>
            </a:r>
          </a:p>
          <a:p>
            <a:pPr lvl="1" eaLnBrk="1" hangingPunct="1"/>
            <a:r>
              <a:rPr lang="en-US" smtClean="0">
                <a:latin typeface="Arial" charset="0"/>
              </a:rPr>
              <a:t>In a recent study, Amylin Pharmaceuticals, Inc. assessed 24-h glucose profiles of 9 subjects with type 1 diabetes whose A1C averaged 6.7% (range of 5.8% to 7.1%), near or within the ADA A1C target range.  Subjects used insulin lispro in their insulin pumps.</a:t>
            </a:r>
          </a:p>
          <a:p>
            <a:pPr lvl="1" eaLnBrk="1" hangingPunct="1"/>
            <a:r>
              <a:rPr lang="en-US" smtClean="0">
                <a:latin typeface="Arial" charset="0"/>
              </a:rPr>
              <a:t>Click: The individual glucose profiles of the 9 patients appear on the graph</a:t>
            </a:r>
          </a:p>
          <a:p>
            <a:pPr lvl="1" eaLnBrk="1" hangingPunct="1"/>
            <a:r>
              <a:rPr lang="en-US" smtClean="0">
                <a:latin typeface="Arial" charset="0"/>
              </a:rPr>
              <a:t>Despite excellent A1C levels, these patients experienced wide glucose fluctuations throughout the day as measured with continuous glucose monitoring system (CGMS)</a:t>
            </a:r>
          </a:p>
          <a:p>
            <a:pPr lvl="1" eaLnBrk="1" hangingPunct="1"/>
            <a:endParaRPr lang="en-US" smtClean="0">
              <a:latin typeface="Arial" charset="0"/>
            </a:endParaRPr>
          </a:p>
          <a:p>
            <a:pPr eaLnBrk="1" hangingPunct="1"/>
            <a:r>
              <a:rPr lang="en-US" smtClean="0">
                <a:latin typeface="Arial" charset="0"/>
              </a:rPr>
              <a:t>SLIDE BACKGROUND:</a:t>
            </a:r>
          </a:p>
          <a:p>
            <a:pPr lvl="1" eaLnBrk="1" hangingPunct="1"/>
            <a:r>
              <a:rPr lang="en-US" smtClean="0">
                <a:latin typeface="Arial" charset="0"/>
              </a:rPr>
              <a:t>CGMS = Medtronic MiniMed Continuous Glucose Monitoring System</a:t>
            </a:r>
          </a:p>
          <a:p>
            <a:pPr lvl="1" eaLnBrk="1" hangingPunct="1"/>
            <a:r>
              <a:rPr lang="en-US" smtClean="0">
                <a:latin typeface="Arial" charset="0"/>
              </a:rPr>
              <a:t>Mean duration of diabetes for these 9 subjects was 21.5 years (range 2.5 to 40.4 years).</a:t>
            </a:r>
          </a:p>
        </p:txBody>
      </p:sp>
    </p:spTree>
    <p:extLst>
      <p:ext uri="{BB962C8B-B14F-4D97-AF65-F5344CB8AC3E}">
        <p14:creationId xmlns:p14="http://schemas.microsoft.com/office/powerpoint/2010/main" val="229909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F21788-99A6-4F95-A933-20BB98EC9DE8}" type="slidenum">
              <a:rPr lang="en-US" smtClean="0">
                <a:latin typeface="Arial" charset="0"/>
              </a:rPr>
              <a:pPr/>
              <a:t>20</a:t>
            </a:fld>
            <a:endParaRPr lang="en-US" smtClean="0">
              <a:latin typeface="Arial" charset="0"/>
            </a:endParaRPr>
          </a:p>
        </p:txBody>
      </p:sp>
      <p:sp>
        <p:nvSpPr>
          <p:cNvPr id="3481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482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35" tIns="45718" rIns="91435" bIns="45718"/>
          <a:lstStyle/>
          <a:p>
            <a:pPr eaLnBrk="1" hangingPunct="1"/>
            <a:endParaRPr lang="es-MX" smtClean="0">
              <a:latin typeface="Arial" charset="0"/>
            </a:endParaRPr>
          </a:p>
        </p:txBody>
      </p:sp>
      <p:sp>
        <p:nvSpPr>
          <p:cNvPr id="3482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r" eaLnBrk="1" hangingPunct="1"/>
            <a:fld id="{50DD0BC9-9C9A-408D-B152-A21F745D2F5D}" type="slidenum">
              <a:rPr lang="en-US" sz="1200">
                <a:latin typeface="Arial" charset="0"/>
              </a:rPr>
              <a:pPr algn="r" eaLnBrk="1" hangingPunct="1"/>
              <a:t>20</a:t>
            </a:fld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689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that recognized the vital importance</a:t>
            </a:r>
          </a:p>
          <a:p>
            <a:r>
              <a:rPr lang="en-US" dirty="0" smtClean="0"/>
              <a:t>of organized and coordinated transition</a:t>
            </a:r>
          </a:p>
          <a:p>
            <a:r>
              <a:rPr lang="es-MX" dirty="0" err="1" smtClean="0"/>
              <a:t>programs</a:t>
            </a:r>
            <a:r>
              <a:rPr lang="es-MX" dirty="0" smtClean="0"/>
              <a:t>. </a:t>
            </a:r>
            <a:r>
              <a:rPr lang="es-MX" dirty="0" err="1" smtClean="0"/>
              <a:t>These</a:t>
            </a:r>
            <a:r>
              <a:rPr lang="es-MX" dirty="0" smtClean="0"/>
              <a:t> </a:t>
            </a:r>
            <a:r>
              <a:rPr lang="es-MX" dirty="0" err="1" smtClean="0"/>
              <a:t>statements</a:t>
            </a:r>
            <a:r>
              <a:rPr lang="es-MX" dirty="0" smtClean="0"/>
              <a:t> </a:t>
            </a:r>
            <a:r>
              <a:rPr lang="es-MX" dirty="0" err="1" smtClean="0"/>
              <a:t>offer</a:t>
            </a:r>
            <a:endParaRPr lang="es-MX" dirty="0" smtClean="0"/>
          </a:p>
          <a:p>
            <a:r>
              <a:rPr lang="en-US" dirty="0" smtClean="0"/>
              <a:t>guidelines for successful transition programs,</a:t>
            </a:r>
          </a:p>
          <a:p>
            <a:r>
              <a:rPr lang="es-MX" dirty="0" err="1" smtClean="0"/>
              <a:t>aimed</a:t>
            </a:r>
            <a:r>
              <a:rPr lang="es-MX" dirty="0" smtClean="0"/>
              <a:t> at </a:t>
            </a:r>
            <a:r>
              <a:rPr lang="es-MX" dirty="0" err="1" smtClean="0"/>
              <a:t>facilitating</a:t>
            </a:r>
            <a:r>
              <a:rPr lang="es-MX" dirty="0" smtClean="0"/>
              <a:t> </a:t>
            </a:r>
            <a:r>
              <a:rPr lang="es-MX" dirty="0" err="1" smtClean="0"/>
              <a:t>uninterrupted</a:t>
            </a:r>
            <a:r>
              <a:rPr lang="es-MX" dirty="0" smtClean="0"/>
              <a:t>,</a:t>
            </a:r>
          </a:p>
          <a:p>
            <a:r>
              <a:rPr lang="es-MX" dirty="0" err="1" smtClean="0"/>
              <a:t>comprehensive</a:t>
            </a:r>
            <a:r>
              <a:rPr lang="es-MX" dirty="0" smtClean="0"/>
              <a:t>, and </a:t>
            </a:r>
            <a:r>
              <a:rPr lang="es-MX" dirty="0" err="1" smtClean="0"/>
              <a:t>accessible</a:t>
            </a:r>
            <a:endParaRPr lang="es-MX" dirty="0" smtClean="0"/>
          </a:p>
          <a:p>
            <a:r>
              <a:rPr lang="es-MX" dirty="0" err="1" smtClean="0"/>
              <a:t>care</a:t>
            </a:r>
            <a:r>
              <a:rPr lang="es-MX" dirty="0" smtClean="0"/>
              <a:t>.</a:t>
            </a:r>
          </a:p>
          <a:p>
            <a:endParaRPr lang="es-MX" dirty="0" smtClean="0"/>
          </a:p>
          <a:p>
            <a:r>
              <a:rPr lang="en-US" dirty="0" smtClean="0"/>
              <a:t>The need to develop guidelines to facilitate</a:t>
            </a:r>
          </a:p>
          <a:p>
            <a:r>
              <a:rPr lang="en-US" dirty="0" smtClean="0"/>
              <a:t>the implementation and success of</a:t>
            </a:r>
          </a:p>
          <a:p>
            <a:r>
              <a:rPr lang="en-US" dirty="0" smtClean="0"/>
              <a:t>transition programs has been recognized</a:t>
            </a:r>
          </a:p>
          <a:p>
            <a:r>
              <a:rPr lang="en-US" dirty="0" smtClean="0"/>
              <a:t>by professional organizations. 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78AFD-26F8-47CE-ABCB-6AFEAA0E31CD}" type="slidenum">
              <a:rPr lang="es-MX" smtClean="0"/>
              <a:pPr/>
              <a:t>32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3239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CD47B-A893-4D9E-AE17-F015602B4538}" type="datetime1">
              <a:rPr lang="es-MX" smtClean="0"/>
              <a:pPr/>
              <a:t>27/03/2016</a:t>
            </a:fld>
            <a:endParaRPr lang="es-MX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BC617-F9AC-411C-87DF-4AF10E0881F0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/>
          <a:lstStyle/>
          <a:p>
            <a:r>
              <a:rPr lang="es-MX" smtClean="0"/>
              <a:t>DM 1  Esquemas de Tratamiento</a:t>
            </a:r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A5E5-DAC3-462E-83A3-3811361C0A68}" type="datetime1">
              <a:rPr lang="es-MX" smtClean="0"/>
              <a:pPr/>
              <a:t>27/03/2016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/>
          <a:lstStyle/>
          <a:p>
            <a:r>
              <a:rPr lang="es-MX" smtClean="0"/>
              <a:t>DM 1  Esquemas de Tratamiento</a:t>
            </a: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BC617-F9AC-411C-87DF-4AF10E0881F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8DE54-2EA6-4833-B890-415FB118308C}" type="datetime1">
              <a:rPr lang="es-MX" smtClean="0"/>
              <a:pPr/>
              <a:t>27/03/2016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/>
          <a:lstStyle/>
          <a:p>
            <a:r>
              <a:rPr lang="es-MX" smtClean="0"/>
              <a:t>DM 1  Esquemas de Tratamiento</a:t>
            </a: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BC617-F9AC-411C-87DF-4AF10E0881F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EE5AC-796B-43B2-B9F0-2F75C38DF93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7B583-C4E9-4892-B0CE-0EC573044BE7}" type="datetime1">
              <a:rPr lang="es-MX" smtClean="0"/>
              <a:pPr/>
              <a:t>27/03/2016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/>
          <a:lstStyle/>
          <a:p>
            <a:r>
              <a:rPr lang="es-MX" smtClean="0"/>
              <a:t>DM 1  Esquemas de Tratamiento</a:t>
            </a: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BC617-F9AC-411C-87DF-4AF10E0881F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11C2B-C8FE-448D-B001-981A3ED99179}" type="datetime1">
              <a:rPr lang="es-MX" smtClean="0"/>
              <a:pPr/>
              <a:t>27/03/2016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/>
          <a:lstStyle/>
          <a:p>
            <a:r>
              <a:rPr lang="es-MX" smtClean="0"/>
              <a:t>DM 1  Esquemas de Tratamiento</a:t>
            </a: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BC617-F9AC-411C-87DF-4AF10E0881F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D9C36-9D8D-4251-90D5-2DBA48F7121E}" type="datetime1">
              <a:rPr lang="es-MX" smtClean="0"/>
              <a:pPr/>
              <a:t>27/03/2016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/>
          <a:lstStyle/>
          <a:p>
            <a:r>
              <a:rPr lang="es-MX" smtClean="0"/>
              <a:t>DM 1  Esquemas de Tratamiento</a:t>
            </a:r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BC617-F9AC-411C-87DF-4AF10E0881F0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FB40-B24E-4196-B455-3E3F5DD87523}" type="datetime1">
              <a:rPr lang="es-MX" smtClean="0"/>
              <a:pPr/>
              <a:t>27/03/2016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/>
          <a:lstStyle/>
          <a:p>
            <a:r>
              <a:rPr lang="es-MX" smtClean="0"/>
              <a:t>DM 1  Esquemas de Tratamiento</a:t>
            </a:r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BC617-F9AC-411C-87DF-4AF10E0881F0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E293-D6CF-4BE6-9376-3D44ECC56D42}" type="datetime1">
              <a:rPr lang="es-MX" smtClean="0"/>
              <a:pPr/>
              <a:t>27/03/2016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/>
          <a:lstStyle/>
          <a:p>
            <a:r>
              <a:rPr lang="es-MX" smtClean="0"/>
              <a:t>DM 1  Esquemas de Tratamiento</a:t>
            </a:r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BC617-F9AC-411C-87DF-4AF10E0881F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52F6E-9D58-4963-8165-1533CD11B280}" type="datetime1">
              <a:rPr lang="es-MX" smtClean="0"/>
              <a:pPr/>
              <a:t>27/03/2016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/>
          <a:lstStyle/>
          <a:p>
            <a:r>
              <a:rPr lang="es-MX" smtClean="0"/>
              <a:t>DM 1  Esquemas de Tratamiento</a:t>
            </a:r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BC617-F9AC-411C-87DF-4AF10E0881F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B6E90-5650-4987-A58D-B93491F39C79}" type="datetime1">
              <a:rPr lang="es-MX" smtClean="0"/>
              <a:pPr/>
              <a:t>27/03/2016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/>
          <a:lstStyle/>
          <a:p>
            <a:r>
              <a:rPr lang="es-MX" smtClean="0"/>
              <a:t>DM 1  Esquemas de Tratamiento</a:t>
            </a:r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BC617-F9AC-411C-87DF-4AF10E0881F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B767-D992-4BBB-B11E-3B3F8A030D4D}" type="datetime1">
              <a:rPr lang="es-MX" smtClean="0"/>
              <a:pPr/>
              <a:t>27/03/2016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/>
          <a:lstStyle/>
          <a:p>
            <a:r>
              <a:rPr lang="es-MX" smtClean="0"/>
              <a:t>DM 1  Esquemas de Tratamiento</a:t>
            </a:r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BC617-F9AC-411C-87DF-4AF10E0881F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61373BC9-32B0-46CD-AC37-2229DD32A4EA}" type="datetime1">
              <a:rPr lang="es-MX" smtClean="0"/>
              <a:pPr/>
              <a:t>27/03/2016</a:t>
            </a:fld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08BC617-F9AC-411C-87DF-4AF10E0881F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52936"/>
            <a:ext cx="9144000" cy="216024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rgbClr val="FFFF00"/>
                </a:solidFill>
              </a:rPr>
              <a:t/>
            </a:r>
            <a:br>
              <a:rPr lang="en-US" sz="4000" dirty="0" smtClean="0">
                <a:solidFill>
                  <a:srgbClr val="FFFF00"/>
                </a:solidFill>
              </a:rPr>
            </a:br>
            <a:r>
              <a:rPr lang="en-US" sz="4000" dirty="0" smtClean="0">
                <a:solidFill>
                  <a:srgbClr val="FFFF00"/>
                </a:solidFill>
              </a:rPr>
              <a:t/>
            </a:r>
            <a:br>
              <a:rPr lang="en-US" sz="4000" dirty="0" smtClean="0">
                <a:solidFill>
                  <a:srgbClr val="FFFF00"/>
                </a:solidFill>
              </a:rPr>
            </a:br>
            <a:r>
              <a:rPr lang="en-US" sz="4000" dirty="0" smtClean="0">
                <a:solidFill>
                  <a:srgbClr val="FFFF00"/>
                </a:solidFill>
              </a:rPr>
              <a:t/>
            </a:r>
            <a:br>
              <a:rPr lang="en-US" sz="4000" dirty="0" smtClean="0">
                <a:solidFill>
                  <a:srgbClr val="FFFF00"/>
                </a:solidFill>
              </a:rPr>
            </a:br>
            <a:r>
              <a:rPr lang="en-US" sz="4000" dirty="0" smtClean="0">
                <a:solidFill>
                  <a:srgbClr val="FFFF00"/>
                </a:solidFill>
              </a:rPr>
              <a:t/>
            </a:r>
            <a:br>
              <a:rPr lang="en-US" sz="4000" dirty="0" smtClean="0">
                <a:solidFill>
                  <a:srgbClr val="FFFF00"/>
                </a:solidFill>
              </a:rPr>
            </a:br>
            <a:r>
              <a:rPr lang="en-US" sz="4000" dirty="0" smtClean="0">
                <a:solidFill>
                  <a:srgbClr val="FFFF00"/>
                </a:solidFill>
              </a:rPr>
              <a:t/>
            </a:r>
            <a:br>
              <a:rPr lang="en-US" sz="4000" dirty="0" smtClean="0">
                <a:solidFill>
                  <a:srgbClr val="FFFF00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D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Diabetes Tipo1  </a:t>
            </a:r>
            <a:r>
              <a:rPr lang="en-US" sz="3600" dirty="0" err="1" smtClean="0">
                <a:solidFill>
                  <a:schemeClr val="tx1"/>
                </a:solidFill>
              </a:rPr>
              <a:t>Tratamiento</a:t>
            </a:r>
            <a:r>
              <a:rPr lang="en-US" sz="3600" dirty="0" smtClean="0">
                <a:solidFill>
                  <a:schemeClr val="tx1"/>
                </a:solidFill>
              </a:rPr>
              <a:t>. </a:t>
            </a:r>
            <a:r>
              <a:rPr lang="en-US" sz="3600" dirty="0" err="1" smtClean="0">
                <a:solidFill>
                  <a:schemeClr val="tx1"/>
                </a:solidFill>
              </a:rPr>
              <a:t>Nuevas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Insulinas</a:t>
            </a:r>
            <a:r>
              <a:rPr lang="en-US" sz="3600" dirty="0" smtClean="0">
                <a:solidFill>
                  <a:schemeClr val="tx1"/>
                </a:solidFill>
              </a:rPr>
              <a:t>.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 		</a:t>
            </a: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4125883" cy="2229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611560" y="5457617"/>
            <a:ext cx="4483920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ES" sz="1200" i="1" dirty="0" smtClean="0"/>
              <a:t>Dra. Margarita Barrientos Pérez</a:t>
            </a:r>
            <a:br>
              <a:rPr lang="es-ES" sz="1200" i="1" dirty="0" smtClean="0"/>
            </a:br>
            <a:r>
              <a:rPr lang="es-ES" sz="1100" i="1" dirty="0" smtClean="0"/>
              <a:t>Pediatra Endocrinóloga,  Hospital Para el Niño Poblano</a:t>
            </a:r>
            <a:br>
              <a:rPr lang="es-ES" sz="1100" i="1" dirty="0" smtClean="0"/>
            </a:br>
            <a:r>
              <a:rPr lang="es-ES" sz="1100" i="1" dirty="0" smtClean="0"/>
              <a:t>Maestra en Ciencias Médicas e Investigación</a:t>
            </a:r>
          </a:p>
          <a:p>
            <a:pPr>
              <a:defRPr/>
            </a:pPr>
            <a:r>
              <a:rPr lang="es-ES" sz="1100" i="1" dirty="0" smtClean="0"/>
              <a:t>Investigadora en Diabetes y Obesidad Infantil.</a:t>
            </a:r>
            <a:br>
              <a:rPr lang="es-ES" sz="1100" i="1" dirty="0" smtClean="0"/>
            </a:br>
            <a:r>
              <a:rPr lang="es-ES" sz="1100" i="1" dirty="0" smtClean="0"/>
              <a:t>Ex</a:t>
            </a:r>
            <a:r>
              <a:rPr lang="es-MX" sz="1100" i="1" dirty="0" smtClean="0"/>
              <a:t>Presidenta de la Sociedad Mexicana de Endocrinología Pediátrica</a:t>
            </a:r>
          </a:p>
          <a:p>
            <a:pPr>
              <a:defRPr/>
            </a:pPr>
            <a:r>
              <a:rPr lang="es-MX" sz="1100" i="1" dirty="0" smtClean="0"/>
              <a:t>Catedrático  Universidad Autónoma de Puebla.</a:t>
            </a:r>
            <a:endParaRPr lang="es-MX" sz="1100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181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Titre 1"/>
          <p:cNvSpPr>
            <a:spLocks noGrp="1"/>
          </p:cNvSpPr>
          <p:nvPr>
            <p:ph type="title" idx="4294967295"/>
          </p:nvPr>
        </p:nvSpPr>
        <p:spPr>
          <a:xfrm>
            <a:off x="0" y="1544638"/>
            <a:ext cx="7315200" cy="1154112"/>
          </a:xfrm>
        </p:spPr>
        <p:txBody>
          <a:bodyPr lIns="91440" tIns="45720" rIns="91440" bIns="45720" anchor="ctr"/>
          <a:lstStyle/>
          <a:p>
            <a:r>
              <a:rPr lang="es-MX" smtClean="0"/>
              <a:t>Tipos de insulina</a:t>
            </a:r>
          </a:p>
        </p:txBody>
      </p:sp>
      <p:graphicFrame>
        <p:nvGraphicFramePr>
          <p:cNvPr id="280579" name="Group 3"/>
          <p:cNvGraphicFramePr>
            <a:graphicFrameLocks noGrp="1"/>
          </p:cNvGraphicFramePr>
          <p:nvPr>
            <p:ph idx="4294967295"/>
          </p:nvPr>
        </p:nvGraphicFramePr>
        <p:xfrm>
          <a:off x="88900" y="404813"/>
          <a:ext cx="9055100" cy="6266644"/>
        </p:xfrm>
        <a:graphic>
          <a:graphicData uri="http://schemas.openxmlformats.org/drawingml/2006/table">
            <a:tbl>
              <a:tblPr/>
              <a:tblGrid>
                <a:gridCol w="1476375"/>
                <a:gridCol w="1687513"/>
                <a:gridCol w="862012"/>
                <a:gridCol w="182563"/>
                <a:gridCol w="925512"/>
                <a:gridCol w="949325"/>
                <a:gridCol w="1512888"/>
                <a:gridCol w="1458912"/>
              </a:tblGrid>
              <a:tr h="9366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CA36A"/>
                        </a:buClr>
                        <a:buSzTx/>
                        <a:buFont typeface="Trebuchet MS" pitchFamily="34" charset="0"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Tipo de insulina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CA36A"/>
                        </a:buClr>
                        <a:buSzTx/>
                        <a:buFont typeface="Trebuchet MS" pitchFamily="34" charset="0"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Patrón de insulina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CA36A"/>
                        </a:buClr>
                        <a:buSzTx/>
                        <a:buFont typeface="Trebuchet MS" pitchFamily="34" charset="0"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Inicio de acción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CA36A"/>
                        </a:buClr>
                        <a:buSzTx/>
                        <a:buFont typeface="Trebuchet MS" pitchFamily="34" charset="0"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Tiempo máximo (efectos máximos</a:t>
                      </a:r>
                      <a:r>
                        <a:rPr kumimoji="0" lang="es-MX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CA36A"/>
                        </a:buClr>
                        <a:buSzTx/>
                        <a:buFont typeface="Trebuchet MS" pitchFamily="34" charset="0"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Duración de la acción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CA36A"/>
                        </a:buClr>
                        <a:buSzTx/>
                        <a:buFont typeface="Trebuchet MS" pitchFamily="34" charset="0"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Tiempo de administración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CA36A"/>
                        </a:buClr>
                        <a:buSzTx/>
                        <a:buFont typeface="Trebuchet MS" pitchFamily="34" charset="0"/>
                        <a:buNone/>
                        <a:tabLst/>
                      </a:pPr>
                      <a:r>
                        <a:rPr kumimoji="0" lang="es-MX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Ruta de administración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08333">
                <a:tc gridSpan="8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CA36A"/>
                        </a:buClr>
                        <a:buSzTx/>
                        <a:buFont typeface="Trebuchet MS" pitchFamily="34" charset="0"/>
                        <a:buNone/>
                        <a:tabLst/>
                      </a:pPr>
                      <a:r>
                        <a:rPr kumimoji="0" lang="es-MX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Insulina prandial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202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CA36A"/>
                        </a:buClr>
                        <a:buSzTx/>
                        <a:buFont typeface="Trebuchet MS" pitchFamily="34" charset="0"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Análogo de insulina de acción rápida</a:t>
                      </a:r>
                      <a:endParaRPr kumimoji="0" lang="es-MX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Wingdings" pitchFamily="2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CA36A"/>
                        </a:buClr>
                        <a:buSzTx/>
                        <a:buFont typeface="Trebuchet MS" pitchFamily="34" charset="0"/>
                        <a:buNone/>
                        <a:tabLst/>
                      </a:pPr>
                      <a:endParaRPr kumimoji="0" lang="es-MX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Wingdings" pitchFamily="2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CA36A"/>
                        </a:buClr>
                        <a:buSzTx/>
                        <a:buFont typeface="Trebuchet MS" pitchFamily="34" charset="0"/>
                        <a:buNone/>
                        <a:tabLst/>
                      </a:pPr>
                      <a:r>
                        <a:rPr kumimoji="0" lang="es-MX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10-15 minutos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CA36A"/>
                        </a:buClr>
                        <a:buSzTx/>
                        <a:buFont typeface="Trebuchet MS" pitchFamily="34" charset="0"/>
                        <a:buNone/>
                        <a:tabLst/>
                      </a:pPr>
                      <a:r>
                        <a:rPr kumimoji="0" lang="es-MX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60-120 minutos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CA36A"/>
                        </a:buClr>
                        <a:buSzTx/>
                        <a:buFont typeface="Trebuchet MS" pitchFamily="34" charset="0"/>
                        <a:buNone/>
                        <a:tabLst/>
                      </a:pPr>
                      <a:r>
                        <a:rPr kumimoji="0" lang="es-MX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3-5 horas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CA36A"/>
                        </a:buClr>
                        <a:buSzTx/>
                        <a:buFont typeface="Trebuchet MS" pitchFamily="34" charset="0"/>
                        <a:buNone/>
                        <a:tabLst/>
                      </a:pPr>
                      <a:r>
                        <a:rPr kumimoji="0" lang="es-MX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justo antes de una comida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CA36A"/>
                        </a:buClr>
                        <a:buSzTx/>
                        <a:buFont typeface="Trebuchet MS" pitchFamily="34" charset="0"/>
                        <a:buNone/>
                        <a:tabLst/>
                      </a:pPr>
                      <a:r>
                        <a:rPr kumimoji="0" lang="es-MX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subcutánea, </a:t>
                      </a:r>
                      <a:r>
                        <a:rPr kumimoji="0" lang="es-MX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intravenosa sólo en condiciones agudas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8202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CA36A"/>
                        </a:buClr>
                        <a:buSzTx/>
                        <a:buFont typeface="Trebuchet MS" pitchFamily="34" charset="0"/>
                        <a:buNone/>
                        <a:tabLst/>
                      </a:pPr>
                      <a:r>
                        <a:rPr kumimoji="0" lang="es-MX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Insulina  (regular) de acción corta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CA36A"/>
                        </a:buClr>
                        <a:buSzTx/>
                        <a:buFont typeface="Trebuchet MS" pitchFamily="34" charset="0"/>
                        <a:buNone/>
                        <a:tabLst/>
                      </a:pPr>
                      <a:endParaRPr kumimoji="0" lang="es-MX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Wingdings" pitchFamily="2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CA36A"/>
                        </a:buClr>
                        <a:buSzTx/>
                        <a:buFont typeface="Trebuchet MS" pitchFamily="34" charset="0"/>
                        <a:buNone/>
                        <a:tabLst/>
                      </a:pPr>
                      <a:r>
                        <a:rPr kumimoji="0" lang="es-MX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30 minutos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CA36A"/>
                        </a:buClr>
                        <a:buSzTx/>
                        <a:buFont typeface="Trebuchet MS" pitchFamily="34" charset="0"/>
                        <a:buNone/>
                        <a:tabLst/>
                      </a:pPr>
                      <a:r>
                        <a:rPr kumimoji="0" lang="es-MX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2-3 horas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CA36A"/>
                        </a:buClr>
                        <a:buSzTx/>
                        <a:buFont typeface="Trebuchet MS" pitchFamily="34" charset="0"/>
                        <a:buNone/>
                        <a:tabLst/>
                      </a:pPr>
                      <a:r>
                        <a:rPr kumimoji="0" lang="es-MX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hasta 8 horas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CA36A"/>
                        </a:buClr>
                        <a:buSzTx/>
                        <a:buFont typeface="Trebuchet MS" pitchFamily="34" charset="0"/>
                        <a:buNone/>
                        <a:tabLst/>
                      </a:pPr>
                      <a:r>
                        <a:rPr kumimoji="0" lang="es-MX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30 a 45 minutos antes de una comida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10140">
                <a:tc gridSpan="8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CA36A"/>
                        </a:buClr>
                        <a:buSzTx/>
                        <a:buFont typeface="Trebuchet MS" pitchFamily="34" charset="0"/>
                        <a:buNone/>
                        <a:tabLst/>
                      </a:pP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Insulina basal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202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CA36A"/>
                        </a:buClr>
                        <a:buSzTx/>
                        <a:buFont typeface="Trebuchet MS" pitchFamily="34" charset="0"/>
                        <a:buNone/>
                        <a:tabLst/>
                      </a:pPr>
                      <a:r>
                        <a:rPr kumimoji="0" lang="es-MX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Insulina de acción intermedia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CA36A"/>
                        </a:buClr>
                        <a:buSzTx/>
                        <a:buFont typeface="Trebuchet MS" pitchFamily="34" charset="0"/>
                        <a:buNone/>
                        <a:tabLst/>
                      </a:pPr>
                      <a:endParaRPr kumimoji="0" lang="es-MX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Wingdings" pitchFamily="2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CA36A"/>
                        </a:buClr>
                        <a:buSzTx/>
                        <a:buFont typeface="Trebuchet MS" pitchFamily="34" charset="0"/>
                        <a:buNone/>
                        <a:tabLst/>
                      </a:pPr>
                      <a:r>
                        <a:rPr kumimoji="0" lang="es-MX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1-3 horas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CA36A"/>
                        </a:buClr>
                        <a:buSzTx/>
                        <a:buFont typeface="Trebuchet MS" pitchFamily="34" charset="0"/>
                        <a:buNone/>
                        <a:tabLst/>
                      </a:pPr>
                      <a:r>
                        <a:rPr kumimoji="0" lang="es-MX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5-8 horas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CA36A"/>
                        </a:buClr>
                        <a:buSzTx/>
                        <a:buFont typeface="Trebuchet MS" pitchFamily="34" charset="0"/>
                        <a:buNone/>
                        <a:tabLst/>
                      </a:pPr>
                      <a:r>
                        <a:rPr kumimoji="0" lang="es-MX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hasta 18 horas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CA36A"/>
                        </a:buClr>
                        <a:buSzTx/>
                        <a:buFont typeface="Trebuchet MS" pitchFamily="34" charset="0"/>
                        <a:buNone/>
                        <a:tabLst/>
                      </a:pPr>
                      <a:r>
                        <a:rPr kumimoji="0" lang="es-MX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generalmente al acostarse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CA36A"/>
                        </a:buClr>
                        <a:buSzTx/>
                        <a:buFont typeface="Trebuchet MS" pitchFamily="34" charset="0"/>
                        <a:buNone/>
                        <a:tabLst/>
                      </a:pPr>
                      <a:r>
                        <a:rPr kumimoji="0" lang="es-MX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subcutánea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8202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CA36A"/>
                        </a:buClr>
                        <a:buSzTx/>
                        <a:buFont typeface="Trebuchet MS" pitchFamily="34" charset="0"/>
                        <a:buNone/>
                        <a:tabLst/>
                      </a:pPr>
                      <a:r>
                        <a:rPr kumimoji="0" lang="es-MX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Análogo de insulina de acción prolongada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CA36A"/>
                        </a:buClr>
                        <a:buSzTx/>
                        <a:buFont typeface="Trebuchet MS" pitchFamily="34" charset="0"/>
                        <a:buNone/>
                        <a:tabLst/>
                      </a:pPr>
                      <a:endParaRPr kumimoji="0" lang="es-MX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Wingdings" pitchFamily="2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CA36A"/>
                        </a:buClr>
                        <a:buSzTx/>
                        <a:buFont typeface="Trebuchet MS" pitchFamily="34" charset="0"/>
                        <a:buNone/>
                        <a:tabLst/>
                      </a:pPr>
                      <a:r>
                        <a:rPr kumimoji="0" lang="es-MX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90 minutos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CA36A"/>
                        </a:buClr>
                        <a:buSzTx/>
                        <a:buFont typeface="Trebuchet MS" pitchFamily="34" charset="0"/>
                        <a:buNone/>
                        <a:tabLst/>
                      </a:pPr>
                      <a:r>
                        <a:rPr kumimoji="0" lang="es-MX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No aplicable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CA36A"/>
                        </a:buClr>
                        <a:buSzTx/>
                        <a:buFont typeface="Trebuchet MS" pitchFamily="34" charset="0"/>
                        <a:buNone/>
                        <a:tabLst/>
                      </a:pPr>
                      <a:r>
                        <a:rPr kumimoji="0" lang="es-MX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16-24 horas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CA36A"/>
                        </a:buClr>
                        <a:buSzTx/>
                        <a:buFont typeface="Trebuchet MS" pitchFamily="34" charset="0"/>
                        <a:buNone/>
                        <a:tabLst/>
                      </a:pPr>
                      <a:r>
                        <a:rPr kumimoji="0" lang="es-MX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generalmente al acostarse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CA36A"/>
                        </a:buClr>
                        <a:buSzTx/>
                        <a:buFont typeface="Trebuchet MS" pitchFamily="34" charset="0"/>
                        <a:buNone/>
                        <a:tabLst/>
                      </a:pPr>
                      <a:r>
                        <a:rPr kumimoji="0" lang="es-MX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subcutánea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10140">
                <a:tc gridSpan="8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CA36A"/>
                        </a:buClr>
                        <a:buSzTx/>
                        <a:buFont typeface="Trebuchet MS" pitchFamily="34" charset="0"/>
                        <a:buNone/>
                        <a:tabLst/>
                      </a:pPr>
                      <a:r>
                        <a:rPr kumimoji="0" lang="es-MX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Premezclada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202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CA36A"/>
                        </a:buClr>
                        <a:buSzTx/>
                        <a:buFont typeface="Trebuchet MS" pitchFamily="34" charset="0"/>
                        <a:buNone/>
                        <a:tabLst/>
                      </a:pPr>
                      <a:r>
                        <a:rPr kumimoji="0" lang="es-MX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Insulina bifásica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CA36A"/>
                        </a:buClr>
                        <a:buSzTx/>
                        <a:buFont typeface="Trebuchet MS" pitchFamily="34" charset="0"/>
                        <a:buNone/>
                        <a:tabLst/>
                      </a:pPr>
                      <a:endParaRPr kumimoji="0" lang="es-MX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Wingdings" pitchFamily="2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CA36A"/>
                        </a:buClr>
                        <a:buSzTx/>
                        <a:buFont typeface="Trebuchet MS" pitchFamily="34" charset="0"/>
                        <a:buNone/>
                        <a:tabLst/>
                      </a:pPr>
                      <a:r>
                        <a:rPr kumimoji="0" lang="es-MX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CA36A"/>
                        </a:buClr>
                        <a:buSzTx/>
                        <a:buFont typeface="Trebuchet MS" pitchFamily="34" charset="0"/>
                        <a:buNone/>
                        <a:tabLst/>
                      </a:pPr>
                      <a:r>
                        <a:rPr kumimoji="0" lang="es-MX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CA36A"/>
                        </a:buClr>
                        <a:buSzTx/>
                        <a:buFont typeface="Trebuchet MS" pitchFamily="34" charset="0"/>
                        <a:buNone/>
                        <a:tabLst/>
                      </a:pPr>
                      <a:r>
                        <a:rPr kumimoji="0" lang="es-MX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CA36A"/>
                        </a:buClr>
                        <a:buSzTx/>
                        <a:buFont typeface="Trebuchet MS" pitchFamily="34" charset="0"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generalmente antes del desayuno y la cena</a:t>
                      </a:r>
                      <a:endParaRPr kumimoji="0" lang="es-MX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Wingdings" pitchFamily="2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CA36A"/>
                        </a:buClr>
                        <a:buSzTx/>
                        <a:buFont typeface="Trebuchet MS" pitchFamily="34" charset="0"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Wingdings" pitchFamily="2" charset="2"/>
                        </a:rPr>
                        <a:t>subcutánea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pSp>
        <p:nvGrpSpPr>
          <p:cNvPr id="2" name="Groupe 17"/>
          <p:cNvGrpSpPr>
            <a:grpSpLocks/>
          </p:cNvGrpSpPr>
          <p:nvPr/>
        </p:nvGrpSpPr>
        <p:grpSpPr bwMode="auto">
          <a:xfrm>
            <a:off x="1547664" y="1916832"/>
            <a:ext cx="1728192" cy="4680520"/>
            <a:chOff x="2136661" y="2427459"/>
            <a:chExt cx="1620000" cy="4285520"/>
          </a:xfrm>
        </p:grpSpPr>
        <p:pic>
          <p:nvPicPr>
            <p:cNvPr id="280661" name="Espace réservé du contenu 4" descr="t1_2_4.gif"/>
            <p:cNvPicPr preferRelativeResize="0">
              <a:picLocks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20000"/>
            </a:blip>
            <a:srcRect l="50635" b="79622"/>
            <a:stretch>
              <a:fillRect/>
            </a:stretch>
          </p:blipFill>
          <p:spPr bwMode="auto">
            <a:xfrm>
              <a:off x="2136661" y="2427459"/>
              <a:ext cx="1620000" cy="68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e 5"/>
            <p:cNvGrpSpPr>
              <a:grpSpLocks noChangeAspect="1"/>
            </p:cNvGrpSpPr>
            <p:nvPr/>
          </p:nvGrpSpPr>
          <p:grpSpPr bwMode="auto">
            <a:xfrm>
              <a:off x="2136661" y="3157440"/>
              <a:ext cx="1620000" cy="685050"/>
              <a:chOff x="6751230" y="3710777"/>
              <a:chExt cx="2392770" cy="1011829"/>
            </a:xfrm>
          </p:grpSpPr>
          <p:pic>
            <p:nvPicPr>
              <p:cNvPr id="280663" name="Espace réservé du contenu 4" descr="t1_2_4.gif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20000"/>
              </a:blip>
              <a:srcRect l="51524" t="20755" b="66624"/>
              <a:stretch>
                <a:fillRect/>
              </a:stretch>
            </p:blipFill>
            <p:spPr bwMode="auto">
              <a:xfrm>
                <a:off x="6798833" y="4001845"/>
                <a:ext cx="2345167" cy="7207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0664" name="Espace réservé du contenu 4" descr="t1_2_4.gif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20000"/>
              </a:blip>
              <a:srcRect l="50635" b="94316"/>
              <a:stretch>
                <a:fillRect/>
              </a:stretch>
            </p:blipFill>
            <p:spPr bwMode="auto">
              <a:xfrm>
                <a:off x="6751230" y="3710777"/>
                <a:ext cx="2388198" cy="3245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e 8"/>
            <p:cNvGrpSpPr>
              <a:grpSpLocks/>
            </p:cNvGrpSpPr>
            <p:nvPr/>
          </p:nvGrpSpPr>
          <p:grpSpPr bwMode="auto">
            <a:xfrm>
              <a:off x="2136661" y="4234667"/>
              <a:ext cx="1620000" cy="684000"/>
              <a:chOff x="6614070" y="4739656"/>
              <a:chExt cx="2391872" cy="1026443"/>
            </a:xfrm>
          </p:grpSpPr>
          <p:pic>
            <p:nvPicPr>
              <p:cNvPr id="280666" name="Espace réservé du contenu 4" descr="t1_2_4.gif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20000"/>
              </a:blip>
              <a:srcRect l="51488" t="33565" b="53436"/>
              <a:stretch>
                <a:fillRect/>
              </a:stretch>
            </p:blipFill>
            <p:spPr bwMode="auto">
              <a:xfrm>
                <a:off x="6658983" y="5023821"/>
                <a:ext cx="2346959" cy="7422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0667" name="Espace réservé du contenu 4" descr="t1_2_4.gif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20000"/>
              </a:blip>
              <a:srcRect l="50635" b="94316"/>
              <a:stretch>
                <a:fillRect/>
              </a:stretch>
            </p:blipFill>
            <p:spPr bwMode="auto">
              <a:xfrm>
                <a:off x="6614070" y="4739656"/>
                <a:ext cx="2388198" cy="3245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" name="Groupe 11"/>
            <p:cNvGrpSpPr>
              <a:grpSpLocks/>
            </p:cNvGrpSpPr>
            <p:nvPr/>
          </p:nvGrpSpPr>
          <p:grpSpPr bwMode="auto">
            <a:xfrm>
              <a:off x="2136661" y="4954833"/>
              <a:ext cx="1620000" cy="684000"/>
              <a:chOff x="6751230" y="5750875"/>
              <a:chExt cx="2392770" cy="961897"/>
            </a:xfrm>
          </p:grpSpPr>
          <p:pic>
            <p:nvPicPr>
              <p:cNvPr id="280669" name="Espace réservé du contenu 4" descr="t1_2_4.gif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20000"/>
              </a:blip>
              <a:srcRect l="51265" t="60503" b="27252"/>
              <a:stretch>
                <a:fillRect/>
              </a:stretch>
            </p:blipFill>
            <p:spPr bwMode="auto">
              <a:xfrm>
                <a:off x="6786283" y="6013525"/>
                <a:ext cx="2357717" cy="6992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0670" name="Espace réservé du contenu 4" descr="t1_2_4.gif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20000"/>
              </a:blip>
              <a:srcRect l="50635" b="94316"/>
              <a:stretch>
                <a:fillRect/>
              </a:stretch>
            </p:blipFill>
            <p:spPr bwMode="auto">
              <a:xfrm>
                <a:off x="6751230" y="5750875"/>
                <a:ext cx="2388198" cy="3245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" name="Groupe 16"/>
            <p:cNvGrpSpPr>
              <a:grpSpLocks/>
            </p:cNvGrpSpPr>
            <p:nvPr/>
          </p:nvGrpSpPr>
          <p:grpSpPr bwMode="auto">
            <a:xfrm>
              <a:off x="2136661" y="6028979"/>
              <a:ext cx="1620000" cy="684000"/>
              <a:chOff x="2081576" y="6363397"/>
              <a:chExt cx="2394383" cy="1042401"/>
            </a:xfrm>
          </p:grpSpPr>
          <p:pic>
            <p:nvPicPr>
              <p:cNvPr id="280672" name="Espace réservé du contenu 4" descr="t1_2_4.gif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20000"/>
              </a:blip>
              <a:srcRect l="51302" t="72778" b="14223"/>
              <a:stretch>
                <a:fillRect/>
              </a:stretch>
            </p:blipFill>
            <p:spPr bwMode="auto">
              <a:xfrm>
                <a:off x="2120035" y="6663520"/>
                <a:ext cx="2355924" cy="7422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0673" name="Espace réservé du contenu 4" descr="t1_2_4.gif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20000"/>
              </a:blip>
              <a:srcRect l="50635" b="94316"/>
              <a:stretch>
                <a:fillRect/>
              </a:stretch>
            </p:blipFill>
            <p:spPr bwMode="auto">
              <a:xfrm>
                <a:off x="2081576" y="6363397"/>
                <a:ext cx="2388198" cy="3245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8" name="Espace réservé du numéro de diapositive 3"/>
          <p:cNvSpPr txBox="1">
            <a:spLocks/>
          </p:cNvSpPr>
          <p:nvPr/>
        </p:nvSpPr>
        <p:spPr>
          <a:xfrm>
            <a:off x="8670925" y="6578600"/>
            <a:ext cx="596900" cy="412750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  <a:sym typeface="Wingdings" pitchFamily="2" charset="2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  <a:sym typeface="Wingdings" pitchFamily="2" charset="2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  <a:sym typeface="Wingdings" pitchFamily="2" charset="2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  <a:sym typeface="Wingdings" pitchFamily="2" charset="2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  <a:sym typeface="Wingdings" pitchFamily="2" charset="2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  <a:sym typeface="Wingdings" pitchFamily="2" charset="2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  <a:sym typeface="Wingdings" pitchFamily="2" charset="2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  <a:sym typeface="Wingdings" pitchFamily="2" charset="2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  <a:sym typeface="Wingdings" pitchFamily="2" charset="2"/>
              </a:defRPr>
            </a:lvl9pPr>
          </a:lstStyle>
          <a:p>
            <a:pPr algn="ctr">
              <a:defRPr/>
            </a:pPr>
            <a:fld id="{35E057AC-9237-468D-A16A-FFD1D680E05E}" type="slidenum">
              <a:rPr lang="es-MX" sz="1500" smtClean="0">
                <a:solidFill>
                  <a:schemeClr val="tx2">
                    <a:lumMod val="75000"/>
                  </a:schemeClr>
                </a:solidFill>
              </a:rPr>
              <a:pPr algn="ctr">
                <a:defRPr/>
              </a:pPr>
              <a:t>10</a:t>
            </a:fld>
            <a:endParaRPr lang="es-MX" sz="15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0675" name="Rectangle 263"/>
          <p:cNvSpPr>
            <a:spLocks noChangeArrowheads="1"/>
          </p:cNvSpPr>
          <p:nvPr/>
        </p:nvSpPr>
        <p:spPr bwMode="auto">
          <a:xfrm>
            <a:off x="-41275" y="6637338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100">
                <a:solidFill>
                  <a:srgbClr val="1F60A9"/>
                </a:solidFill>
                <a:sym typeface="Wingdings" pitchFamily="2" charset="2"/>
              </a:rPr>
              <a:t>Canadian Diabetes Association. </a:t>
            </a:r>
            <a:r>
              <a:rPr lang="es-MX" sz="1100" i="1">
                <a:solidFill>
                  <a:srgbClr val="1F60A9"/>
                </a:solidFill>
                <a:sym typeface="Wingdings" pitchFamily="2" charset="2"/>
              </a:rPr>
              <a:t>Can J Diabetes </a:t>
            </a:r>
            <a:r>
              <a:rPr lang="es-MX" sz="1100">
                <a:solidFill>
                  <a:srgbClr val="1F60A9"/>
                </a:solidFill>
                <a:sym typeface="Wingdings" pitchFamily="2" charset="2"/>
              </a:rPr>
              <a:t>2008;32:S1-S201.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764704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s-MX" sz="3100" dirty="0" smtClean="0">
                <a:solidFill>
                  <a:schemeClr val="tx1"/>
                </a:solidFill>
              </a:rPr>
              <a:t>Esquemas dependiendo el número de aplicaciones de insulina</a:t>
            </a:r>
            <a:r>
              <a:rPr lang="es-MX" sz="3600" dirty="0" smtClean="0"/>
              <a:t/>
            </a:r>
            <a:br>
              <a:rPr lang="es-MX" sz="3600" dirty="0" smtClean="0"/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/>
              <a:t>Esquema con  Una Sola Dosis Diaria. </a:t>
            </a:r>
          </a:p>
          <a:p>
            <a:endParaRPr lang="es-ES" b="1" dirty="0" smtClean="0"/>
          </a:p>
          <a:p>
            <a:r>
              <a:rPr lang="es-ES" dirty="0" smtClean="0"/>
              <a:t>Rara vez es posible obtener un control </a:t>
            </a:r>
            <a:r>
              <a:rPr lang="es-ES" dirty="0" err="1" smtClean="0"/>
              <a:t>glucémico</a:t>
            </a:r>
            <a:r>
              <a:rPr lang="es-ES" dirty="0" smtClean="0"/>
              <a:t> adecuado con este régimen. La dosis inicial varía de 0.2 a 0.3 U/Kg por día hasta dosis de 0.5-1.0 U/Kg por día de insulina NPH o de acción prolongada. Pudiera utilizarse en pacientes que tienen algo de secreción de insulina, en lactantes menores o en aquellos pacientes que están en su fase de luna de miel.</a:t>
            </a:r>
            <a:endParaRPr lang="es-MX" dirty="0" smtClean="0"/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804248" y="1040525"/>
            <a:ext cx="2246489" cy="301227"/>
          </a:xfrm>
        </p:spPr>
        <p:txBody>
          <a:bodyPr/>
          <a:lstStyle/>
          <a:p>
            <a:r>
              <a:rPr lang="es-MX" dirty="0" smtClean="0"/>
              <a:t>DM 1  Esquemas de Tratamiento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260648"/>
            <a:ext cx="7315200" cy="1154097"/>
          </a:xfrm>
        </p:spPr>
        <p:txBody>
          <a:bodyPr>
            <a:normAutofit/>
          </a:bodyPr>
          <a:lstStyle/>
          <a:p>
            <a:r>
              <a:rPr lang="es-MX" sz="2800" dirty="0" smtClean="0">
                <a:solidFill>
                  <a:schemeClr val="tx1"/>
                </a:solidFill>
              </a:rPr>
              <a:t>Esquemas dependiendo el número de aplicaciones de insulina</a:t>
            </a:r>
            <a:endParaRPr lang="es-MX" sz="2800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1484784"/>
            <a:ext cx="7315200" cy="3539527"/>
          </a:xfrm>
        </p:spPr>
        <p:txBody>
          <a:bodyPr>
            <a:normAutofit lnSpcReduction="10000"/>
          </a:bodyPr>
          <a:lstStyle/>
          <a:p>
            <a:endParaRPr lang="es-ES" sz="1800" b="1" dirty="0" smtClean="0"/>
          </a:p>
          <a:p>
            <a:endParaRPr lang="es-ES" sz="1800" b="1" dirty="0" smtClean="0"/>
          </a:p>
          <a:p>
            <a:r>
              <a:rPr lang="es-ES" sz="1800" b="1" dirty="0" smtClean="0"/>
              <a:t>Esquema de Dos Aplicaciones al día. </a:t>
            </a:r>
          </a:p>
          <a:p>
            <a:endParaRPr lang="es-ES" sz="1800" b="1" dirty="0" smtClean="0"/>
          </a:p>
          <a:p>
            <a:r>
              <a:rPr lang="es-MX" sz="1800" dirty="0" smtClean="0"/>
              <a:t>Comúnmente usado debido a su conveniencia y simplicidad. Dos tercios de la insulina total diaria se administran en la mañana y un tercio a un cuarto  en la tarde. Aproximadamente la tercera parte de la dosis de insulina puede ser de insulina de acción rápida o ultracorta y dos terceras partes de insulina de acción intermedia. Este régimen puede incrementar el riesgo de hipoglucemia, especialmente durante la mitad de la noche o a las 3 AM en respuesta a la acción de la dosis nocturna de insulina intermedia mas insulina regular o de acción ultracorta. </a:t>
            </a:r>
          </a:p>
          <a:p>
            <a:endParaRPr lang="es-MX" dirty="0" smtClean="0"/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660232" y="1222277"/>
            <a:ext cx="2246489" cy="301227"/>
          </a:xfrm>
        </p:spPr>
        <p:txBody>
          <a:bodyPr/>
          <a:lstStyle/>
          <a:p>
            <a:r>
              <a:rPr lang="es-MX" dirty="0" smtClean="0"/>
              <a:t>DM 1  Esquemas de Tratamiento</a:t>
            </a:r>
            <a:endParaRPr lang="es-MX" dirty="0"/>
          </a:p>
        </p:txBody>
      </p:sp>
      <p:pic>
        <p:nvPicPr>
          <p:cNvPr id="5" name="Objeto 7"/>
          <p:cNvPicPr>
            <a:picLocks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051720" y="5229200"/>
            <a:ext cx="5572227" cy="658425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8864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s-MX" sz="3100" b="1" dirty="0" smtClean="0"/>
              <a:t/>
            </a:r>
            <a:br>
              <a:rPr lang="es-MX" sz="3100" b="1" dirty="0" smtClean="0"/>
            </a:br>
            <a:r>
              <a:rPr lang="es-MX" sz="3100" b="1" dirty="0" smtClean="0"/>
              <a:t> </a:t>
            </a:r>
            <a:r>
              <a:rPr lang="es-MX" sz="3100" dirty="0" smtClean="0">
                <a:solidFill>
                  <a:schemeClr val="tx1"/>
                </a:solidFill>
              </a:rPr>
              <a:t>Esquemas dependiendo el número de aplicaciones de insulina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916832"/>
            <a:ext cx="7315200" cy="4176504"/>
          </a:xfrm>
        </p:spPr>
        <p:txBody>
          <a:bodyPr>
            <a:normAutofit/>
          </a:bodyPr>
          <a:lstStyle/>
          <a:p>
            <a:r>
              <a:rPr lang="es-MX" sz="1800" b="1" dirty="0" smtClean="0"/>
              <a:t>Esquema de 3 o mas aplicaciones al día.  Tratamiento Intensivo</a:t>
            </a:r>
          </a:p>
          <a:p>
            <a:endParaRPr lang="es-MX" sz="1800" b="1" dirty="0" smtClean="0"/>
          </a:p>
          <a:p>
            <a:r>
              <a:rPr lang="es-MX" sz="1800" b="1" dirty="0" smtClean="0"/>
              <a:t>I</a:t>
            </a:r>
            <a:r>
              <a:rPr lang="es-MX" sz="1800" dirty="0" smtClean="0"/>
              <a:t>deal para lograr los objetivos de control </a:t>
            </a:r>
            <a:r>
              <a:rPr lang="es-MX" sz="1800" dirty="0" err="1" smtClean="0"/>
              <a:t>glucémico</a:t>
            </a:r>
            <a:r>
              <a:rPr lang="es-MX" sz="1800" dirty="0" smtClean="0"/>
              <a:t>.</a:t>
            </a:r>
          </a:p>
          <a:p>
            <a:r>
              <a:rPr lang="es-MX" sz="1800" dirty="0" err="1" smtClean="0"/>
              <a:t>Glargina</a:t>
            </a:r>
            <a:r>
              <a:rPr lang="es-MX" sz="1800" dirty="0" smtClean="0"/>
              <a:t>  o </a:t>
            </a:r>
            <a:r>
              <a:rPr lang="es-MX" sz="1800" dirty="0" err="1" smtClean="0"/>
              <a:t>detemir</a:t>
            </a:r>
            <a:r>
              <a:rPr lang="es-MX" sz="1800" dirty="0" smtClean="0"/>
              <a:t> cada 24 horas o NPH dos o tres veces al día + insulinas de acción ultracorta o de insulina de acción rápida, antes de la ingesta de  alimento. </a:t>
            </a:r>
          </a:p>
          <a:p>
            <a:r>
              <a:rPr lang="es-MX" sz="1800" dirty="0" smtClean="0"/>
              <a:t>La dosis de insulina varía en relación con el alimento a ingerir y  la cantidad e intensidad de la actividad física. </a:t>
            </a:r>
          </a:p>
          <a:p>
            <a:r>
              <a:rPr lang="es-MX" sz="1800" dirty="0" smtClean="0"/>
              <a:t> Episodios de hipoglucemia tres veces más frecuentemente que con el convencional.</a:t>
            </a:r>
            <a:endParaRPr lang="es-MX" sz="18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550979" y="1031295"/>
            <a:ext cx="2246489" cy="301227"/>
          </a:xfrm>
        </p:spPr>
        <p:txBody>
          <a:bodyPr/>
          <a:lstStyle/>
          <a:p>
            <a:r>
              <a:rPr lang="es-MX" dirty="0" smtClean="0"/>
              <a:t>DM 1  Esquemas de Tratamiento</a:t>
            </a:r>
            <a:endParaRPr lang="es-MX" dirty="0"/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ja-JP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                 </a:t>
            </a:r>
            <a:endParaRPr kumimoji="0" lang="es-MX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5297" name="Objeto 8"/>
          <p:cNvPicPr>
            <a:picLocks noChangeArrowheads="1"/>
          </p:cNvPicPr>
          <p:nvPr/>
        </p:nvPicPr>
        <p:blipFill>
          <a:blip r:embed="rId2" cstate="print"/>
          <a:srcRect l="-877" t="-395" b="-2092"/>
          <a:stretch>
            <a:fillRect/>
          </a:stretch>
        </p:blipFill>
        <p:spPr bwMode="auto">
          <a:xfrm>
            <a:off x="3779912" y="4869160"/>
            <a:ext cx="5184576" cy="15841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7315200" cy="1154097"/>
          </a:xfrm>
        </p:spPr>
        <p:txBody>
          <a:bodyPr>
            <a:normAutofit/>
          </a:bodyPr>
          <a:lstStyle/>
          <a:p>
            <a:r>
              <a:rPr lang="es-ES" sz="3200" dirty="0" err="1" smtClean="0">
                <a:solidFill>
                  <a:schemeClr val="tx1"/>
                </a:solidFill>
              </a:rPr>
              <a:t>Microinfusora</a:t>
            </a:r>
            <a:r>
              <a:rPr lang="es-ES" sz="3200" dirty="0" smtClean="0">
                <a:solidFill>
                  <a:schemeClr val="tx1"/>
                </a:solidFill>
              </a:rPr>
              <a:t> de insulina </a:t>
            </a:r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844824"/>
            <a:ext cx="8064896" cy="3539527"/>
          </a:xfrm>
        </p:spPr>
        <p:txBody>
          <a:bodyPr>
            <a:noAutofit/>
          </a:bodyPr>
          <a:lstStyle/>
          <a:p>
            <a:r>
              <a:rPr lang="es-ES" sz="1800" dirty="0" smtClean="0"/>
              <a:t>Permite mantener un patrón de aplicación muy cercano a la secreción fisiológica pancreática de insulina. </a:t>
            </a:r>
          </a:p>
          <a:p>
            <a:r>
              <a:rPr lang="es-ES" sz="1800" dirty="0" smtClean="0"/>
              <a:t>La infusión basal se determina de acuerdo a las necesidades del paciente y puede ser constante o bien cambiar cada hora para adaptarse a períodos de sueño, elevación fisiológica de hormona de crecimiento (2-4 AM) y de </a:t>
            </a:r>
            <a:r>
              <a:rPr lang="es-ES" sz="1800" dirty="0" err="1" smtClean="0"/>
              <a:t>cortisol</a:t>
            </a:r>
            <a:r>
              <a:rPr lang="es-ES" sz="1800" dirty="0" smtClean="0"/>
              <a:t> (5-7 AM), períodos de ejercicio, etc. Disminuye la intensidad y frecuencia de hipoglucemias. </a:t>
            </a:r>
          </a:p>
          <a:p>
            <a:r>
              <a:rPr lang="es-ES" sz="1800" dirty="0" smtClean="0"/>
              <a:t>La dosis de insulina </a:t>
            </a:r>
            <a:r>
              <a:rPr lang="es-ES" sz="1800" dirty="0" err="1" smtClean="0"/>
              <a:t>prandial</a:t>
            </a:r>
            <a:r>
              <a:rPr lang="es-ES" sz="1800" dirty="0" smtClean="0"/>
              <a:t> se calcula en base a la cantidad de hidratos de carbono ingeridos. Se utilizan insulinas </a:t>
            </a:r>
            <a:r>
              <a:rPr lang="es-ES" sz="1800" dirty="0" err="1" smtClean="0"/>
              <a:t>lispro</a:t>
            </a:r>
            <a:r>
              <a:rPr lang="es-ES" sz="1800" dirty="0" smtClean="0"/>
              <a:t>, </a:t>
            </a:r>
            <a:r>
              <a:rPr lang="es-ES" sz="1800" dirty="0" err="1" smtClean="0"/>
              <a:t>aspártica</a:t>
            </a:r>
            <a:r>
              <a:rPr lang="es-ES" sz="1800" dirty="0" smtClean="0"/>
              <a:t>, </a:t>
            </a:r>
            <a:r>
              <a:rPr lang="es-ES" sz="1800" dirty="0" err="1" smtClean="0"/>
              <a:t>glulisina</a:t>
            </a:r>
            <a:r>
              <a:rPr lang="es-ES" sz="1800" dirty="0" smtClean="0"/>
              <a:t> ó insulina R  Se prefieren los  análogos.</a:t>
            </a:r>
          </a:p>
          <a:p>
            <a:endParaRPr lang="es-MX" sz="14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732240" y="837696"/>
            <a:ext cx="2246489" cy="301227"/>
          </a:xfrm>
        </p:spPr>
        <p:txBody>
          <a:bodyPr/>
          <a:lstStyle/>
          <a:p>
            <a:r>
              <a:rPr lang="es-MX" dirty="0" smtClean="0"/>
              <a:t>DM 1  Esquemas de Tratamiento</a:t>
            </a:r>
            <a:endParaRPr lang="es-MX" dirty="0"/>
          </a:p>
        </p:txBody>
      </p:sp>
      <p:pic>
        <p:nvPicPr>
          <p:cNvPr id="56322" name="Objeto 2"/>
          <p:cNvPicPr>
            <a:picLocks noChangeArrowheads="1"/>
          </p:cNvPicPr>
          <p:nvPr/>
        </p:nvPicPr>
        <p:blipFill>
          <a:blip r:embed="rId2" cstate="print"/>
          <a:srcRect t="-533" r="-182" b="-797"/>
          <a:stretch>
            <a:fillRect/>
          </a:stretch>
        </p:blipFill>
        <p:spPr bwMode="auto">
          <a:xfrm>
            <a:off x="3383360" y="4869160"/>
            <a:ext cx="5760640" cy="158417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DM 1  Esquemas de Tratamiento</a:t>
            </a:r>
            <a:endParaRPr lang="es-MX"/>
          </a:p>
        </p:txBody>
      </p:sp>
      <p:sp>
        <p:nvSpPr>
          <p:cNvPr id="5179" name="Rectangle 5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grpSp>
        <p:nvGrpSpPr>
          <p:cNvPr id="17" name="Organization Chart 45"/>
          <p:cNvGrpSpPr>
            <a:grpSpLocks noChangeAspect="1"/>
          </p:cNvGrpSpPr>
          <p:nvPr/>
        </p:nvGrpSpPr>
        <p:grpSpPr bwMode="auto">
          <a:xfrm>
            <a:off x="395536" y="1697495"/>
            <a:ext cx="8568952" cy="4889685"/>
            <a:chOff x="2417" y="3890"/>
            <a:chExt cx="8727" cy="4980"/>
          </a:xfrm>
        </p:grpSpPr>
        <p:sp>
          <p:nvSpPr>
            <p:cNvPr id="18" name="AutoShape 58"/>
            <p:cNvSpPr>
              <a:spLocks noChangeAspect="1" noChangeArrowheads="1" noTextEdit="1"/>
            </p:cNvSpPr>
            <p:nvPr/>
          </p:nvSpPr>
          <p:spPr bwMode="auto">
            <a:xfrm>
              <a:off x="2417" y="3890"/>
              <a:ext cx="8727" cy="498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23" name="_s5193"/>
            <p:cNvSpPr>
              <a:spLocks noChangeArrowheads="1"/>
            </p:cNvSpPr>
            <p:nvPr/>
          </p:nvSpPr>
          <p:spPr bwMode="auto">
            <a:xfrm>
              <a:off x="5555" y="3975"/>
              <a:ext cx="2528" cy="763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MX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MX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ja-JP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Lactantes y menores de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ja-JP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6 años   DM1</a:t>
              </a:r>
              <a:endParaRPr kumimoji="0" lang="es-MX" altLang="ja-JP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MX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_s5194"/>
            <p:cNvSpPr>
              <a:spLocks noChangeArrowheads="1"/>
            </p:cNvSpPr>
            <p:nvPr/>
          </p:nvSpPr>
          <p:spPr bwMode="auto">
            <a:xfrm>
              <a:off x="2417" y="6152"/>
              <a:ext cx="1596" cy="2360"/>
            </a:xfrm>
            <a:prstGeom prst="roundRect">
              <a:avLst>
                <a:gd name="adj" fmla="val 15764"/>
              </a:avLst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ja-JP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1</a:t>
              </a:r>
              <a:endParaRPr kumimoji="0" lang="es-MX" altLang="ja-JP" sz="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ja-JP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Insulina NPH</a:t>
              </a:r>
              <a:endParaRPr kumimoji="0" lang="es-MX" altLang="ja-JP" sz="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ja-JP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Una aplicación al día </a:t>
              </a:r>
              <a:endParaRPr kumimoji="0" lang="es-MX" altLang="ja-JP" sz="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ja-JP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 0.1 a 0.7/kg/día</a:t>
              </a:r>
              <a:endParaRPr kumimoji="0" lang="es-MX" altLang="ja-JP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_s5195"/>
            <p:cNvSpPr>
              <a:spLocks noChangeArrowheads="1"/>
            </p:cNvSpPr>
            <p:nvPr/>
          </p:nvSpPr>
          <p:spPr bwMode="auto">
            <a:xfrm>
              <a:off x="8783" y="6031"/>
              <a:ext cx="2235" cy="2481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ja-JP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4</a:t>
              </a:r>
              <a:endParaRPr kumimoji="0" lang="es-MX" altLang="ja-JP" sz="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ja-JP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Insulina NPH </a:t>
              </a:r>
              <a:endParaRPr kumimoji="0" lang="es-MX" altLang="ja-JP" sz="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ja-JP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2 aplicaciones al día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ja-JP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 ó Insulina Basal</a:t>
              </a:r>
              <a:endParaRPr kumimoji="0" lang="es-MX" altLang="ja-JP" sz="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457200" marR="0" lvl="1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tabLst/>
              </a:pPr>
              <a:r>
                <a:rPr kumimoji="0" lang="es-MX" altLang="ja-JP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a 0.7/Kg/día</a:t>
              </a:r>
              <a:endParaRPr kumimoji="0" lang="es-MX" altLang="ja-JP" sz="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ja-JP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+</a:t>
              </a:r>
              <a:endParaRPr kumimoji="0" lang="es-MX" altLang="ja-JP" sz="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ja-JP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Insulina R o UR</a:t>
              </a:r>
              <a:endParaRPr kumimoji="0" lang="es-MX" altLang="ja-JP" sz="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ja-JP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1,2,3 o mas aplicaciones </a:t>
              </a:r>
              <a:r>
                <a:rPr kumimoji="0" lang="es-MX" altLang="ja-JP" sz="1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prandiales</a:t>
              </a:r>
              <a:endParaRPr kumimoji="0" lang="es-MX" altLang="ja-JP" sz="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ja-JP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Dosis 0.05-0.1/Kg/dosis</a:t>
              </a:r>
              <a:endParaRPr kumimoji="0" lang="es-MX" altLang="ja-JP" sz="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MX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_s5196"/>
            <p:cNvSpPr>
              <a:spLocks noChangeArrowheads="1"/>
            </p:cNvSpPr>
            <p:nvPr/>
          </p:nvSpPr>
          <p:spPr bwMode="auto">
            <a:xfrm>
              <a:off x="6386" y="5991"/>
              <a:ext cx="2244" cy="2481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ja-JP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3</a:t>
              </a:r>
              <a:endParaRPr kumimoji="0" lang="es-MX" altLang="ja-JP" sz="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ja-JP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Insulina NPH</a:t>
              </a:r>
              <a:endParaRPr kumimoji="0" lang="es-MX" altLang="ja-JP" sz="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ja-JP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Una aplicación al </a:t>
              </a:r>
              <a:r>
                <a:rPr kumimoji="0" lang="es-MX" altLang="ja-JP" sz="1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dia</a:t>
              </a:r>
              <a:endParaRPr kumimoji="0" lang="es-MX" altLang="ja-JP" sz="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ja-JP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0.1 a 0.7/Kg/día</a:t>
              </a:r>
              <a:endParaRPr kumimoji="0" lang="es-MX" altLang="ja-JP" sz="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ja-JP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+</a:t>
              </a:r>
              <a:endParaRPr kumimoji="0" lang="es-MX" altLang="ja-JP" sz="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ja-JP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Insulina R  o UR</a:t>
              </a:r>
              <a:endParaRPr kumimoji="0" lang="es-MX" altLang="ja-JP" sz="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ja-JP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1,2,3 o mas aplicaciones </a:t>
              </a:r>
              <a:r>
                <a:rPr kumimoji="0" lang="es-MX" altLang="ja-JP" sz="1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prandiales</a:t>
              </a:r>
              <a:endParaRPr kumimoji="0" lang="es-MX" altLang="ja-JP" sz="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ja-JP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Dosis 0.05-0.1/Kg/dosis</a:t>
              </a:r>
              <a:endParaRPr kumimoji="0" lang="es-MX" altLang="ja-JP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_s5197"/>
            <p:cNvSpPr>
              <a:spLocks noChangeArrowheads="1"/>
            </p:cNvSpPr>
            <p:nvPr/>
          </p:nvSpPr>
          <p:spPr bwMode="auto">
            <a:xfrm>
              <a:off x="4238" y="6118"/>
              <a:ext cx="1815" cy="239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ja-JP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2</a:t>
              </a:r>
              <a:endParaRPr kumimoji="0" lang="es-MX" altLang="ja-JP" sz="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ja-JP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Insulina R  o UR</a:t>
              </a:r>
              <a:endParaRPr kumimoji="0" lang="es-MX" altLang="ja-JP" sz="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ja-JP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varias aplicaciones </a:t>
              </a:r>
              <a:r>
                <a:rPr kumimoji="0" lang="es-MX" altLang="ja-JP" sz="1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prandiales</a:t>
              </a:r>
              <a:endParaRPr kumimoji="0" lang="es-MX" altLang="ja-JP" sz="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ja-JP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Dosis  0.05 a 0.1/Kg/dosis</a:t>
              </a:r>
              <a:endParaRPr kumimoji="0" lang="es-MX" altLang="ja-JP" sz="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MX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AutoShape 48"/>
            <p:cNvSpPr>
              <a:spLocks noChangeArrowheads="1"/>
            </p:cNvSpPr>
            <p:nvPr/>
          </p:nvSpPr>
          <p:spPr bwMode="auto">
            <a:xfrm>
              <a:off x="4380" y="5135"/>
              <a:ext cx="4605" cy="470"/>
            </a:xfrm>
            <a:prstGeom prst="rightArrow">
              <a:avLst>
                <a:gd name="adj1" fmla="val 50000"/>
                <a:gd name="adj2" fmla="val 244947"/>
              </a:avLst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29" name="Text Box 47"/>
            <p:cNvSpPr txBox="1">
              <a:spLocks noChangeArrowheads="1"/>
            </p:cNvSpPr>
            <p:nvPr/>
          </p:nvSpPr>
          <p:spPr bwMode="auto">
            <a:xfrm>
              <a:off x="2640" y="4970"/>
              <a:ext cx="1598" cy="635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ja-JP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Menor control</a:t>
              </a:r>
              <a:endParaRPr kumimoji="0" lang="es-MX" altLang="ja-JP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ja-JP" sz="1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Glucémico</a:t>
              </a:r>
              <a:endParaRPr kumimoji="0" lang="es-MX" altLang="ja-JP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 Box 46"/>
            <p:cNvSpPr txBox="1">
              <a:spLocks noChangeArrowheads="1"/>
            </p:cNvSpPr>
            <p:nvPr/>
          </p:nvSpPr>
          <p:spPr bwMode="auto">
            <a:xfrm>
              <a:off x="9180" y="4970"/>
              <a:ext cx="1598" cy="635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ja-JP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Mayor control</a:t>
              </a:r>
              <a:endParaRPr kumimoji="0" lang="es-MX" altLang="ja-JP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ja-JP" sz="1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glucémico</a:t>
              </a:r>
              <a:endParaRPr kumimoji="0" lang="es-MX" altLang="ja-JP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484784"/>
            <a:ext cx="8208912" cy="4608512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endParaRPr lang="es-MX" dirty="0" smtClean="0"/>
          </a:p>
          <a:p>
            <a:endParaRPr lang="es-MX" dirty="0" smtClean="0"/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DM 1  Esquemas de Tratamiento</a:t>
            </a:r>
            <a:endParaRPr lang="es-MX"/>
          </a:p>
        </p:txBody>
      </p:sp>
      <p:sp>
        <p:nvSpPr>
          <p:cNvPr id="12493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grpSp>
        <p:nvGrpSpPr>
          <p:cNvPr id="12" name="Organization Chart 1"/>
          <p:cNvGrpSpPr>
            <a:grpSpLocks noChangeAspect="1"/>
          </p:cNvGrpSpPr>
          <p:nvPr/>
        </p:nvGrpSpPr>
        <p:grpSpPr bwMode="auto">
          <a:xfrm>
            <a:off x="683568" y="1385724"/>
            <a:ext cx="7272808" cy="4419540"/>
            <a:chOff x="1737" y="9045"/>
            <a:chExt cx="5121" cy="3543"/>
          </a:xfrm>
        </p:grpSpPr>
        <p:sp>
          <p:nvSpPr>
            <p:cNvPr id="15" name="_s124935"/>
            <p:cNvSpPr>
              <a:spLocks noChangeArrowheads="1"/>
            </p:cNvSpPr>
            <p:nvPr/>
          </p:nvSpPr>
          <p:spPr bwMode="auto">
            <a:xfrm>
              <a:off x="3505" y="9045"/>
              <a:ext cx="1630" cy="1081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ja-JP" sz="1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Prepúberes</a:t>
              </a:r>
              <a:endParaRPr kumimoji="0" lang="es-MX" altLang="ja-JP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ja-JP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DM1</a:t>
              </a:r>
              <a:endParaRPr kumimoji="0" lang="es-MX" altLang="ja-JP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_s124934"/>
            <p:cNvSpPr>
              <a:spLocks noChangeArrowheads="1"/>
            </p:cNvSpPr>
            <p:nvPr/>
          </p:nvSpPr>
          <p:spPr bwMode="auto">
            <a:xfrm>
              <a:off x="1737" y="11100"/>
              <a:ext cx="1422" cy="1456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ja-JP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2 dosis NPH</a:t>
              </a:r>
              <a:endParaRPr kumimoji="0" lang="es-MX" altLang="ja-JP" sz="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ja-JP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+Insulina R o Ultracorta en mezcla manual desayuno y cena.</a:t>
              </a:r>
              <a:endParaRPr kumimoji="0" lang="es-MX" altLang="ja-JP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_s124933"/>
            <p:cNvSpPr>
              <a:spLocks noChangeArrowheads="1"/>
            </p:cNvSpPr>
            <p:nvPr/>
          </p:nvSpPr>
          <p:spPr bwMode="auto">
            <a:xfrm>
              <a:off x="3550" y="11088"/>
              <a:ext cx="1474" cy="14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MX" altLang="ja-JP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ja-JP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2 dosis NPH +Insulina R o UR en mezcla manual en desayuno y cena</a:t>
              </a:r>
              <a:endParaRPr kumimoji="0" lang="es-MX" altLang="ja-JP" sz="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ja-JP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 + Insulina R o UR en comida  </a:t>
              </a:r>
              <a:endParaRPr kumimoji="0" lang="es-MX" altLang="ja-JP" sz="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MX" altLang="ja-JP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_s1040"/>
            <p:cNvSpPr>
              <a:spLocks noChangeArrowheads="1"/>
            </p:cNvSpPr>
            <p:nvPr/>
          </p:nvSpPr>
          <p:spPr bwMode="auto">
            <a:xfrm>
              <a:off x="5456" y="11100"/>
              <a:ext cx="1402" cy="148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ja-JP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MS Mincho" pitchFamily="49" charset="-128"/>
                  <a:cs typeface="Times New Roman" pitchFamily="18" charset="0"/>
                </a:rPr>
                <a:t>1 o 2 aplicaciones Insulina Basal + insulina R o UR desayuno, comida y cena.</a:t>
              </a:r>
              <a:endParaRPr kumimoji="0" lang="es-MX" altLang="ja-JP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7" name="AutoShape 48"/>
          <p:cNvSpPr>
            <a:spLocks noChangeArrowheads="1"/>
          </p:cNvSpPr>
          <p:nvPr/>
        </p:nvSpPr>
        <p:spPr bwMode="auto">
          <a:xfrm>
            <a:off x="2555776" y="3068960"/>
            <a:ext cx="3910219" cy="399078"/>
          </a:xfrm>
          <a:prstGeom prst="rightArrow">
            <a:avLst>
              <a:gd name="adj1" fmla="val 50000"/>
              <a:gd name="adj2" fmla="val 24494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8" name="Text Box 47"/>
          <p:cNvSpPr txBox="1">
            <a:spLocks noChangeArrowheads="1"/>
          </p:cNvSpPr>
          <p:nvPr/>
        </p:nvSpPr>
        <p:spPr bwMode="auto">
          <a:xfrm>
            <a:off x="899592" y="2708920"/>
            <a:ext cx="1356901" cy="53918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ja-JP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Menor control</a:t>
            </a:r>
            <a:endParaRPr kumimoji="0" lang="es-MX" altLang="ja-JP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ja-JP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Glucémico</a:t>
            </a:r>
            <a:endParaRPr kumimoji="0" lang="es-MX" altLang="ja-JP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47"/>
          <p:cNvSpPr txBox="1">
            <a:spLocks noChangeArrowheads="1"/>
          </p:cNvSpPr>
          <p:nvPr/>
        </p:nvSpPr>
        <p:spPr bwMode="auto">
          <a:xfrm>
            <a:off x="6876256" y="2708920"/>
            <a:ext cx="1356901" cy="53918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ja-JP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Mayor control</a:t>
            </a:r>
            <a:endParaRPr kumimoji="0" lang="es-MX" altLang="ja-JP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ja-JP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Glucémico</a:t>
            </a:r>
            <a:endParaRPr kumimoji="0" lang="es-MX" altLang="ja-JP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DM 1  Esquemas de Tratamiento</a:t>
            </a:r>
            <a:endParaRPr lang="es-MX"/>
          </a:p>
        </p:txBody>
      </p:sp>
      <p:grpSp>
        <p:nvGrpSpPr>
          <p:cNvPr id="6" name="Organization Chart 1"/>
          <p:cNvGrpSpPr>
            <a:grpSpLocks noChangeAspect="1"/>
          </p:cNvGrpSpPr>
          <p:nvPr/>
        </p:nvGrpSpPr>
        <p:grpSpPr bwMode="auto">
          <a:xfrm>
            <a:off x="323528" y="1718380"/>
            <a:ext cx="8640960" cy="4878972"/>
            <a:chOff x="1807" y="1660"/>
            <a:chExt cx="9832" cy="1028"/>
          </a:xfrm>
        </p:grpSpPr>
        <p:sp>
          <p:nvSpPr>
            <p:cNvPr id="7" name="AutoShape 2"/>
            <p:cNvSpPr>
              <a:spLocks noChangeAspect="1" noChangeArrowheads="1" noTextEdit="1"/>
            </p:cNvSpPr>
            <p:nvPr/>
          </p:nvSpPr>
          <p:spPr bwMode="auto">
            <a:xfrm>
              <a:off x="1807" y="1660"/>
              <a:ext cx="9720" cy="102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3" name="_s3080"/>
            <p:cNvSpPr>
              <a:spLocks noChangeArrowheads="1"/>
            </p:cNvSpPr>
            <p:nvPr/>
          </p:nvSpPr>
          <p:spPr bwMode="auto">
            <a:xfrm>
              <a:off x="4796" y="1708"/>
              <a:ext cx="3206" cy="323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lang="es-MX" sz="11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lang="es-MX" sz="1100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MX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Adolescentes  DM1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MX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Esquema intensivo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MX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Basal-Bolos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s-MX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_s3081"/>
            <p:cNvSpPr>
              <a:spLocks noChangeArrowheads="1"/>
            </p:cNvSpPr>
            <p:nvPr/>
          </p:nvSpPr>
          <p:spPr bwMode="auto">
            <a:xfrm>
              <a:off x="1807" y="2345"/>
              <a:ext cx="1722" cy="228"/>
            </a:xfrm>
            <a:prstGeom prst="roundRect">
              <a:avLst>
                <a:gd name="adj" fmla="val 15764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MX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NPH  2 dosis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MX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+3  Insulina Ultracorta</a:t>
              </a:r>
              <a:endParaRPr kumimoji="0" lang="es-MX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_s3082"/>
            <p:cNvSpPr>
              <a:spLocks noChangeArrowheads="1"/>
            </p:cNvSpPr>
            <p:nvPr/>
          </p:nvSpPr>
          <p:spPr bwMode="auto">
            <a:xfrm>
              <a:off x="3706" y="2345"/>
              <a:ext cx="1598" cy="24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s-MX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MX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NPH 3dosis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MX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+ 3 Insulina Ultracorta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_s3083"/>
            <p:cNvSpPr>
              <a:spLocks noChangeArrowheads="1"/>
            </p:cNvSpPr>
            <p:nvPr/>
          </p:nvSpPr>
          <p:spPr bwMode="auto">
            <a:xfrm>
              <a:off x="7617" y="2365"/>
              <a:ext cx="2030" cy="24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s-MX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MX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Análogo acción prolongada 2 dosis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MX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+ 3 Insulina Ultracorta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_s3084"/>
            <p:cNvSpPr>
              <a:spLocks noChangeArrowheads="1"/>
            </p:cNvSpPr>
            <p:nvPr/>
          </p:nvSpPr>
          <p:spPr bwMode="auto">
            <a:xfrm>
              <a:off x="5494" y="2365"/>
              <a:ext cx="1967" cy="24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MX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Análogo acción prolongada 1 dosis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MX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+ 3 Insulina Ultracorta</a:t>
              </a:r>
              <a:endParaRPr kumimoji="0" lang="es-MX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_s3085"/>
            <p:cNvSpPr>
              <a:spLocks noChangeArrowheads="1"/>
            </p:cNvSpPr>
            <p:nvPr/>
          </p:nvSpPr>
          <p:spPr bwMode="auto">
            <a:xfrm>
              <a:off x="9757" y="2345"/>
              <a:ext cx="1882" cy="25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MX" sz="1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Microinfusora</a:t>
              </a:r>
              <a:r>
                <a:rPr kumimoji="0" lang="es-MX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con  Insulina  de acción Ultracorta</a:t>
              </a:r>
              <a:endParaRPr kumimoji="0" lang="es-MX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AutoShape 14"/>
            <p:cNvSpPr>
              <a:spLocks noChangeArrowheads="1"/>
            </p:cNvSpPr>
            <p:nvPr/>
          </p:nvSpPr>
          <p:spPr bwMode="auto">
            <a:xfrm>
              <a:off x="4391" y="2086"/>
              <a:ext cx="4626" cy="92"/>
            </a:xfrm>
            <a:prstGeom prst="rightArrow">
              <a:avLst>
                <a:gd name="adj1" fmla="val 50000"/>
                <a:gd name="adj2" fmla="val 1257065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20" name="Text Box 15"/>
            <p:cNvSpPr txBox="1">
              <a:spLocks noChangeArrowheads="1"/>
            </p:cNvSpPr>
            <p:nvPr/>
          </p:nvSpPr>
          <p:spPr bwMode="auto">
            <a:xfrm>
              <a:off x="2645" y="2005"/>
              <a:ext cx="1746" cy="173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MX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Menor control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MX" sz="1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glucémico</a:t>
              </a:r>
              <a:endParaRPr kumimoji="0" 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 Box 16"/>
            <p:cNvSpPr txBox="1">
              <a:spLocks noChangeArrowheads="1"/>
            </p:cNvSpPr>
            <p:nvPr/>
          </p:nvSpPr>
          <p:spPr bwMode="auto">
            <a:xfrm>
              <a:off x="9017" y="2005"/>
              <a:ext cx="1746" cy="173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MX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Mayor control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MX" sz="1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glucémico</a:t>
              </a:r>
              <a:endParaRPr kumimoji="0" 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16150" y="4413250"/>
            <a:ext cx="5988050" cy="479425"/>
            <a:chOff x="1396" y="2780"/>
            <a:chExt cx="3736" cy="302"/>
          </a:xfrm>
        </p:grpSpPr>
        <p:sp>
          <p:nvSpPr>
            <p:cNvPr id="22067" name="Rectangle 3"/>
            <p:cNvSpPr>
              <a:spLocks noChangeArrowheads="1"/>
            </p:cNvSpPr>
            <p:nvPr/>
          </p:nvSpPr>
          <p:spPr bwMode="auto">
            <a:xfrm>
              <a:off x="1396" y="2957"/>
              <a:ext cx="3736" cy="125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rgbClr val="95C2C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s-MX">
                <a:latin typeface="WP MultinationalB Roman" pitchFamily="2" charset="2"/>
              </a:endParaRPr>
            </a:p>
          </p:txBody>
        </p:sp>
        <p:sp>
          <p:nvSpPr>
            <p:cNvPr id="22068" name="Rectangle 4"/>
            <p:cNvSpPr>
              <a:spLocks noChangeArrowheads="1"/>
            </p:cNvSpPr>
            <p:nvPr/>
          </p:nvSpPr>
          <p:spPr bwMode="auto">
            <a:xfrm>
              <a:off x="1396" y="2780"/>
              <a:ext cx="3736" cy="177"/>
            </a:xfrm>
            <a:prstGeom prst="rect">
              <a:avLst/>
            </a:prstGeom>
            <a:gradFill rotWithShape="0">
              <a:gsLst>
                <a:gs pos="0">
                  <a:srgbClr val="95C2CD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s-MX">
                <a:latin typeface="WP MultinationalB Roman" pitchFamily="2" charset="2"/>
              </a:endParaRPr>
            </a:p>
          </p:txBody>
        </p:sp>
      </p:grp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133350" y="6257925"/>
            <a:ext cx="71167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eaLnBrk="1" hangingPunct="1"/>
            <a:r>
              <a:rPr lang="en-US" sz="1000" b="1">
                <a:latin typeface="Arial" charset="0"/>
              </a:rPr>
              <a:t>Type 1 diabetes, N = 9</a:t>
            </a:r>
          </a:p>
          <a:p>
            <a:pPr eaLnBrk="1" hangingPunct="1"/>
            <a:r>
              <a:rPr lang="en-US" sz="1000" b="1">
                <a:latin typeface="Arial" charset="0"/>
              </a:rPr>
              <a:t>24-h CGMS glucose sensor data</a:t>
            </a:r>
          </a:p>
          <a:p>
            <a:r>
              <a:rPr lang="en-US" sz="1000" b="1">
                <a:latin typeface="Arial" charset="0"/>
              </a:rPr>
              <a:t>Data on file, Amylin Pharmaceuticals, Inc.</a:t>
            </a:r>
          </a:p>
        </p:txBody>
      </p:sp>
      <p:sp>
        <p:nvSpPr>
          <p:cNvPr id="297991" name="Rectangle 7"/>
          <p:cNvSpPr>
            <a:spLocks noChangeArrowheads="1"/>
          </p:cNvSpPr>
          <p:nvPr/>
        </p:nvSpPr>
        <p:spPr bwMode="auto">
          <a:xfrm>
            <a:off x="1736725" y="4613275"/>
            <a:ext cx="3127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defRPr/>
            </a:pPr>
            <a:r>
              <a:rPr lang="en-US" sz="1600" b="1">
                <a:latin typeface="Arial" pitchFamily="34" charset="0"/>
              </a:rPr>
              <a:t>100</a:t>
            </a:r>
            <a:endParaRPr lang="en-US" sz="1600" b="1">
              <a:effectLst>
                <a:outerShdw blurRad="38100" dist="38100" dir="2700000" algn="tl">
                  <a:srgbClr val="D2E0DE"/>
                </a:outerShdw>
              </a:effectLst>
              <a:latin typeface="Arial" pitchFamily="34" charset="0"/>
            </a:endParaRPr>
          </a:p>
        </p:txBody>
      </p:sp>
      <p:sp>
        <p:nvSpPr>
          <p:cNvPr id="297992" name="Rectangle 8"/>
          <p:cNvSpPr>
            <a:spLocks noChangeArrowheads="1"/>
          </p:cNvSpPr>
          <p:nvPr/>
        </p:nvSpPr>
        <p:spPr bwMode="auto">
          <a:xfrm>
            <a:off x="1736725" y="3825875"/>
            <a:ext cx="3127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defRPr/>
            </a:pPr>
            <a:r>
              <a:rPr lang="en-US" sz="1600" b="1">
                <a:latin typeface="Arial" pitchFamily="34" charset="0"/>
              </a:rPr>
              <a:t>200</a:t>
            </a:r>
            <a:endParaRPr lang="en-US" sz="1600" b="1">
              <a:effectLst>
                <a:outerShdw blurRad="38100" dist="38100" dir="2700000" algn="tl">
                  <a:srgbClr val="D2E0DE"/>
                </a:outerShdw>
              </a:effectLst>
              <a:latin typeface="Arial" pitchFamily="34" charset="0"/>
            </a:endParaRPr>
          </a:p>
        </p:txBody>
      </p:sp>
      <p:sp>
        <p:nvSpPr>
          <p:cNvPr id="297993" name="Rectangle 9"/>
          <p:cNvSpPr>
            <a:spLocks noChangeArrowheads="1"/>
          </p:cNvSpPr>
          <p:nvPr/>
        </p:nvSpPr>
        <p:spPr bwMode="auto">
          <a:xfrm>
            <a:off x="1736725" y="3022600"/>
            <a:ext cx="3127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defRPr/>
            </a:pPr>
            <a:r>
              <a:rPr lang="en-US" sz="1600" b="1">
                <a:latin typeface="Arial" pitchFamily="34" charset="0"/>
              </a:rPr>
              <a:t>300</a:t>
            </a:r>
            <a:endParaRPr lang="en-US" sz="1600" b="1">
              <a:effectLst>
                <a:outerShdw blurRad="38100" dist="38100" dir="2700000" algn="tl">
                  <a:srgbClr val="D2E0DE"/>
                </a:outerShdw>
              </a:effectLst>
              <a:latin typeface="Arial" pitchFamily="34" charset="0"/>
            </a:endParaRPr>
          </a:p>
        </p:txBody>
      </p:sp>
      <p:sp>
        <p:nvSpPr>
          <p:cNvPr id="297994" name="Rectangle 10"/>
          <p:cNvSpPr>
            <a:spLocks noChangeArrowheads="1"/>
          </p:cNvSpPr>
          <p:nvPr/>
        </p:nvSpPr>
        <p:spPr bwMode="auto">
          <a:xfrm>
            <a:off x="1736725" y="2228850"/>
            <a:ext cx="3127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defRPr/>
            </a:pPr>
            <a:r>
              <a:rPr lang="en-US" sz="1600" b="1">
                <a:latin typeface="Arial" pitchFamily="34" charset="0"/>
              </a:rPr>
              <a:t>400</a:t>
            </a:r>
            <a:endParaRPr lang="en-US" sz="1600" b="1">
              <a:effectLst>
                <a:outerShdw blurRad="38100" dist="38100" dir="2700000" algn="tl">
                  <a:srgbClr val="D2E0DE"/>
                </a:outerShdw>
              </a:effectLst>
              <a:latin typeface="Arial" pitchFamily="34" charset="0"/>
            </a:endParaRPr>
          </a:p>
        </p:txBody>
      </p:sp>
      <p:sp>
        <p:nvSpPr>
          <p:cNvPr id="297995" name="Rectangle 11"/>
          <p:cNvSpPr>
            <a:spLocks noChangeArrowheads="1"/>
          </p:cNvSpPr>
          <p:nvPr/>
        </p:nvSpPr>
        <p:spPr bwMode="auto">
          <a:xfrm>
            <a:off x="1960563" y="5699125"/>
            <a:ext cx="5540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sz="1600" b="1">
                <a:latin typeface="Arial" pitchFamily="34" charset="0"/>
              </a:rPr>
              <a:t>12 AM</a:t>
            </a:r>
            <a:endParaRPr lang="en-US" sz="1600" b="1">
              <a:effectLst>
                <a:outerShdw blurRad="38100" dist="38100" dir="2700000" algn="tl">
                  <a:srgbClr val="D2E0DE"/>
                </a:outerShdw>
              </a:effectLst>
              <a:latin typeface="Arial" pitchFamily="34" charset="0"/>
            </a:endParaRPr>
          </a:p>
        </p:txBody>
      </p:sp>
      <p:sp>
        <p:nvSpPr>
          <p:cNvPr id="297996" name="Rectangle 12"/>
          <p:cNvSpPr>
            <a:spLocks noChangeArrowheads="1"/>
          </p:cNvSpPr>
          <p:nvPr/>
        </p:nvSpPr>
        <p:spPr bwMode="auto">
          <a:xfrm>
            <a:off x="3013075" y="5699125"/>
            <a:ext cx="4476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sz="1600" b="1">
                <a:latin typeface="Arial" pitchFamily="34" charset="0"/>
              </a:rPr>
              <a:t>4 AM</a:t>
            </a:r>
            <a:endParaRPr lang="en-US" sz="1600" b="1">
              <a:effectLst>
                <a:outerShdw blurRad="38100" dist="38100" dir="2700000" algn="tl">
                  <a:srgbClr val="D2E0DE"/>
                </a:outerShdw>
              </a:effectLst>
              <a:latin typeface="Arial" pitchFamily="34" charset="0"/>
            </a:endParaRPr>
          </a:p>
        </p:txBody>
      </p:sp>
      <p:sp>
        <p:nvSpPr>
          <p:cNvPr id="297997" name="Rectangle 13"/>
          <p:cNvSpPr>
            <a:spLocks noChangeArrowheads="1"/>
          </p:cNvSpPr>
          <p:nvPr/>
        </p:nvSpPr>
        <p:spPr bwMode="auto">
          <a:xfrm>
            <a:off x="4011613" y="5699125"/>
            <a:ext cx="4492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sz="1600" b="1">
                <a:latin typeface="Arial" pitchFamily="34" charset="0"/>
              </a:rPr>
              <a:t>8 AM</a:t>
            </a:r>
            <a:endParaRPr lang="en-US" sz="1600" b="1">
              <a:effectLst>
                <a:outerShdw blurRad="38100" dist="38100" dir="2700000" algn="tl">
                  <a:srgbClr val="D2E0DE"/>
                </a:outerShdw>
              </a:effectLst>
              <a:latin typeface="Arial" pitchFamily="34" charset="0"/>
            </a:endParaRPr>
          </a:p>
        </p:txBody>
      </p:sp>
      <p:sp>
        <p:nvSpPr>
          <p:cNvPr id="297998" name="Rectangle 14"/>
          <p:cNvSpPr>
            <a:spLocks noChangeArrowheads="1"/>
          </p:cNvSpPr>
          <p:nvPr/>
        </p:nvSpPr>
        <p:spPr bwMode="auto">
          <a:xfrm>
            <a:off x="4941888" y="5699125"/>
            <a:ext cx="5413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sz="1600" b="1">
                <a:latin typeface="Arial" pitchFamily="34" charset="0"/>
              </a:rPr>
              <a:t>12 PM</a:t>
            </a:r>
            <a:endParaRPr lang="en-US" sz="1600" b="1">
              <a:effectLst>
                <a:outerShdw blurRad="38100" dist="38100" dir="2700000" algn="tl">
                  <a:srgbClr val="D2E0DE"/>
                </a:outerShdw>
              </a:effectLst>
              <a:latin typeface="Arial" pitchFamily="34" charset="0"/>
            </a:endParaRPr>
          </a:p>
        </p:txBody>
      </p:sp>
      <p:sp>
        <p:nvSpPr>
          <p:cNvPr id="297999" name="Rectangle 15"/>
          <p:cNvSpPr>
            <a:spLocks noChangeArrowheads="1"/>
          </p:cNvSpPr>
          <p:nvPr/>
        </p:nvSpPr>
        <p:spPr bwMode="auto">
          <a:xfrm>
            <a:off x="5989638" y="5699125"/>
            <a:ext cx="438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sz="1600" b="1">
                <a:latin typeface="Arial" pitchFamily="34" charset="0"/>
              </a:rPr>
              <a:t>4 PM</a:t>
            </a:r>
            <a:endParaRPr lang="en-US" sz="1600" b="1">
              <a:effectLst>
                <a:outerShdw blurRad="38100" dist="38100" dir="2700000" algn="tl">
                  <a:srgbClr val="D2E0DE"/>
                </a:outerShdw>
              </a:effectLst>
              <a:latin typeface="Arial" pitchFamily="34" charset="0"/>
            </a:endParaRPr>
          </a:p>
        </p:txBody>
      </p:sp>
      <p:sp>
        <p:nvSpPr>
          <p:cNvPr id="298000" name="Rectangle 16"/>
          <p:cNvSpPr>
            <a:spLocks noChangeArrowheads="1"/>
          </p:cNvSpPr>
          <p:nvPr/>
        </p:nvSpPr>
        <p:spPr bwMode="auto">
          <a:xfrm>
            <a:off x="6986588" y="5699125"/>
            <a:ext cx="438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sz="1600" b="1">
                <a:latin typeface="Arial" pitchFamily="34" charset="0"/>
              </a:rPr>
              <a:t>8 PM</a:t>
            </a:r>
            <a:endParaRPr lang="en-US" sz="1600" b="1">
              <a:effectLst>
                <a:outerShdw blurRad="38100" dist="38100" dir="2700000" algn="tl">
                  <a:srgbClr val="D2E0DE"/>
                </a:outerShdw>
              </a:effectLst>
              <a:latin typeface="Arial" pitchFamily="34" charset="0"/>
            </a:endParaRPr>
          </a:p>
        </p:txBody>
      </p:sp>
      <p:sp>
        <p:nvSpPr>
          <p:cNvPr id="298001" name="Rectangle 17"/>
          <p:cNvSpPr>
            <a:spLocks noChangeArrowheads="1"/>
          </p:cNvSpPr>
          <p:nvPr/>
        </p:nvSpPr>
        <p:spPr bwMode="auto">
          <a:xfrm>
            <a:off x="7905750" y="5699125"/>
            <a:ext cx="5524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sz="1600" b="1">
                <a:latin typeface="Arial" pitchFamily="34" charset="0"/>
              </a:rPr>
              <a:t>12 AM</a:t>
            </a:r>
            <a:endParaRPr lang="en-US" sz="1600" b="1">
              <a:effectLst>
                <a:outerShdw blurRad="38100" dist="38100" dir="2700000" algn="tl">
                  <a:srgbClr val="D2E0DE"/>
                </a:outerShdw>
              </a:effectLst>
              <a:latin typeface="Arial" pitchFamily="34" charset="0"/>
            </a:endParaRPr>
          </a:p>
        </p:txBody>
      </p:sp>
      <p:sp>
        <p:nvSpPr>
          <p:cNvPr id="19472" name="Text Box 18"/>
          <p:cNvSpPr txBox="1">
            <a:spLocks noChangeArrowheads="1"/>
          </p:cNvSpPr>
          <p:nvPr/>
        </p:nvSpPr>
        <p:spPr bwMode="auto">
          <a:xfrm>
            <a:off x="76200" y="3441700"/>
            <a:ext cx="15668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 err="1" smtClean="0">
                <a:latin typeface="Arial" charset="0"/>
              </a:rPr>
              <a:t>Glucosa</a:t>
            </a:r>
            <a:r>
              <a:rPr lang="en-US" sz="1600" b="1" dirty="0" smtClean="0">
                <a:latin typeface="Arial" charset="0"/>
              </a:rPr>
              <a:t>  </a:t>
            </a:r>
            <a:r>
              <a:rPr lang="en-US" sz="1600" b="1" dirty="0">
                <a:latin typeface="Arial" charset="0"/>
              </a:rPr>
              <a:t>(mg/</a:t>
            </a:r>
            <a:r>
              <a:rPr lang="en-US" sz="1600" b="1" dirty="0" err="1">
                <a:latin typeface="Arial" charset="0"/>
              </a:rPr>
              <a:t>dL</a:t>
            </a:r>
            <a:r>
              <a:rPr lang="en-US" sz="1600" b="1" dirty="0">
                <a:latin typeface="Arial" charset="0"/>
              </a:rPr>
              <a:t>)</a:t>
            </a:r>
          </a:p>
        </p:txBody>
      </p:sp>
      <p:sp>
        <p:nvSpPr>
          <p:cNvPr id="19473" name="Line 19"/>
          <p:cNvSpPr>
            <a:spLocks noChangeShapeType="1"/>
          </p:cNvSpPr>
          <p:nvPr/>
        </p:nvSpPr>
        <p:spPr bwMode="auto">
          <a:xfrm>
            <a:off x="3197225" y="5505450"/>
            <a:ext cx="0" cy="55563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9474" name="Line 20"/>
          <p:cNvSpPr>
            <a:spLocks noChangeShapeType="1"/>
          </p:cNvSpPr>
          <p:nvPr/>
        </p:nvSpPr>
        <p:spPr bwMode="auto">
          <a:xfrm>
            <a:off x="4187825" y="5505450"/>
            <a:ext cx="0" cy="55563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9475" name="Line 21"/>
          <p:cNvSpPr>
            <a:spLocks noChangeShapeType="1"/>
          </p:cNvSpPr>
          <p:nvPr/>
        </p:nvSpPr>
        <p:spPr bwMode="auto">
          <a:xfrm>
            <a:off x="5180013" y="5505450"/>
            <a:ext cx="0" cy="55563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9476" name="Line 22"/>
          <p:cNvSpPr>
            <a:spLocks noChangeShapeType="1"/>
          </p:cNvSpPr>
          <p:nvPr/>
        </p:nvSpPr>
        <p:spPr bwMode="auto">
          <a:xfrm>
            <a:off x="6172200" y="5505450"/>
            <a:ext cx="0" cy="55563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9477" name="Line 23"/>
          <p:cNvSpPr>
            <a:spLocks noChangeShapeType="1"/>
          </p:cNvSpPr>
          <p:nvPr/>
        </p:nvSpPr>
        <p:spPr bwMode="auto">
          <a:xfrm>
            <a:off x="7164388" y="5505450"/>
            <a:ext cx="0" cy="55563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9478" name="Line 24"/>
          <p:cNvSpPr>
            <a:spLocks noChangeShapeType="1"/>
          </p:cNvSpPr>
          <p:nvPr/>
        </p:nvSpPr>
        <p:spPr bwMode="auto">
          <a:xfrm rot="5400000">
            <a:off x="5178425" y="2536825"/>
            <a:ext cx="0" cy="593725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9479" name="Line 25"/>
          <p:cNvSpPr>
            <a:spLocks noChangeShapeType="1"/>
          </p:cNvSpPr>
          <p:nvPr/>
        </p:nvSpPr>
        <p:spPr bwMode="auto">
          <a:xfrm>
            <a:off x="2209800" y="5505450"/>
            <a:ext cx="0" cy="55563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9480" name="Line 26"/>
          <p:cNvSpPr>
            <a:spLocks noChangeShapeType="1"/>
          </p:cNvSpPr>
          <p:nvPr/>
        </p:nvSpPr>
        <p:spPr bwMode="auto">
          <a:xfrm>
            <a:off x="2154238" y="5505450"/>
            <a:ext cx="55562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9481" name="Line 27"/>
          <p:cNvSpPr>
            <a:spLocks noChangeShapeType="1"/>
          </p:cNvSpPr>
          <p:nvPr/>
        </p:nvSpPr>
        <p:spPr bwMode="auto">
          <a:xfrm>
            <a:off x="8134350" y="5505450"/>
            <a:ext cx="0" cy="55563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9482" name="Line 28"/>
          <p:cNvSpPr>
            <a:spLocks noChangeShapeType="1"/>
          </p:cNvSpPr>
          <p:nvPr/>
        </p:nvSpPr>
        <p:spPr bwMode="auto">
          <a:xfrm>
            <a:off x="2154238" y="4730750"/>
            <a:ext cx="555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9483" name="Line 29"/>
          <p:cNvSpPr>
            <a:spLocks noChangeShapeType="1"/>
          </p:cNvSpPr>
          <p:nvPr/>
        </p:nvSpPr>
        <p:spPr bwMode="auto">
          <a:xfrm>
            <a:off x="2154238" y="3946525"/>
            <a:ext cx="555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9484" name="Line 30"/>
          <p:cNvSpPr>
            <a:spLocks noChangeShapeType="1"/>
          </p:cNvSpPr>
          <p:nvPr/>
        </p:nvSpPr>
        <p:spPr bwMode="auto">
          <a:xfrm>
            <a:off x="2154238" y="3141663"/>
            <a:ext cx="555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9485" name="Line 31"/>
          <p:cNvSpPr>
            <a:spLocks noChangeShapeType="1"/>
          </p:cNvSpPr>
          <p:nvPr/>
        </p:nvSpPr>
        <p:spPr bwMode="auto">
          <a:xfrm>
            <a:off x="2154238" y="2362200"/>
            <a:ext cx="555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9486" name="Line 32"/>
          <p:cNvSpPr>
            <a:spLocks noChangeShapeType="1"/>
          </p:cNvSpPr>
          <p:nvPr/>
        </p:nvSpPr>
        <p:spPr bwMode="auto">
          <a:xfrm>
            <a:off x="2209800" y="2352675"/>
            <a:ext cx="0" cy="3159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MX"/>
          </a:p>
        </p:txBody>
      </p:sp>
      <p:sp>
        <p:nvSpPr>
          <p:cNvPr id="19487" name="Rectangle 33"/>
          <p:cNvSpPr>
            <a:spLocks noChangeArrowheads="1"/>
          </p:cNvSpPr>
          <p:nvPr/>
        </p:nvSpPr>
        <p:spPr bwMode="auto">
          <a:xfrm>
            <a:off x="1936750" y="5378450"/>
            <a:ext cx="1031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600" b="1">
                <a:latin typeface="Arial" charset="0"/>
              </a:rPr>
              <a:t>0</a:t>
            </a:r>
          </a:p>
        </p:txBody>
      </p:sp>
      <p:sp>
        <p:nvSpPr>
          <p:cNvPr id="19488" name="Text Box 34"/>
          <p:cNvSpPr txBox="1">
            <a:spLocks noChangeArrowheads="1"/>
          </p:cNvSpPr>
          <p:nvPr/>
        </p:nvSpPr>
        <p:spPr bwMode="auto">
          <a:xfrm>
            <a:off x="4179888" y="1124744"/>
            <a:ext cx="2912392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91440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800" b="1" dirty="0" smtClean="0">
                <a:latin typeface="Arial" charset="0"/>
              </a:rPr>
              <a:t>A1C </a:t>
            </a:r>
            <a:r>
              <a:rPr lang="en-US" sz="2800" b="1" dirty="0">
                <a:latin typeface="Arial" charset="0"/>
              </a:rPr>
              <a:t>= 6.7%</a:t>
            </a:r>
          </a:p>
        </p:txBody>
      </p:sp>
      <p:sp>
        <p:nvSpPr>
          <p:cNvPr id="19489" name="AutoShape 35"/>
          <p:cNvSpPr>
            <a:spLocks noChangeAspect="1" noChangeArrowheads="1" noTextEdit="1"/>
          </p:cNvSpPr>
          <p:nvPr/>
        </p:nvSpPr>
        <p:spPr bwMode="auto">
          <a:xfrm>
            <a:off x="2057400" y="2057400"/>
            <a:ext cx="6240463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MX"/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2057400" y="2057400"/>
            <a:ext cx="6248400" cy="3641725"/>
            <a:chOff x="1296" y="1296"/>
            <a:chExt cx="3936" cy="2294"/>
          </a:xfrm>
        </p:grpSpPr>
        <p:grpSp>
          <p:nvGrpSpPr>
            <p:cNvPr id="4" name="Group 37"/>
            <p:cNvGrpSpPr>
              <a:grpSpLocks/>
            </p:cNvGrpSpPr>
            <p:nvPr/>
          </p:nvGrpSpPr>
          <p:grpSpPr bwMode="auto">
            <a:xfrm>
              <a:off x="1296" y="1296"/>
              <a:ext cx="3936" cy="2294"/>
              <a:chOff x="1632" y="768"/>
              <a:chExt cx="4062" cy="2367"/>
            </a:xfrm>
          </p:grpSpPr>
          <p:sp>
            <p:nvSpPr>
              <p:cNvPr id="21867" name="Rectangle 38"/>
              <p:cNvSpPr>
                <a:spLocks noChangeArrowheads="1"/>
              </p:cNvSpPr>
              <p:nvPr/>
            </p:nvSpPr>
            <p:spPr bwMode="auto">
              <a:xfrm>
                <a:off x="1632" y="768"/>
                <a:ext cx="4062" cy="23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s-MX">
                  <a:latin typeface="WP MultinationalB Roman" pitchFamily="2" charset="2"/>
                </a:endParaRPr>
              </a:p>
            </p:txBody>
          </p:sp>
          <p:sp>
            <p:nvSpPr>
              <p:cNvPr id="21868" name="Rectangle 39"/>
              <p:cNvSpPr>
                <a:spLocks noChangeArrowheads="1"/>
              </p:cNvSpPr>
              <p:nvPr/>
            </p:nvSpPr>
            <p:spPr bwMode="auto">
              <a:xfrm>
                <a:off x="1730" y="947"/>
                <a:ext cx="3893" cy="20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s-MX">
                  <a:latin typeface="WP MultinationalB Roman" pitchFamily="2" charset="2"/>
                </a:endParaRPr>
              </a:p>
            </p:txBody>
          </p:sp>
          <p:sp>
            <p:nvSpPr>
              <p:cNvPr id="21869" name="Line 40"/>
              <p:cNvSpPr>
                <a:spLocks noChangeShapeType="1"/>
              </p:cNvSpPr>
              <p:nvPr/>
            </p:nvSpPr>
            <p:spPr bwMode="auto">
              <a:xfrm>
                <a:off x="1730" y="947"/>
                <a:ext cx="13" cy="1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870" name="Line 41"/>
              <p:cNvSpPr>
                <a:spLocks noChangeShapeType="1"/>
              </p:cNvSpPr>
              <p:nvPr/>
            </p:nvSpPr>
            <p:spPr bwMode="auto">
              <a:xfrm>
                <a:off x="1743" y="947"/>
                <a:ext cx="13" cy="1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871" name="Line 42"/>
              <p:cNvSpPr>
                <a:spLocks noChangeShapeType="1"/>
              </p:cNvSpPr>
              <p:nvPr/>
            </p:nvSpPr>
            <p:spPr bwMode="auto">
              <a:xfrm>
                <a:off x="1756" y="947"/>
                <a:ext cx="14" cy="1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872" name="Line 43"/>
              <p:cNvSpPr>
                <a:spLocks noChangeShapeType="1"/>
              </p:cNvSpPr>
              <p:nvPr/>
            </p:nvSpPr>
            <p:spPr bwMode="auto">
              <a:xfrm>
                <a:off x="1770" y="947"/>
                <a:ext cx="13" cy="1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873" name="Line 44"/>
              <p:cNvSpPr>
                <a:spLocks noChangeShapeType="1"/>
              </p:cNvSpPr>
              <p:nvPr/>
            </p:nvSpPr>
            <p:spPr bwMode="auto">
              <a:xfrm>
                <a:off x="1783" y="947"/>
                <a:ext cx="14" cy="1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874" name="Line 45"/>
              <p:cNvSpPr>
                <a:spLocks noChangeShapeType="1"/>
              </p:cNvSpPr>
              <p:nvPr/>
            </p:nvSpPr>
            <p:spPr bwMode="auto">
              <a:xfrm>
                <a:off x="1797" y="947"/>
                <a:ext cx="13" cy="110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875" name="Line 46"/>
              <p:cNvSpPr>
                <a:spLocks noChangeShapeType="1"/>
              </p:cNvSpPr>
              <p:nvPr/>
            </p:nvSpPr>
            <p:spPr bwMode="auto">
              <a:xfrm>
                <a:off x="1810" y="1057"/>
                <a:ext cx="14" cy="97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876" name="Line 47"/>
              <p:cNvSpPr>
                <a:spLocks noChangeShapeType="1"/>
              </p:cNvSpPr>
              <p:nvPr/>
            </p:nvSpPr>
            <p:spPr bwMode="auto">
              <a:xfrm>
                <a:off x="1824" y="1154"/>
                <a:ext cx="13" cy="21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877" name="Line 48"/>
              <p:cNvSpPr>
                <a:spLocks noChangeShapeType="1"/>
              </p:cNvSpPr>
              <p:nvPr/>
            </p:nvSpPr>
            <p:spPr bwMode="auto">
              <a:xfrm>
                <a:off x="1837" y="1175"/>
                <a:ext cx="14" cy="41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878" name="Line 49"/>
              <p:cNvSpPr>
                <a:spLocks noChangeShapeType="1"/>
              </p:cNvSpPr>
              <p:nvPr/>
            </p:nvSpPr>
            <p:spPr bwMode="auto">
              <a:xfrm>
                <a:off x="1851" y="1216"/>
                <a:ext cx="13" cy="83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879" name="Line 50"/>
              <p:cNvSpPr>
                <a:spLocks noChangeShapeType="1"/>
              </p:cNvSpPr>
              <p:nvPr/>
            </p:nvSpPr>
            <p:spPr bwMode="auto">
              <a:xfrm>
                <a:off x="1864" y="1299"/>
                <a:ext cx="14" cy="16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880" name="Line 51"/>
              <p:cNvSpPr>
                <a:spLocks noChangeShapeType="1"/>
              </p:cNvSpPr>
              <p:nvPr/>
            </p:nvSpPr>
            <p:spPr bwMode="auto">
              <a:xfrm>
                <a:off x="1878" y="1315"/>
                <a:ext cx="13" cy="52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881" name="Line 52"/>
              <p:cNvSpPr>
                <a:spLocks noChangeShapeType="1"/>
              </p:cNvSpPr>
              <p:nvPr/>
            </p:nvSpPr>
            <p:spPr bwMode="auto">
              <a:xfrm>
                <a:off x="1891" y="1367"/>
                <a:ext cx="14" cy="56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882" name="Line 53"/>
              <p:cNvSpPr>
                <a:spLocks noChangeShapeType="1"/>
              </p:cNvSpPr>
              <p:nvPr/>
            </p:nvSpPr>
            <p:spPr bwMode="auto">
              <a:xfrm>
                <a:off x="1905" y="1423"/>
                <a:ext cx="13" cy="42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883" name="Line 54"/>
              <p:cNvSpPr>
                <a:spLocks noChangeShapeType="1"/>
              </p:cNvSpPr>
              <p:nvPr/>
            </p:nvSpPr>
            <p:spPr bwMode="auto">
              <a:xfrm flipV="1">
                <a:off x="1918" y="1434"/>
                <a:ext cx="14" cy="31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884" name="Line 55"/>
              <p:cNvSpPr>
                <a:spLocks noChangeShapeType="1"/>
              </p:cNvSpPr>
              <p:nvPr/>
            </p:nvSpPr>
            <p:spPr bwMode="auto">
              <a:xfrm flipV="1">
                <a:off x="1932" y="1408"/>
                <a:ext cx="13" cy="26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885" name="Line 56"/>
              <p:cNvSpPr>
                <a:spLocks noChangeShapeType="1"/>
              </p:cNvSpPr>
              <p:nvPr/>
            </p:nvSpPr>
            <p:spPr bwMode="auto">
              <a:xfrm>
                <a:off x="1945" y="1408"/>
                <a:ext cx="14" cy="62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886" name="Line 57"/>
              <p:cNvSpPr>
                <a:spLocks noChangeShapeType="1"/>
              </p:cNvSpPr>
              <p:nvPr/>
            </p:nvSpPr>
            <p:spPr bwMode="auto">
              <a:xfrm>
                <a:off x="1959" y="1470"/>
                <a:ext cx="13" cy="57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887" name="Line 58"/>
              <p:cNvSpPr>
                <a:spLocks noChangeShapeType="1"/>
              </p:cNvSpPr>
              <p:nvPr/>
            </p:nvSpPr>
            <p:spPr bwMode="auto">
              <a:xfrm>
                <a:off x="1972" y="1527"/>
                <a:ext cx="14" cy="5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888" name="Line 59"/>
              <p:cNvSpPr>
                <a:spLocks noChangeShapeType="1"/>
              </p:cNvSpPr>
              <p:nvPr/>
            </p:nvSpPr>
            <p:spPr bwMode="auto">
              <a:xfrm>
                <a:off x="1986" y="1532"/>
                <a:ext cx="13" cy="77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889" name="Line 60"/>
              <p:cNvSpPr>
                <a:spLocks noChangeShapeType="1"/>
              </p:cNvSpPr>
              <p:nvPr/>
            </p:nvSpPr>
            <p:spPr bwMode="auto">
              <a:xfrm>
                <a:off x="1999" y="1609"/>
                <a:ext cx="14" cy="73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890" name="Line 61"/>
              <p:cNvSpPr>
                <a:spLocks noChangeShapeType="1"/>
              </p:cNvSpPr>
              <p:nvPr/>
            </p:nvSpPr>
            <p:spPr bwMode="auto">
              <a:xfrm>
                <a:off x="2013" y="1682"/>
                <a:ext cx="13" cy="78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891" name="Line 62"/>
              <p:cNvSpPr>
                <a:spLocks noChangeShapeType="1"/>
              </p:cNvSpPr>
              <p:nvPr/>
            </p:nvSpPr>
            <p:spPr bwMode="auto">
              <a:xfrm>
                <a:off x="2026" y="1760"/>
                <a:ext cx="15" cy="87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892" name="Line 63"/>
              <p:cNvSpPr>
                <a:spLocks noChangeShapeType="1"/>
              </p:cNvSpPr>
              <p:nvPr/>
            </p:nvSpPr>
            <p:spPr bwMode="auto">
              <a:xfrm>
                <a:off x="2041" y="1847"/>
                <a:ext cx="13" cy="120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893" name="Line 64"/>
              <p:cNvSpPr>
                <a:spLocks noChangeShapeType="1"/>
              </p:cNvSpPr>
              <p:nvPr/>
            </p:nvSpPr>
            <p:spPr bwMode="auto">
              <a:xfrm>
                <a:off x="2054" y="1967"/>
                <a:ext cx="14" cy="108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894" name="Line 65"/>
              <p:cNvSpPr>
                <a:spLocks noChangeShapeType="1"/>
              </p:cNvSpPr>
              <p:nvPr/>
            </p:nvSpPr>
            <p:spPr bwMode="auto">
              <a:xfrm>
                <a:off x="2068" y="2075"/>
                <a:ext cx="13" cy="99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895" name="Line 66"/>
              <p:cNvSpPr>
                <a:spLocks noChangeShapeType="1"/>
              </p:cNvSpPr>
              <p:nvPr/>
            </p:nvSpPr>
            <p:spPr bwMode="auto">
              <a:xfrm>
                <a:off x="2081" y="2174"/>
                <a:ext cx="14" cy="87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896" name="Line 67"/>
              <p:cNvSpPr>
                <a:spLocks noChangeShapeType="1"/>
              </p:cNvSpPr>
              <p:nvPr/>
            </p:nvSpPr>
            <p:spPr bwMode="auto">
              <a:xfrm>
                <a:off x="2095" y="2261"/>
                <a:ext cx="13" cy="78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897" name="Line 68"/>
              <p:cNvSpPr>
                <a:spLocks noChangeShapeType="1"/>
              </p:cNvSpPr>
              <p:nvPr/>
            </p:nvSpPr>
            <p:spPr bwMode="auto">
              <a:xfrm>
                <a:off x="2108" y="2339"/>
                <a:ext cx="14" cy="73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898" name="Line 69"/>
              <p:cNvSpPr>
                <a:spLocks noChangeShapeType="1"/>
              </p:cNvSpPr>
              <p:nvPr/>
            </p:nvSpPr>
            <p:spPr bwMode="auto">
              <a:xfrm>
                <a:off x="2122" y="2412"/>
                <a:ext cx="13" cy="52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899" name="Line 70"/>
              <p:cNvSpPr>
                <a:spLocks noChangeShapeType="1"/>
              </p:cNvSpPr>
              <p:nvPr/>
            </p:nvSpPr>
            <p:spPr bwMode="auto">
              <a:xfrm>
                <a:off x="2135" y="2464"/>
                <a:ext cx="14" cy="35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00" name="Line 71"/>
              <p:cNvSpPr>
                <a:spLocks noChangeShapeType="1"/>
              </p:cNvSpPr>
              <p:nvPr/>
            </p:nvSpPr>
            <p:spPr bwMode="auto">
              <a:xfrm>
                <a:off x="2149" y="2499"/>
                <a:ext cx="13" cy="83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01" name="Line 72"/>
              <p:cNvSpPr>
                <a:spLocks noChangeShapeType="1"/>
              </p:cNvSpPr>
              <p:nvPr/>
            </p:nvSpPr>
            <p:spPr bwMode="auto">
              <a:xfrm>
                <a:off x="2162" y="2582"/>
                <a:ext cx="14" cy="52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02" name="Line 73"/>
              <p:cNvSpPr>
                <a:spLocks noChangeShapeType="1"/>
              </p:cNvSpPr>
              <p:nvPr/>
            </p:nvSpPr>
            <p:spPr bwMode="auto">
              <a:xfrm>
                <a:off x="2176" y="2634"/>
                <a:ext cx="13" cy="41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03" name="Line 74"/>
              <p:cNvSpPr>
                <a:spLocks noChangeShapeType="1"/>
              </p:cNvSpPr>
              <p:nvPr/>
            </p:nvSpPr>
            <p:spPr bwMode="auto">
              <a:xfrm>
                <a:off x="2189" y="2675"/>
                <a:ext cx="14" cy="42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04" name="Line 75"/>
              <p:cNvSpPr>
                <a:spLocks noChangeShapeType="1"/>
              </p:cNvSpPr>
              <p:nvPr/>
            </p:nvSpPr>
            <p:spPr bwMode="auto">
              <a:xfrm>
                <a:off x="2203" y="2717"/>
                <a:ext cx="13" cy="47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05" name="Line 76"/>
              <p:cNvSpPr>
                <a:spLocks noChangeShapeType="1"/>
              </p:cNvSpPr>
              <p:nvPr/>
            </p:nvSpPr>
            <p:spPr bwMode="auto">
              <a:xfrm>
                <a:off x="2216" y="2764"/>
                <a:ext cx="14" cy="15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06" name="Line 77"/>
              <p:cNvSpPr>
                <a:spLocks noChangeShapeType="1"/>
              </p:cNvSpPr>
              <p:nvPr/>
            </p:nvSpPr>
            <p:spPr bwMode="auto">
              <a:xfrm>
                <a:off x="2230" y="2779"/>
                <a:ext cx="13" cy="10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07" name="Line 78"/>
              <p:cNvSpPr>
                <a:spLocks noChangeShapeType="1"/>
              </p:cNvSpPr>
              <p:nvPr/>
            </p:nvSpPr>
            <p:spPr bwMode="auto">
              <a:xfrm>
                <a:off x="2243" y="2789"/>
                <a:ext cx="14" cy="16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08" name="Line 79"/>
              <p:cNvSpPr>
                <a:spLocks noChangeShapeType="1"/>
              </p:cNvSpPr>
              <p:nvPr/>
            </p:nvSpPr>
            <p:spPr bwMode="auto">
              <a:xfrm>
                <a:off x="2257" y="2805"/>
                <a:ext cx="13" cy="1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09" name="Line 80"/>
              <p:cNvSpPr>
                <a:spLocks noChangeShapeType="1"/>
              </p:cNvSpPr>
              <p:nvPr/>
            </p:nvSpPr>
            <p:spPr bwMode="auto">
              <a:xfrm>
                <a:off x="2270" y="2805"/>
                <a:ext cx="14" cy="5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10" name="Line 81"/>
              <p:cNvSpPr>
                <a:spLocks noChangeShapeType="1"/>
              </p:cNvSpPr>
              <p:nvPr/>
            </p:nvSpPr>
            <p:spPr bwMode="auto">
              <a:xfrm>
                <a:off x="2284" y="2810"/>
                <a:ext cx="13" cy="1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11" name="Line 82"/>
              <p:cNvSpPr>
                <a:spLocks noChangeShapeType="1"/>
              </p:cNvSpPr>
              <p:nvPr/>
            </p:nvSpPr>
            <p:spPr bwMode="auto">
              <a:xfrm>
                <a:off x="2297" y="2810"/>
                <a:ext cx="14" cy="1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12" name="Line 83"/>
              <p:cNvSpPr>
                <a:spLocks noChangeShapeType="1"/>
              </p:cNvSpPr>
              <p:nvPr/>
            </p:nvSpPr>
            <p:spPr bwMode="auto">
              <a:xfrm flipV="1">
                <a:off x="2311" y="2799"/>
                <a:ext cx="13" cy="11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13" name="Line 84"/>
              <p:cNvSpPr>
                <a:spLocks noChangeShapeType="1"/>
              </p:cNvSpPr>
              <p:nvPr/>
            </p:nvSpPr>
            <p:spPr bwMode="auto">
              <a:xfrm flipV="1">
                <a:off x="2324" y="2737"/>
                <a:ext cx="15" cy="62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14" name="Line 85"/>
              <p:cNvSpPr>
                <a:spLocks noChangeShapeType="1"/>
              </p:cNvSpPr>
              <p:nvPr/>
            </p:nvSpPr>
            <p:spPr bwMode="auto">
              <a:xfrm flipV="1">
                <a:off x="2339" y="2671"/>
                <a:ext cx="13" cy="66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15" name="Line 86"/>
              <p:cNvSpPr>
                <a:spLocks noChangeShapeType="1"/>
              </p:cNvSpPr>
              <p:nvPr/>
            </p:nvSpPr>
            <p:spPr bwMode="auto">
              <a:xfrm flipV="1">
                <a:off x="2352" y="2603"/>
                <a:ext cx="14" cy="68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16" name="Line 87"/>
              <p:cNvSpPr>
                <a:spLocks noChangeShapeType="1"/>
              </p:cNvSpPr>
              <p:nvPr/>
            </p:nvSpPr>
            <p:spPr bwMode="auto">
              <a:xfrm>
                <a:off x="2366" y="2603"/>
                <a:ext cx="13" cy="1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17" name="Line 88"/>
              <p:cNvSpPr>
                <a:spLocks noChangeShapeType="1"/>
              </p:cNvSpPr>
              <p:nvPr/>
            </p:nvSpPr>
            <p:spPr bwMode="auto">
              <a:xfrm>
                <a:off x="2379" y="2603"/>
                <a:ext cx="14" cy="37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18" name="Line 89"/>
              <p:cNvSpPr>
                <a:spLocks noChangeShapeType="1"/>
              </p:cNvSpPr>
              <p:nvPr/>
            </p:nvSpPr>
            <p:spPr bwMode="auto">
              <a:xfrm>
                <a:off x="2393" y="2640"/>
                <a:ext cx="13" cy="25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19" name="Line 90"/>
              <p:cNvSpPr>
                <a:spLocks noChangeShapeType="1"/>
              </p:cNvSpPr>
              <p:nvPr/>
            </p:nvSpPr>
            <p:spPr bwMode="auto">
              <a:xfrm>
                <a:off x="2406" y="2665"/>
                <a:ext cx="14" cy="26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20" name="Line 91"/>
              <p:cNvSpPr>
                <a:spLocks noChangeShapeType="1"/>
              </p:cNvSpPr>
              <p:nvPr/>
            </p:nvSpPr>
            <p:spPr bwMode="auto">
              <a:xfrm>
                <a:off x="2420" y="2691"/>
                <a:ext cx="13" cy="36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21" name="Line 92"/>
              <p:cNvSpPr>
                <a:spLocks noChangeShapeType="1"/>
              </p:cNvSpPr>
              <p:nvPr/>
            </p:nvSpPr>
            <p:spPr bwMode="auto">
              <a:xfrm>
                <a:off x="2433" y="2727"/>
                <a:ext cx="14" cy="68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22" name="Line 93"/>
              <p:cNvSpPr>
                <a:spLocks noChangeShapeType="1"/>
              </p:cNvSpPr>
              <p:nvPr/>
            </p:nvSpPr>
            <p:spPr bwMode="auto">
              <a:xfrm>
                <a:off x="2447" y="2795"/>
                <a:ext cx="13" cy="10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23" name="Line 94"/>
              <p:cNvSpPr>
                <a:spLocks noChangeShapeType="1"/>
              </p:cNvSpPr>
              <p:nvPr/>
            </p:nvSpPr>
            <p:spPr bwMode="auto">
              <a:xfrm flipV="1">
                <a:off x="2460" y="2758"/>
                <a:ext cx="14" cy="47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24" name="Line 95"/>
              <p:cNvSpPr>
                <a:spLocks noChangeShapeType="1"/>
              </p:cNvSpPr>
              <p:nvPr/>
            </p:nvSpPr>
            <p:spPr bwMode="auto">
              <a:xfrm flipV="1">
                <a:off x="2474" y="2691"/>
                <a:ext cx="13" cy="67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25" name="Line 96"/>
              <p:cNvSpPr>
                <a:spLocks noChangeShapeType="1"/>
              </p:cNvSpPr>
              <p:nvPr/>
            </p:nvSpPr>
            <p:spPr bwMode="auto">
              <a:xfrm flipV="1">
                <a:off x="2487" y="2634"/>
                <a:ext cx="14" cy="57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26" name="Line 97"/>
              <p:cNvSpPr>
                <a:spLocks noChangeShapeType="1"/>
              </p:cNvSpPr>
              <p:nvPr/>
            </p:nvSpPr>
            <p:spPr bwMode="auto">
              <a:xfrm flipV="1">
                <a:off x="2501" y="2582"/>
                <a:ext cx="13" cy="52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27" name="Line 98"/>
              <p:cNvSpPr>
                <a:spLocks noChangeShapeType="1"/>
              </p:cNvSpPr>
              <p:nvPr/>
            </p:nvSpPr>
            <p:spPr bwMode="auto">
              <a:xfrm>
                <a:off x="2514" y="2582"/>
                <a:ext cx="14" cy="41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28" name="Line 99"/>
              <p:cNvSpPr>
                <a:spLocks noChangeShapeType="1"/>
              </p:cNvSpPr>
              <p:nvPr/>
            </p:nvSpPr>
            <p:spPr bwMode="auto">
              <a:xfrm>
                <a:off x="2528" y="2623"/>
                <a:ext cx="13" cy="17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29" name="Line 100"/>
              <p:cNvSpPr>
                <a:spLocks noChangeShapeType="1"/>
              </p:cNvSpPr>
              <p:nvPr/>
            </p:nvSpPr>
            <p:spPr bwMode="auto">
              <a:xfrm>
                <a:off x="2541" y="2640"/>
                <a:ext cx="14" cy="14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30" name="Line 101"/>
              <p:cNvSpPr>
                <a:spLocks noChangeShapeType="1"/>
              </p:cNvSpPr>
              <p:nvPr/>
            </p:nvSpPr>
            <p:spPr bwMode="auto">
              <a:xfrm>
                <a:off x="2555" y="2654"/>
                <a:ext cx="13" cy="6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31" name="Line 102"/>
              <p:cNvSpPr>
                <a:spLocks noChangeShapeType="1"/>
              </p:cNvSpPr>
              <p:nvPr/>
            </p:nvSpPr>
            <p:spPr bwMode="auto">
              <a:xfrm flipV="1">
                <a:off x="2568" y="2629"/>
                <a:ext cx="14" cy="31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32" name="Line 103"/>
              <p:cNvSpPr>
                <a:spLocks noChangeShapeType="1"/>
              </p:cNvSpPr>
              <p:nvPr/>
            </p:nvSpPr>
            <p:spPr bwMode="auto">
              <a:xfrm>
                <a:off x="2582" y="2629"/>
                <a:ext cx="13" cy="57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33" name="Line 104"/>
              <p:cNvSpPr>
                <a:spLocks noChangeShapeType="1"/>
              </p:cNvSpPr>
              <p:nvPr/>
            </p:nvSpPr>
            <p:spPr bwMode="auto">
              <a:xfrm>
                <a:off x="2595" y="2686"/>
                <a:ext cx="14" cy="62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34" name="Line 105"/>
              <p:cNvSpPr>
                <a:spLocks noChangeShapeType="1"/>
              </p:cNvSpPr>
              <p:nvPr/>
            </p:nvSpPr>
            <p:spPr bwMode="auto">
              <a:xfrm>
                <a:off x="2609" y="2748"/>
                <a:ext cx="13" cy="16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35" name="Line 106"/>
              <p:cNvSpPr>
                <a:spLocks noChangeShapeType="1"/>
              </p:cNvSpPr>
              <p:nvPr/>
            </p:nvSpPr>
            <p:spPr bwMode="auto">
              <a:xfrm>
                <a:off x="2622" y="2764"/>
                <a:ext cx="14" cy="1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36" name="Line 107"/>
              <p:cNvSpPr>
                <a:spLocks noChangeShapeType="1"/>
              </p:cNvSpPr>
              <p:nvPr/>
            </p:nvSpPr>
            <p:spPr bwMode="auto">
              <a:xfrm flipV="1">
                <a:off x="2636" y="2753"/>
                <a:ext cx="13" cy="11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37" name="Line 108"/>
              <p:cNvSpPr>
                <a:spLocks noChangeShapeType="1"/>
              </p:cNvSpPr>
              <p:nvPr/>
            </p:nvSpPr>
            <p:spPr bwMode="auto">
              <a:xfrm>
                <a:off x="2649" y="2753"/>
                <a:ext cx="15" cy="36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38" name="Line 109"/>
              <p:cNvSpPr>
                <a:spLocks noChangeShapeType="1"/>
              </p:cNvSpPr>
              <p:nvPr/>
            </p:nvSpPr>
            <p:spPr bwMode="auto">
              <a:xfrm>
                <a:off x="2664" y="2789"/>
                <a:ext cx="13" cy="21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39" name="Line 110"/>
              <p:cNvSpPr>
                <a:spLocks noChangeShapeType="1"/>
              </p:cNvSpPr>
              <p:nvPr/>
            </p:nvSpPr>
            <p:spPr bwMode="auto">
              <a:xfrm>
                <a:off x="2677" y="2810"/>
                <a:ext cx="14" cy="1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40" name="Line 111"/>
              <p:cNvSpPr>
                <a:spLocks noChangeShapeType="1"/>
              </p:cNvSpPr>
              <p:nvPr/>
            </p:nvSpPr>
            <p:spPr bwMode="auto">
              <a:xfrm>
                <a:off x="2691" y="2810"/>
                <a:ext cx="13" cy="1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41" name="Line 112"/>
              <p:cNvSpPr>
                <a:spLocks noChangeShapeType="1"/>
              </p:cNvSpPr>
              <p:nvPr/>
            </p:nvSpPr>
            <p:spPr bwMode="auto">
              <a:xfrm>
                <a:off x="2704" y="2810"/>
                <a:ext cx="14" cy="1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42" name="Line 113"/>
              <p:cNvSpPr>
                <a:spLocks noChangeShapeType="1"/>
              </p:cNvSpPr>
              <p:nvPr/>
            </p:nvSpPr>
            <p:spPr bwMode="auto">
              <a:xfrm flipV="1">
                <a:off x="2718" y="2779"/>
                <a:ext cx="13" cy="31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43" name="Line 114"/>
              <p:cNvSpPr>
                <a:spLocks noChangeShapeType="1"/>
              </p:cNvSpPr>
              <p:nvPr/>
            </p:nvSpPr>
            <p:spPr bwMode="auto">
              <a:xfrm flipV="1">
                <a:off x="2731" y="2712"/>
                <a:ext cx="14" cy="67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44" name="Line 115"/>
              <p:cNvSpPr>
                <a:spLocks noChangeShapeType="1"/>
              </p:cNvSpPr>
              <p:nvPr/>
            </p:nvSpPr>
            <p:spPr bwMode="auto">
              <a:xfrm flipV="1">
                <a:off x="2745" y="2644"/>
                <a:ext cx="13" cy="68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45" name="Line 116"/>
              <p:cNvSpPr>
                <a:spLocks noChangeShapeType="1"/>
              </p:cNvSpPr>
              <p:nvPr/>
            </p:nvSpPr>
            <p:spPr bwMode="auto">
              <a:xfrm flipV="1">
                <a:off x="2758" y="2572"/>
                <a:ext cx="14" cy="72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46" name="Line 117"/>
              <p:cNvSpPr>
                <a:spLocks noChangeShapeType="1"/>
              </p:cNvSpPr>
              <p:nvPr/>
            </p:nvSpPr>
            <p:spPr bwMode="auto">
              <a:xfrm flipV="1">
                <a:off x="2772" y="2489"/>
                <a:ext cx="13" cy="83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47" name="Line 118"/>
              <p:cNvSpPr>
                <a:spLocks noChangeShapeType="1"/>
              </p:cNvSpPr>
              <p:nvPr/>
            </p:nvSpPr>
            <p:spPr bwMode="auto">
              <a:xfrm flipV="1">
                <a:off x="2785" y="2402"/>
                <a:ext cx="14" cy="87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48" name="Line 119"/>
              <p:cNvSpPr>
                <a:spLocks noChangeShapeType="1"/>
              </p:cNvSpPr>
              <p:nvPr/>
            </p:nvSpPr>
            <p:spPr bwMode="auto">
              <a:xfrm flipV="1">
                <a:off x="2799" y="2329"/>
                <a:ext cx="13" cy="73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49" name="Line 120"/>
              <p:cNvSpPr>
                <a:spLocks noChangeShapeType="1"/>
              </p:cNvSpPr>
              <p:nvPr/>
            </p:nvSpPr>
            <p:spPr bwMode="auto">
              <a:xfrm flipV="1">
                <a:off x="2812" y="2246"/>
                <a:ext cx="14" cy="83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50" name="Line 121"/>
              <p:cNvSpPr>
                <a:spLocks noChangeShapeType="1"/>
              </p:cNvSpPr>
              <p:nvPr/>
            </p:nvSpPr>
            <p:spPr bwMode="auto">
              <a:xfrm flipV="1">
                <a:off x="2826" y="2158"/>
                <a:ext cx="13" cy="88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51" name="Line 122"/>
              <p:cNvSpPr>
                <a:spLocks noChangeShapeType="1"/>
              </p:cNvSpPr>
              <p:nvPr/>
            </p:nvSpPr>
            <p:spPr bwMode="auto">
              <a:xfrm flipV="1">
                <a:off x="2839" y="2060"/>
                <a:ext cx="14" cy="98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52" name="Line 123"/>
              <p:cNvSpPr>
                <a:spLocks noChangeShapeType="1"/>
              </p:cNvSpPr>
              <p:nvPr/>
            </p:nvSpPr>
            <p:spPr bwMode="auto">
              <a:xfrm flipV="1">
                <a:off x="2853" y="1957"/>
                <a:ext cx="13" cy="103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53" name="Line 124"/>
              <p:cNvSpPr>
                <a:spLocks noChangeShapeType="1"/>
              </p:cNvSpPr>
              <p:nvPr/>
            </p:nvSpPr>
            <p:spPr bwMode="auto">
              <a:xfrm flipV="1">
                <a:off x="2866" y="1833"/>
                <a:ext cx="14" cy="124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54" name="Line 125"/>
              <p:cNvSpPr>
                <a:spLocks noChangeShapeType="1"/>
              </p:cNvSpPr>
              <p:nvPr/>
            </p:nvSpPr>
            <p:spPr bwMode="auto">
              <a:xfrm flipV="1">
                <a:off x="2880" y="1723"/>
                <a:ext cx="13" cy="110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55" name="Line 126"/>
              <p:cNvSpPr>
                <a:spLocks noChangeShapeType="1"/>
              </p:cNvSpPr>
              <p:nvPr/>
            </p:nvSpPr>
            <p:spPr bwMode="auto">
              <a:xfrm flipV="1">
                <a:off x="2893" y="1708"/>
                <a:ext cx="14" cy="15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56" name="Line 127"/>
              <p:cNvSpPr>
                <a:spLocks noChangeShapeType="1"/>
              </p:cNvSpPr>
              <p:nvPr/>
            </p:nvSpPr>
            <p:spPr bwMode="auto">
              <a:xfrm>
                <a:off x="2907" y="1708"/>
                <a:ext cx="13" cy="26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57" name="Line 128"/>
              <p:cNvSpPr>
                <a:spLocks noChangeShapeType="1"/>
              </p:cNvSpPr>
              <p:nvPr/>
            </p:nvSpPr>
            <p:spPr bwMode="auto">
              <a:xfrm flipV="1">
                <a:off x="2920" y="1708"/>
                <a:ext cx="14" cy="26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58" name="Line 129"/>
              <p:cNvSpPr>
                <a:spLocks noChangeShapeType="1"/>
              </p:cNvSpPr>
              <p:nvPr/>
            </p:nvSpPr>
            <p:spPr bwMode="auto">
              <a:xfrm flipV="1">
                <a:off x="2934" y="1677"/>
                <a:ext cx="13" cy="31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59" name="Line 130"/>
              <p:cNvSpPr>
                <a:spLocks noChangeShapeType="1"/>
              </p:cNvSpPr>
              <p:nvPr/>
            </p:nvSpPr>
            <p:spPr bwMode="auto">
              <a:xfrm>
                <a:off x="2947" y="1677"/>
                <a:ext cx="15" cy="11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60" name="Line 131"/>
              <p:cNvSpPr>
                <a:spLocks noChangeShapeType="1"/>
              </p:cNvSpPr>
              <p:nvPr/>
            </p:nvSpPr>
            <p:spPr bwMode="auto">
              <a:xfrm flipV="1">
                <a:off x="2962" y="1641"/>
                <a:ext cx="13" cy="47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61" name="Line 132"/>
              <p:cNvSpPr>
                <a:spLocks noChangeShapeType="1"/>
              </p:cNvSpPr>
              <p:nvPr/>
            </p:nvSpPr>
            <p:spPr bwMode="auto">
              <a:xfrm flipV="1">
                <a:off x="2975" y="1564"/>
                <a:ext cx="14" cy="77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62" name="Line 133"/>
              <p:cNvSpPr>
                <a:spLocks noChangeShapeType="1"/>
              </p:cNvSpPr>
              <p:nvPr/>
            </p:nvSpPr>
            <p:spPr bwMode="auto">
              <a:xfrm flipV="1">
                <a:off x="2989" y="1506"/>
                <a:ext cx="13" cy="58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63" name="Line 134"/>
              <p:cNvSpPr>
                <a:spLocks noChangeShapeType="1"/>
              </p:cNvSpPr>
              <p:nvPr/>
            </p:nvSpPr>
            <p:spPr bwMode="auto">
              <a:xfrm>
                <a:off x="3002" y="1506"/>
                <a:ext cx="14" cy="58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64" name="Line 135"/>
              <p:cNvSpPr>
                <a:spLocks noChangeShapeType="1"/>
              </p:cNvSpPr>
              <p:nvPr/>
            </p:nvSpPr>
            <p:spPr bwMode="auto">
              <a:xfrm>
                <a:off x="3016" y="1564"/>
                <a:ext cx="13" cy="35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65" name="Line 136"/>
              <p:cNvSpPr>
                <a:spLocks noChangeShapeType="1"/>
              </p:cNvSpPr>
              <p:nvPr/>
            </p:nvSpPr>
            <p:spPr bwMode="auto">
              <a:xfrm>
                <a:off x="3029" y="1599"/>
                <a:ext cx="14" cy="68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66" name="Line 137"/>
              <p:cNvSpPr>
                <a:spLocks noChangeShapeType="1"/>
              </p:cNvSpPr>
              <p:nvPr/>
            </p:nvSpPr>
            <p:spPr bwMode="auto">
              <a:xfrm>
                <a:off x="3043" y="1667"/>
                <a:ext cx="13" cy="52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67" name="Line 138"/>
              <p:cNvSpPr>
                <a:spLocks noChangeShapeType="1"/>
              </p:cNvSpPr>
              <p:nvPr/>
            </p:nvSpPr>
            <p:spPr bwMode="auto">
              <a:xfrm>
                <a:off x="3056" y="1719"/>
                <a:ext cx="14" cy="4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68" name="Line 139"/>
              <p:cNvSpPr>
                <a:spLocks noChangeShapeType="1"/>
              </p:cNvSpPr>
              <p:nvPr/>
            </p:nvSpPr>
            <p:spPr bwMode="auto">
              <a:xfrm flipV="1">
                <a:off x="3070" y="1651"/>
                <a:ext cx="13" cy="72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69" name="Line 140"/>
              <p:cNvSpPr>
                <a:spLocks noChangeShapeType="1"/>
              </p:cNvSpPr>
              <p:nvPr/>
            </p:nvSpPr>
            <p:spPr bwMode="auto">
              <a:xfrm flipV="1">
                <a:off x="3083" y="1578"/>
                <a:ext cx="14" cy="73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70" name="Line 141"/>
              <p:cNvSpPr>
                <a:spLocks noChangeShapeType="1"/>
              </p:cNvSpPr>
              <p:nvPr/>
            </p:nvSpPr>
            <p:spPr bwMode="auto">
              <a:xfrm flipV="1">
                <a:off x="3097" y="1564"/>
                <a:ext cx="13" cy="14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71" name="Line 142"/>
              <p:cNvSpPr>
                <a:spLocks noChangeShapeType="1"/>
              </p:cNvSpPr>
              <p:nvPr/>
            </p:nvSpPr>
            <p:spPr bwMode="auto">
              <a:xfrm flipV="1">
                <a:off x="3110" y="1558"/>
                <a:ext cx="14" cy="6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72" name="Line 143"/>
              <p:cNvSpPr>
                <a:spLocks noChangeShapeType="1"/>
              </p:cNvSpPr>
              <p:nvPr/>
            </p:nvSpPr>
            <p:spPr bwMode="auto">
              <a:xfrm flipV="1">
                <a:off x="3124" y="1537"/>
                <a:ext cx="13" cy="21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73" name="Line 144"/>
              <p:cNvSpPr>
                <a:spLocks noChangeShapeType="1"/>
              </p:cNvSpPr>
              <p:nvPr/>
            </p:nvSpPr>
            <p:spPr bwMode="auto">
              <a:xfrm flipV="1">
                <a:off x="3137" y="1522"/>
                <a:ext cx="14" cy="15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74" name="Line 145"/>
              <p:cNvSpPr>
                <a:spLocks noChangeShapeType="1"/>
              </p:cNvSpPr>
              <p:nvPr/>
            </p:nvSpPr>
            <p:spPr bwMode="auto">
              <a:xfrm>
                <a:off x="3151" y="1522"/>
                <a:ext cx="13" cy="42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75" name="Line 146"/>
              <p:cNvSpPr>
                <a:spLocks noChangeShapeType="1"/>
              </p:cNvSpPr>
              <p:nvPr/>
            </p:nvSpPr>
            <p:spPr bwMode="auto">
              <a:xfrm flipV="1">
                <a:off x="3164" y="1527"/>
                <a:ext cx="14" cy="37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76" name="Line 147"/>
              <p:cNvSpPr>
                <a:spLocks noChangeShapeType="1"/>
              </p:cNvSpPr>
              <p:nvPr/>
            </p:nvSpPr>
            <p:spPr bwMode="auto">
              <a:xfrm>
                <a:off x="3178" y="1527"/>
                <a:ext cx="13" cy="37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77" name="Line 148"/>
              <p:cNvSpPr>
                <a:spLocks noChangeShapeType="1"/>
              </p:cNvSpPr>
              <p:nvPr/>
            </p:nvSpPr>
            <p:spPr bwMode="auto">
              <a:xfrm flipV="1">
                <a:off x="3191" y="1506"/>
                <a:ext cx="14" cy="58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78" name="Line 149"/>
              <p:cNvSpPr>
                <a:spLocks noChangeShapeType="1"/>
              </p:cNvSpPr>
              <p:nvPr/>
            </p:nvSpPr>
            <p:spPr bwMode="auto">
              <a:xfrm flipV="1">
                <a:off x="3205" y="1454"/>
                <a:ext cx="13" cy="52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79" name="Line 150"/>
              <p:cNvSpPr>
                <a:spLocks noChangeShapeType="1"/>
              </p:cNvSpPr>
              <p:nvPr/>
            </p:nvSpPr>
            <p:spPr bwMode="auto">
              <a:xfrm flipV="1">
                <a:off x="3218" y="1377"/>
                <a:ext cx="14" cy="77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80" name="Line 151"/>
              <p:cNvSpPr>
                <a:spLocks noChangeShapeType="1"/>
              </p:cNvSpPr>
              <p:nvPr/>
            </p:nvSpPr>
            <p:spPr bwMode="auto">
              <a:xfrm flipV="1">
                <a:off x="3232" y="1351"/>
                <a:ext cx="13" cy="26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81" name="Line 152"/>
              <p:cNvSpPr>
                <a:spLocks noChangeShapeType="1"/>
              </p:cNvSpPr>
              <p:nvPr/>
            </p:nvSpPr>
            <p:spPr bwMode="auto">
              <a:xfrm>
                <a:off x="3245" y="1351"/>
                <a:ext cx="15" cy="31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82" name="Line 153"/>
              <p:cNvSpPr>
                <a:spLocks noChangeShapeType="1"/>
              </p:cNvSpPr>
              <p:nvPr/>
            </p:nvSpPr>
            <p:spPr bwMode="auto">
              <a:xfrm flipV="1">
                <a:off x="3260" y="1340"/>
                <a:ext cx="13" cy="42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83" name="Line 154"/>
              <p:cNvSpPr>
                <a:spLocks noChangeShapeType="1"/>
              </p:cNvSpPr>
              <p:nvPr/>
            </p:nvSpPr>
            <p:spPr bwMode="auto">
              <a:xfrm flipV="1">
                <a:off x="3273" y="1253"/>
                <a:ext cx="14" cy="87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84" name="Line 155"/>
              <p:cNvSpPr>
                <a:spLocks noChangeShapeType="1"/>
              </p:cNvSpPr>
              <p:nvPr/>
            </p:nvSpPr>
            <p:spPr bwMode="auto">
              <a:xfrm flipV="1">
                <a:off x="3287" y="1165"/>
                <a:ext cx="13" cy="88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85" name="Line 156"/>
              <p:cNvSpPr>
                <a:spLocks noChangeShapeType="1"/>
              </p:cNvSpPr>
              <p:nvPr/>
            </p:nvSpPr>
            <p:spPr bwMode="auto">
              <a:xfrm>
                <a:off x="3300" y="1165"/>
                <a:ext cx="14" cy="51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86" name="Line 157"/>
              <p:cNvSpPr>
                <a:spLocks noChangeShapeType="1"/>
              </p:cNvSpPr>
              <p:nvPr/>
            </p:nvSpPr>
            <p:spPr bwMode="auto">
              <a:xfrm>
                <a:off x="3314" y="1216"/>
                <a:ext cx="13" cy="93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87" name="Line 158"/>
              <p:cNvSpPr>
                <a:spLocks noChangeShapeType="1"/>
              </p:cNvSpPr>
              <p:nvPr/>
            </p:nvSpPr>
            <p:spPr bwMode="auto">
              <a:xfrm>
                <a:off x="3327" y="1309"/>
                <a:ext cx="14" cy="83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88" name="Line 159"/>
              <p:cNvSpPr>
                <a:spLocks noChangeShapeType="1"/>
              </p:cNvSpPr>
              <p:nvPr/>
            </p:nvSpPr>
            <p:spPr bwMode="auto">
              <a:xfrm flipV="1">
                <a:off x="3341" y="1388"/>
                <a:ext cx="13" cy="4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89" name="Line 160"/>
              <p:cNvSpPr>
                <a:spLocks noChangeShapeType="1"/>
              </p:cNvSpPr>
              <p:nvPr/>
            </p:nvSpPr>
            <p:spPr bwMode="auto">
              <a:xfrm>
                <a:off x="3354" y="1388"/>
                <a:ext cx="14" cy="72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90" name="Line 161"/>
              <p:cNvSpPr>
                <a:spLocks noChangeShapeType="1"/>
              </p:cNvSpPr>
              <p:nvPr/>
            </p:nvSpPr>
            <p:spPr bwMode="auto">
              <a:xfrm>
                <a:off x="3368" y="1460"/>
                <a:ext cx="13" cy="56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91" name="Line 162"/>
              <p:cNvSpPr>
                <a:spLocks noChangeShapeType="1"/>
              </p:cNvSpPr>
              <p:nvPr/>
            </p:nvSpPr>
            <p:spPr bwMode="auto">
              <a:xfrm flipV="1">
                <a:off x="3381" y="1475"/>
                <a:ext cx="14" cy="41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92" name="Line 163"/>
              <p:cNvSpPr>
                <a:spLocks noChangeShapeType="1"/>
              </p:cNvSpPr>
              <p:nvPr/>
            </p:nvSpPr>
            <p:spPr bwMode="auto">
              <a:xfrm flipV="1">
                <a:off x="3395" y="1398"/>
                <a:ext cx="13" cy="77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93" name="Line 164"/>
              <p:cNvSpPr>
                <a:spLocks noChangeShapeType="1"/>
              </p:cNvSpPr>
              <p:nvPr/>
            </p:nvSpPr>
            <p:spPr bwMode="auto">
              <a:xfrm flipV="1">
                <a:off x="3408" y="1382"/>
                <a:ext cx="14" cy="16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94" name="Line 165"/>
              <p:cNvSpPr>
                <a:spLocks noChangeShapeType="1"/>
              </p:cNvSpPr>
              <p:nvPr/>
            </p:nvSpPr>
            <p:spPr bwMode="auto">
              <a:xfrm flipV="1">
                <a:off x="3422" y="1377"/>
                <a:ext cx="13" cy="5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95" name="Line 166"/>
              <p:cNvSpPr>
                <a:spLocks noChangeShapeType="1"/>
              </p:cNvSpPr>
              <p:nvPr/>
            </p:nvSpPr>
            <p:spPr bwMode="auto">
              <a:xfrm>
                <a:off x="3435" y="1377"/>
                <a:ext cx="14" cy="36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96" name="Line 167"/>
              <p:cNvSpPr>
                <a:spLocks noChangeShapeType="1"/>
              </p:cNvSpPr>
              <p:nvPr/>
            </p:nvSpPr>
            <p:spPr bwMode="auto">
              <a:xfrm>
                <a:off x="3449" y="1413"/>
                <a:ext cx="13" cy="62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97" name="Line 168"/>
              <p:cNvSpPr>
                <a:spLocks noChangeShapeType="1"/>
              </p:cNvSpPr>
              <p:nvPr/>
            </p:nvSpPr>
            <p:spPr bwMode="auto">
              <a:xfrm flipV="1">
                <a:off x="3462" y="1454"/>
                <a:ext cx="14" cy="21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98" name="Line 169"/>
              <p:cNvSpPr>
                <a:spLocks noChangeShapeType="1"/>
              </p:cNvSpPr>
              <p:nvPr/>
            </p:nvSpPr>
            <p:spPr bwMode="auto">
              <a:xfrm>
                <a:off x="3476" y="1454"/>
                <a:ext cx="13" cy="52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1999" name="Line 170"/>
              <p:cNvSpPr>
                <a:spLocks noChangeShapeType="1"/>
              </p:cNvSpPr>
              <p:nvPr/>
            </p:nvSpPr>
            <p:spPr bwMode="auto">
              <a:xfrm>
                <a:off x="3489" y="1506"/>
                <a:ext cx="14" cy="68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000" name="Line 171"/>
              <p:cNvSpPr>
                <a:spLocks noChangeShapeType="1"/>
              </p:cNvSpPr>
              <p:nvPr/>
            </p:nvSpPr>
            <p:spPr bwMode="auto">
              <a:xfrm>
                <a:off x="3503" y="1574"/>
                <a:ext cx="13" cy="10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001" name="Line 172"/>
              <p:cNvSpPr>
                <a:spLocks noChangeShapeType="1"/>
              </p:cNvSpPr>
              <p:nvPr/>
            </p:nvSpPr>
            <p:spPr bwMode="auto">
              <a:xfrm>
                <a:off x="3516" y="1584"/>
                <a:ext cx="14" cy="25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002" name="Line 173"/>
              <p:cNvSpPr>
                <a:spLocks noChangeShapeType="1"/>
              </p:cNvSpPr>
              <p:nvPr/>
            </p:nvSpPr>
            <p:spPr bwMode="auto">
              <a:xfrm>
                <a:off x="3530" y="1609"/>
                <a:ext cx="13" cy="27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003" name="Line 174"/>
              <p:cNvSpPr>
                <a:spLocks noChangeShapeType="1"/>
              </p:cNvSpPr>
              <p:nvPr/>
            </p:nvSpPr>
            <p:spPr bwMode="auto">
              <a:xfrm>
                <a:off x="3543" y="1636"/>
                <a:ext cx="15" cy="25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004" name="Line 175"/>
              <p:cNvSpPr>
                <a:spLocks noChangeShapeType="1"/>
              </p:cNvSpPr>
              <p:nvPr/>
            </p:nvSpPr>
            <p:spPr bwMode="auto">
              <a:xfrm>
                <a:off x="3558" y="1661"/>
                <a:ext cx="13" cy="11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005" name="Line 176"/>
              <p:cNvSpPr>
                <a:spLocks noChangeShapeType="1"/>
              </p:cNvSpPr>
              <p:nvPr/>
            </p:nvSpPr>
            <p:spPr bwMode="auto">
              <a:xfrm flipV="1">
                <a:off x="3571" y="1609"/>
                <a:ext cx="14" cy="63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006" name="Line 177"/>
              <p:cNvSpPr>
                <a:spLocks noChangeShapeType="1"/>
              </p:cNvSpPr>
              <p:nvPr/>
            </p:nvSpPr>
            <p:spPr bwMode="auto">
              <a:xfrm flipV="1">
                <a:off x="3585" y="1558"/>
                <a:ext cx="13" cy="51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007" name="Line 178"/>
              <p:cNvSpPr>
                <a:spLocks noChangeShapeType="1"/>
              </p:cNvSpPr>
              <p:nvPr/>
            </p:nvSpPr>
            <p:spPr bwMode="auto">
              <a:xfrm flipV="1">
                <a:off x="3598" y="1485"/>
                <a:ext cx="14" cy="73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008" name="Line 179"/>
              <p:cNvSpPr>
                <a:spLocks noChangeShapeType="1"/>
              </p:cNvSpPr>
              <p:nvPr/>
            </p:nvSpPr>
            <p:spPr bwMode="auto">
              <a:xfrm flipV="1">
                <a:off x="3612" y="1475"/>
                <a:ext cx="13" cy="10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009" name="Line 180"/>
              <p:cNvSpPr>
                <a:spLocks noChangeShapeType="1"/>
              </p:cNvSpPr>
              <p:nvPr/>
            </p:nvSpPr>
            <p:spPr bwMode="auto">
              <a:xfrm flipV="1">
                <a:off x="3625" y="1450"/>
                <a:ext cx="14" cy="25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010" name="Line 181"/>
              <p:cNvSpPr>
                <a:spLocks noChangeShapeType="1"/>
              </p:cNvSpPr>
              <p:nvPr/>
            </p:nvSpPr>
            <p:spPr bwMode="auto">
              <a:xfrm>
                <a:off x="3639" y="1450"/>
                <a:ext cx="13" cy="56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011" name="Line 182"/>
              <p:cNvSpPr>
                <a:spLocks noChangeShapeType="1"/>
              </p:cNvSpPr>
              <p:nvPr/>
            </p:nvSpPr>
            <p:spPr bwMode="auto">
              <a:xfrm>
                <a:off x="3652" y="1506"/>
                <a:ext cx="14" cy="78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012" name="Line 183"/>
              <p:cNvSpPr>
                <a:spLocks noChangeShapeType="1"/>
              </p:cNvSpPr>
              <p:nvPr/>
            </p:nvSpPr>
            <p:spPr bwMode="auto">
              <a:xfrm>
                <a:off x="3666" y="1584"/>
                <a:ext cx="13" cy="73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013" name="Line 184"/>
              <p:cNvSpPr>
                <a:spLocks noChangeShapeType="1"/>
              </p:cNvSpPr>
              <p:nvPr/>
            </p:nvSpPr>
            <p:spPr bwMode="auto">
              <a:xfrm>
                <a:off x="3679" y="1657"/>
                <a:ext cx="13" cy="72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014" name="Line 185"/>
              <p:cNvSpPr>
                <a:spLocks noChangeShapeType="1"/>
              </p:cNvSpPr>
              <p:nvPr/>
            </p:nvSpPr>
            <p:spPr bwMode="auto">
              <a:xfrm>
                <a:off x="3692" y="1729"/>
                <a:ext cx="14" cy="98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015" name="Line 186"/>
              <p:cNvSpPr>
                <a:spLocks noChangeShapeType="1"/>
              </p:cNvSpPr>
              <p:nvPr/>
            </p:nvSpPr>
            <p:spPr bwMode="auto">
              <a:xfrm>
                <a:off x="3706" y="1827"/>
                <a:ext cx="13" cy="83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016" name="Line 187"/>
              <p:cNvSpPr>
                <a:spLocks noChangeShapeType="1"/>
              </p:cNvSpPr>
              <p:nvPr/>
            </p:nvSpPr>
            <p:spPr bwMode="auto">
              <a:xfrm>
                <a:off x="3719" y="1910"/>
                <a:ext cx="14" cy="113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017" name="Line 188"/>
              <p:cNvSpPr>
                <a:spLocks noChangeShapeType="1"/>
              </p:cNvSpPr>
              <p:nvPr/>
            </p:nvSpPr>
            <p:spPr bwMode="auto">
              <a:xfrm>
                <a:off x="3733" y="2023"/>
                <a:ext cx="13" cy="79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018" name="Line 189"/>
              <p:cNvSpPr>
                <a:spLocks noChangeShapeType="1"/>
              </p:cNvSpPr>
              <p:nvPr/>
            </p:nvSpPr>
            <p:spPr bwMode="auto">
              <a:xfrm>
                <a:off x="3746" y="2102"/>
                <a:ext cx="14" cy="1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019" name="Line 190"/>
              <p:cNvSpPr>
                <a:spLocks noChangeShapeType="1"/>
              </p:cNvSpPr>
              <p:nvPr/>
            </p:nvSpPr>
            <p:spPr bwMode="auto">
              <a:xfrm>
                <a:off x="3760" y="2102"/>
                <a:ext cx="13" cy="25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020" name="Line 191"/>
              <p:cNvSpPr>
                <a:spLocks noChangeShapeType="1"/>
              </p:cNvSpPr>
              <p:nvPr/>
            </p:nvSpPr>
            <p:spPr bwMode="auto">
              <a:xfrm>
                <a:off x="3773" y="2127"/>
                <a:ext cx="14" cy="10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021" name="Line 192"/>
              <p:cNvSpPr>
                <a:spLocks noChangeShapeType="1"/>
              </p:cNvSpPr>
              <p:nvPr/>
            </p:nvSpPr>
            <p:spPr bwMode="auto">
              <a:xfrm>
                <a:off x="3787" y="2137"/>
                <a:ext cx="13" cy="47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022" name="Line 193"/>
              <p:cNvSpPr>
                <a:spLocks noChangeShapeType="1"/>
              </p:cNvSpPr>
              <p:nvPr/>
            </p:nvSpPr>
            <p:spPr bwMode="auto">
              <a:xfrm flipV="1">
                <a:off x="3800" y="2127"/>
                <a:ext cx="14" cy="57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023" name="Line 194"/>
              <p:cNvSpPr>
                <a:spLocks noChangeShapeType="1"/>
              </p:cNvSpPr>
              <p:nvPr/>
            </p:nvSpPr>
            <p:spPr bwMode="auto">
              <a:xfrm>
                <a:off x="3814" y="2127"/>
                <a:ext cx="13" cy="1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024" name="Line 195"/>
              <p:cNvSpPr>
                <a:spLocks noChangeShapeType="1"/>
              </p:cNvSpPr>
              <p:nvPr/>
            </p:nvSpPr>
            <p:spPr bwMode="auto">
              <a:xfrm>
                <a:off x="3827" y="2127"/>
                <a:ext cx="14" cy="21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025" name="Line 196"/>
              <p:cNvSpPr>
                <a:spLocks noChangeShapeType="1"/>
              </p:cNvSpPr>
              <p:nvPr/>
            </p:nvSpPr>
            <p:spPr bwMode="auto">
              <a:xfrm>
                <a:off x="3841" y="2148"/>
                <a:ext cx="13" cy="88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026" name="Line 197"/>
              <p:cNvSpPr>
                <a:spLocks noChangeShapeType="1"/>
              </p:cNvSpPr>
              <p:nvPr/>
            </p:nvSpPr>
            <p:spPr bwMode="auto">
              <a:xfrm>
                <a:off x="3854" y="2236"/>
                <a:ext cx="15" cy="41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027" name="Line 198"/>
              <p:cNvSpPr>
                <a:spLocks noChangeShapeType="1"/>
              </p:cNvSpPr>
              <p:nvPr/>
            </p:nvSpPr>
            <p:spPr bwMode="auto">
              <a:xfrm flipV="1">
                <a:off x="3869" y="2272"/>
                <a:ext cx="13" cy="5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028" name="Line 199"/>
              <p:cNvSpPr>
                <a:spLocks noChangeShapeType="1"/>
              </p:cNvSpPr>
              <p:nvPr/>
            </p:nvSpPr>
            <p:spPr bwMode="auto">
              <a:xfrm flipV="1">
                <a:off x="3882" y="2267"/>
                <a:ext cx="14" cy="5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029" name="Line 200"/>
              <p:cNvSpPr>
                <a:spLocks noChangeShapeType="1"/>
              </p:cNvSpPr>
              <p:nvPr/>
            </p:nvSpPr>
            <p:spPr bwMode="auto">
              <a:xfrm flipV="1">
                <a:off x="3896" y="2261"/>
                <a:ext cx="13" cy="6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030" name="Line 201"/>
              <p:cNvSpPr>
                <a:spLocks noChangeShapeType="1"/>
              </p:cNvSpPr>
              <p:nvPr/>
            </p:nvSpPr>
            <p:spPr bwMode="auto">
              <a:xfrm>
                <a:off x="3909" y="2261"/>
                <a:ext cx="14" cy="27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031" name="Line 202"/>
              <p:cNvSpPr>
                <a:spLocks noChangeShapeType="1"/>
              </p:cNvSpPr>
              <p:nvPr/>
            </p:nvSpPr>
            <p:spPr bwMode="auto">
              <a:xfrm>
                <a:off x="3923" y="2288"/>
                <a:ext cx="13" cy="15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032" name="Line 203"/>
              <p:cNvSpPr>
                <a:spLocks noChangeShapeType="1"/>
              </p:cNvSpPr>
              <p:nvPr/>
            </p:nvSpPr>
            <p:spPr bwMode="auto">
              <a:xfrm flipV="1">
                <a:off x="3936" y="2298"/>
                <a:ext cx="14" cy="5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033" name="Line 204"/>
              <p:cNvSpPr>
                <a:spLocks noChangeShapeType="1"/>
              </p:cNvSpPr>
              <p:nvPr/>
            </p:nvSpPr>
            <p:spPr bwMode="auto">
              <a:xfrm flipV="1">
                <a:off x="3950" y="2282"/>
                <a:ext cx="13" cy="16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034" name="Line 205"/>
              <p:cNvSpPr>
                <a:spLocks noChangeShapeType="1"/>
              </p:cNvSpPr>
              <p:nvPr/>
            </p:nvSpPr>
            <p:spPr bwMode="auto">
              <a:xfrm>
                <a:off x="3963" y="2282"/>
                <a:ext cx="14" cy="62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035" name="Line 206"/>
              <p:cNvSpPr>
                <a:spLocks noChangeShapeType="1"/>
              </p:cNvSpPr>
              <p:nvPr/>
            </p:nvSpPr>
            <p:spPr bwMode="auto">
              <a:xfrm>
                <a:off x="3977" y="2344"/>
                <a:ext cx="13" cy="73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036" name="Line 207"/>
              <p:cNvSpPr>
                <a:spLocks noChangeShapeType="1"/>
              </p:cNvSpPr>
              <p:nvPr/>
            </p:nvSpPr>
            <p:spPr bwMode="auto">
              <a:xfrm>
                <a:off x="3990" y="2417"/>
                <a:ext cx="14" cy="82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037" name="Line 208"/>
              <p:cNvSpPr>
                <a:spLocks noChangeShapeType="1"/>
              </p:cNvSpPr>
              <p:nvPr/>
            </p:nvSpPr>
            <p:spPr bwMode="auto">
              <a:xfrm flipV="1">
                <a:off x="4004" y="2437"/>
                <a:ext cx="13" cy="62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038" name="Line 209"/>
              <p:cNvSpPr>
                <a:spLocks noChangeShapeType="1"/>
              </p:cNvSpPr>
              <p:nvPr/>
            </p:nvSpPr>
            <p:spPr bwMode="auto">
              <a:xfrm flipV="1">
                <a:off x="4017" y="2365"/>
                <a:ext cx="14" cy="72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039" name="Line 210"/>
              <p:cNvSpPr>
                <a:spLocks noChangeShapeType="1"/>
              </p:cNvSpPr>
              <p:nvPr/>
            </p:nvSpPr>
            <p:spPr bwMode="auto">
              <a:xfrm flipV="1">
                <a:off x="4031" y="2288"/>
                <a:ext cx="13" cy="77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040" name="Line 211"/>
              <p:cNvSpPr>
                <a:spLocks noChangeShapeType="1"/>
              </p:cNvSpPr>
              <p:nvPr/>
            </p:nvSpPr>
            <p:spPr bwMode="auto">
              <a:xfrm flipV="1">
                <a:off x="4044" y="2261"/>
                <a:ext cx="14" cy="27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041" name="Line 212"/>
              <p:cNvSpPr>
                <a:spLocks noChangeShapeType="1"/>
              </p:cNvSpPr>
              <p:nvPr/>
            </p:nvSpPr>
            <p:spPr bwMode="auto">
              <a:xfrm>
                <a:off x="4058" y="2261"/>
                <a:ext cx="13" cy="21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042" name="Line 213"/>
              <p:cNvSpPr>
                <a:spLocks noChangeShapeType="1"/>
              </p:cNvSpPr>
              <p:nvPr/>
            </p:nvSpPr>
            <p:spPr bwMode="auto">
              <a:xfrm flipV="1">
                <a:off x="4071" y="2257"/>
                <a:ext cx="14" cy="25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043" name="Line 214"/>
              <p:cNvSpPr>
                <a:spLocks noChangeShapeType="1"/>
              </p:cNvSpPr>
              <p:nvPr/>
            </p:nvSpPr>
            <p:spPr bwMode="auto">
              <a:xfrm flipV="1">
                <a:off x="4085" y="2251"/>
                <a:ext cx="13" cy="6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044" name="Line 215"/>
              <p:cNvSpPr>
                <a:spLocks noChangeShapeType="1"/>
              </p:cNvSpPr>
              <p:nvPr/>
            </p:nvSpPr>
            <p:spPr bwMode="auto">
              <a:xfrm flipV="1">
                <a:off x="4098" y="2210"/>
                <a:ext cx="14" cy="41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045" name="Line 216"/>
              <p:cNvSpPr>
                <a:spLocks noChangeShapeType="1"/>
              </p:cNvSpPr>
              <p:nvPr/>
            </p:nvSpPr>
            <p:spPr bwMode="auto">
              <a:xfrm>
                <a:off x="4112" y="2210"/>
                <a:ext cx="13" cy="47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046" name="Line 217"/>
              <p:cNvSpPr>
                <a:spLocks noChangeShapeType="1"/>
              </p:cNvSpPr>
              <p:nvPr/>
            </p:nvSpPr>
            <p:spPr bwMode="auto">
              <a:xfrm>
                <a:off x="4125" y="2257"/>
                <a:ext cx="14" cy="10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047" name="Line 218"/>
              <p:cNvSpPr>
                <a:spLocks noChangeShapeType="1"/>
              </p:cNvSpPr>
              <p:nvPr/>
            </p:nvSpPr>
            <p:spPr bwMode="auto">
              <a:xfrm flipV="1">
                <a:off x="4139" y="2230"/>
                <a:ext cx="13" cy="37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048" name="Line 219"/>
              <p:cNvSpPr>
                <a:spLocks noChangeShapeType="1"/>
              </p:cNvSpPr>
              <p:nvPr/>
            </p:nvSpPr>
            <p:spPr bwMode="auto">
              <a:xfrm flipV="1">
                <a:off x="4152" y="2143"/>
                <a:ext cx="15" cy="87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049" name="Line 220"/>
              <p:cNvSpPr>
                <a:spLocks noChangeShapeType="1"/>
              </p:cNvSpPr>
              <p:nvPr/>
            </p:nvSpPr>
            <p:spPr bwMode="auto">
              <a:xfrm flipV="1">
                <a:off x="4167" y="2112"/>
                <a:ext cx="13" cy="31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050" name="Line 221"/>
              <p:cNvSpPr>
                <a:spLocks noChangeShapeType="1"/>
              </p:cNvSpPr>
              <p:nvPr/>
            </p:nvSpPr>
            <p:spPr bwMode="auto">
              <a:xfrm>
                <a:off x="4180" y="2112"/>
                <a:ext cx="14" cy="87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051" name="Line 222"/>
              <p:cNvSpPr>
                <a:spLocks noChangeShapeType="1"/>
              </p:cNvSpPr>
              <p:nvPr/>
            </p:nvSpPr>
            <p:spPr bwMode="auto">
              <a:xfrm flipV="1">
                <a:off x="4194" y="2148"/>
                <a:ext cx="13" cy="51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052" name="Line 223"/>
              <p:cNvSpPr>
                <a:spLocks noChangeShapeType="1"/>
              </p:cNvSpPr>
              <p:nvPr/>
            </p:nvSpPr>
            <p:spPr bwMode="auto">
              <a:xfrm flipV="1">
                <a:off x="4207" y="2127"/>
                <a:ext cx="14" cy="21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053" name="Line 224"/>
              <p:cNvSpPr>
                <a:spLocks noChangeShapeType="1"/>
              </p:cNvSpPr>
              <p:nvPr/>
            </p:nvSpPr>
            <p:spPr bwMode="auto">
              <a:xfrm>
                <a:off x="4221" y="2127"/>
                <a:ext cx="13" cy="47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054" name="Line 225"/>
              <p:cNvSpPr>
                <a:spLocks noChangeShapeType="1"/>
              </p:cNvSpPr>
              <p:nvPr/>
            </p:nvSpPr>
            <p:spPr bwMode="auto">
              <a:xfrm flipV="1">
                <a:off x="4234" y="2168"/>
                <a:ext cx="14" cy="6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055" name="Line 226"/>
              <p:cNvSpPr>
                <a:spLocks noChangeShapeType="1"/>
              </p:cNvSpPr>
              <p:nvPr/>
            </p:nvSpPr>
            <p:spPr bwMode="auto">
              <a:xfrm>
                <a:off x="4248" y="2168"/>
                <a:ext cx="13" cy="31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056" name="Line 227"/>
              <p:cNvSpPr>
                <a:spLocks noChangeShapeType="1"/>
              </p:cNvSpPr>
              <p:nvPr/>
            </p:nvSpPr>
            <p:spPr bwMode="auto">
              <a:xfrm flipV="1">
                <a:off x="4261" y="2143"/>
                <a:ext cx="14" cy="56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057" name="Line 228"/>
              <p:cNvSpPr>
                <a:spLocks noChangeShapeType="1"/>
              </p:cNvSpPr>
              <p:nvPr/>
            </p:nvSpPr>
            <p:spPr bwMode="auto">
              <a:xfrm>
                <a:off x="4275" y="2143"/>
                <a:ext cx="13" cy="25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058" name="Line 229"/>
              <p:cNvSpPr>
                <a:spLocks noChangeShapeType="1"/>
              </p:cNvSpPr>
              <p:nvPr/>
            </p:nvSpPr>
            <p:spPr bwMode="auto">
              <a:xfrm>
                <a:off x="4288" y="2168"/>
                <a:ext cx="14" cy="27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059" name="Line 230"/>
              <p:cNvSpPr>
                <a:spLocks noChangeShapeType="1"/>
              </p:cNvSpPr>
              <p:nvPr/>
            </p:nvSpPr>
            <p:spPr bwMode="auto">
              <a:xfrm flipV="1">
                <a:off x="4302" y="2164"/>
                <a:ext cx="13" cy="31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060" name="Line 231"/>
              <p:cNvSpPr>
                <a:spLocks noChangeShapeType="1"/>
              </p:cNvSpPr>
              <p:nvPr/>
            </p:nvSpPr>
            <p:spPr bwMode="auto">
              <a:xfrm flipV="1">
                <a:off x="4315" y="2075"/>
                <a:ext cx="14" cy="89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061" name="Line 232"/>
              <p:cNvSpPr>
                <a:spLocks noChangeShapeType="1"/>
              </p:cNvSpPr>
              <p:nvPr/>
            </p:nvSpPr>
            <p:spPr bwMode="auto">
              <a:xfrm flipV="1">
                <a:off x="4329" y="1982"/>
                <a:ext cx="13" cy="93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062" name="Line 233"/>
              <p:cNvSpPr>
                <a:spLocks noChangeShapeType="1"/>
              </p:cNvSpPr>
              <p:nvPr/>
            </p:nvSpPr>
            <p:spPr bwMode="auto">
              <a:xfrm flipV="1">
                <a:off x="4342" y="1972"/>
                <a:ext cx="14" cy="10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063" name="Line 234"/>
              <p:cNvSpPr>
                <a:spLocks noChangeShapeType="1"/>
              </p:cNvSpPr>
              <p:nvPr/>
            </p:nvSpPr>
            <p:spPr bwMode="auto">
              <a:xfrm>
                <a:off x="4356" y="1972"/>
                <a:ext cx="13" cy="16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064" name="Line 235"/>
              <p:cNvSpPr>
                <a:spLocks noChangeShapeType="1"/>
              </p:cNvSpPr>
              <p:nvPr/>
            </p:nvSpPr>
            <p:spPr bwMode="auto">
              <a:xfrm flipV="1">
                <a:off x="4369" y="1977"/>
                <a:ext cx="14" cy="11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065" name="Line 236"/>
              <p:cNvSpPr>
                <a:spLocks noChangeShapeType="1"/>
              </p:cNvSpPr>
              <p:nvPr/>
            </p:nvSpPr>
            <p:spPr bwMode="auto">
              <a:xfrm flipV="1">
                <a:off x="4383" y="1957"/>
                <a:ext cx="13" cy="20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2066" name="Line 237"/>
              <p:cNvSpPr>
                <a:spLocks noChangeShapeType="1"/>
              </p:cNvSpPr>
              <p:nvPr/>
            </p:nvSpPr>
            <p:spPr bwMode="auto">
              <a:xfrm>
                <a:off x="4396" y="1957"/>
                <a:ext cx="14" cy="1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</p:grpSp>
        <p:grpSp>
          <p:nvGrpSpPr>
            <p:cNvPr id="5" name="Group 238"/>
            <p:cNvGrpSpPr>
              <a:grpSpLocks/>
            </p:cNvGrpSpPr>
            <p:nvPr/>
          </p:nvGrpSpPr>
          <p:grpSpPr bwMode="auto">
            <a:xfrm>
              <a:off x="1391" y="1469"/>
              <a:ext cx="3764" cy="1807"/>
              <a:chOff x="1391" y="1469"/>
              <a:chExt cx="3764" cy="1807"/>
            </a:xfrm>
          </p:grpSpPr>
          <p:grpSp>
            <p:nvGrpSpPr>
              <p:cNvPr id="6" name="Group 239"/>
              <p:cNvGrpSpPr>
                <a:grpSpLocks/>
              </p:cNvGrpSpPr>
              <p:nvPr/>
            </p:nvGrpSpPr>
            <p:grpSpPr bwMode="auto">
              <a:xfrm>
                <a:off x="1391" y="2332"/>
                <a:ext cx="3764" cy="894"/>
                <a:chOff x="1730" y="1837"/>
                <a:chExt cx="3885" cy="922"/>
              </a:xfrm>
            </p:grpSpPr>
            <p:sp>
              <p:nvSpPr>
                <p:cNvPr id="21667" name="Line 240"/>
                <p:cNvSpPr>
                  <a:spLocks noChangeShapeType="1"/>
                </p:cNvSpPr>
                <p:nvPr/>
              </p:nvSpPr>
              <p:spPr bwMode="auto">
                <a:xfrm>
                  <a:off x="4410" y="1957"/>
                  <a:ext cx="13" cy="5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668" name="Line 241"/>
                <p:cNvSpPr>
                  <a:spLocks noChangeShapeType="1"/>
                </p:cNvSpPr>
                <p:nvPr/>
              </p:nvSpPr>
              <p:spPr bwMode="auto">
                <a:xfrm>
                  <a:off x="4423" y="2013"/>
                  <a:ext cx="14" cy="3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669" name="Line 242"/>
                <p:cNvSpPr>
                  <a:spLocks noChangeShapeType="1"/>
                </p:cNvSpPr>
                <p:nvPr/>
              </p:nvSpPr>
              <p:spPr bwMode="auto">
                <a:xfrm>
                  <a:off x="4437" y="2044"/>
                  <a:ext cx="13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670" name="Line 243"/>
                <p:cNvSpPr>
                  <a:spLocks noChangeShapeType="1"/>
                </p:cNvSpPr>
                <p:nvPr/>
              </p:nvSpPr>
              <p:spPr bwMode="auto">
                <a:xfrm>
                  <a:off x="4450" y="2065"/>
                  <a:ext cx="15" cy="4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671" name="Line 244"/>
                <p:cNvSpPr>
                  <a:spLocks noChangeShapeType="1"/>
                </p:cNvSpPr>
                <p:nvPr/>
              </p:nvSpPr>
              <p:spPr bwMode="auto">
                <a:xfrm>
                  <a:off x="4465" y="2106"/>
                  <a:ext cx="13" cy="99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672" name="Line 245"/>
                <p:cNvSpPr>
                  <a:spLocks noChangeShapeType="1"/>
                </p:cNvSpPr>
                <p:nvPr/>
              </p:nvSpPr>
              <p:spPr bwMode="auto">
                <a:xfrm>
                  <a:off x="4478" y="2205"/>
                  <a:ext cx="14" cy="5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673" name="Line 246"/>
                <p:cNvSpPr>
                  <a:spLocks noChangeShapeType="1"/>
                </p:cNvSpPr>
                <p:nvPr/>
              </p:nvSpPr>
              <p:spPr bwMode="auto">
                <a:xfrm>
                  <a:off x="4492" y="2257"/>
                  <a:ext cx="13" cy="7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674" name="Line 247"/>
                <p:cNvSpPr>
                  <a:spLocks noChangeShapeType="1"/>
                </p:cNvSpPr>
                <p:nvPr/>
              </p:nvSpPr>
              <p:spPr bwMode="auto">
                <a:xfrm flipV="1">
                  <a:off x="4505" y="2329"/>
                  <a:ext cx="14" cy="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675" name="Line 248"/>
                <p:cNvSpPr>
                  <a:spLocks noChangeShapeType="1"/>
                </p:cNvSpPr>
                <p:nvPr/>
              </p:nvSpPr>
              <p:spPr bwMode="auto">
                <a:xfrm flipV="1">
                  <a:off x="4519" y="2292"/>
                  <a:ext cx="13" cy="3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676" name="Line 249"/>
                <p:cNvSpPr>
                  <a:spLocks noChangeShapeType="1"/>
                </p:cNvSpPr>
                <p:nvPr/>
              </p:nvSpPr>
              <p:spPr bwMode="auto">
                <a:xfrm flipV="1">
                  <a:off x="4532" y="2272"/>
                  <a:ext cx="14" cy="2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677" name="Line 250"/>
                <p:cNvSpPr>
                  <a:spLocks noChangeShapeType="1"/>
                </p:cNvSpPr>
                <p:nvPr/>
              </p:nvSpPr>
              <p:spPr bwMode="auto">
                <a:xfrm>
                  <a:off x="4546" y="2272"/>
                  <a:ext cx="13" cy="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678" name="Line 251"/>
                <p:cNvSpPr>
                  <a:spLocks noChangeShapeType="1"/>
                </p:cNvSpPr>
                <p:nvPr/>
              </p:nvSpPr>
              <p:spPr bwMode="auto">
                <a:xfrm>
                  <a:off x="4559" y="2277"/>
                  <a:ext cx="14" cy="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679" name="Line 252"/>
                <p:cNvSpPr>
                  <a:spLocks noChangeShapeType="1"/>
                </p:cNvSpPr>
                <p:nvPr/>
              </p:nvSpPr>
              <p:spPr bwMode="auto">
                <a:xfrm>
                  <a:off x="4573" y="2282"/>
                  <a:ext cx="13" cy="3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680" name="Line 253"/>
                <p:cNvSpPr>
                  <a:spLocks noChangeShapeType="1"/>
                </p:cNvSpPr>
                <p:nvPr/>
              </p:nvSpPr>
              <p:spPr bwMode="auto">
                <a:xfrm>
                  <a:off x="4586" y="2319"/>
                  <a:ext cx="14" cy="2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681" name="Line 254"/>
                <p:cNvSpPr>
                  <a:spLocks noChangeShapeType="1"/>
                </p:cNvSpPr>
                <p:nvPr/>
              </p:nvSpPr>
              <p:spPr bwMode="auto">
                <a:xfrm flipV="1">
                  <a:off x="4600" y="2319"/>
                  <a:ext cx="13" cy="2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682" name="Line 255"/>
                <p:cNvSpPr>
                  <a:spLocks noChangeShapeType="1"/>
                </p:cNvSpPr>
                <p:nvPr/>
              </p:nvSpPr>
              <p:spPr bwMode="auto">
                <a:xfrm>
                  <a:off x="4613" y="2319"/>
                  <a:ext cx="14" cy="5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683" name="Line 256"/>
                <p:cNvSpPr>
                  <a:spLocks noChangeShapeType="1"/>
                </p:cNvSpPr>
                <p:nvPr/>
              </p:nvSpPr>
              <p:spPr bwMode="auto">
                <a:xfrm>
                  <a:off x="4627" y="2371"/>
                  <a:ext cx="13" cy="4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684" name="Line 257"/>
                <p:cNvSpPr>
                  <a:spLocks noChangeShapeType="1"/>
                </p:cNvSpPr>
                <p:nvPr/>
              </p:nvSpPr>
              <p:spPr bwMode="auto">
                <a:xfrm flipV="1">
                  <a:off x="4640" y="2385"/>
                  <a:ext cx="14" cy="2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685" name="Line 258"/>
                <p:cNvSpPr>
                  <a:spLocks noChangeShapeType="1"/>
                </p:cNvSpPr>
                <p:nvPr/>
              </p:nvSpPr>
              <p:spPr bwMode="auto">
                <a:xfrm>
                  <a:off x="4654" y="2385"/>
                  <a:ext cx="13" cy="48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686" name="Line 259"/>
                <p:cNvSpPr>
                  <a:spLocks noChangeShapeType="1"/>
                </p:cNvSpPr>
                <p:nvPr/>
              </p:nvSpPr>
              <p:spPr bwMode="auto">
                <a:xfrm>
                  <a:off x="4667" y="2433"/>
                  <a:ext cx="14" cy="8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687" name="Line 260"/>
                <p:cNvSpPr>
                  <a:spLocks noChangeShapeType="1"/>
                </p:cNvSpPr>
                <p:nvPr/>
              </p:nvSpPr>
              <p:spPr bwMode="auto">
                <a:xfrm>
                  <a:off x="4681" y="2520"/>
                  <a:ext cx="13" cy="83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688" name="Line 261"/>
                <p:cNvSpPr>
                  <a:spLocks noChangeShapeType="1"/>
                </p:cNvSpPr>
                <p:nvPr/>
              </p:nvSpPr>
              <p:spPr bwMode="auto">
                <a:xfrm>
                  <a:off x="4694" y="2603"/>
                  <a:ext cx="14" cy="68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689" name="Line 262"/>
                <p:cNvSpPr>
                  <a:spLocks noChangeShapeType="1"/>
                </p:cNvSpPr>
                <p:nvPr/>
              </p:nvSpPr>
              <p:spPr bwMode="auto">
                <a:xfrm flipV="1">
                  <a:off x="4708" y="2660"/>
                  <a:ext cx="13" cy="1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690" name="Line 263"/>
                <p:cNvSpPr>
                  <a:spLocks noChangeShapeType="1"/>
                </p:cNvSpPr>
                <p:nvPr/>
              </p:nvSpPr>
              <p:spPr bwMode="auto">
                <a:xfrm flipV="1">
                  <a:off x="4721" y="2588"/>
                  <a:ext cx="14" cy="7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691" name="Line 264"/>
                <p:cNvSpPr>
                  <a:spLocks noChangeShapeType="1"/>
                </p:cNvSpPr>
                <p:nvPr/>
              </p:nvSpPr>
              <p:spPr bwMode="auto">
                <a:xfrm flipV="1">
                  <a:off x="4735" y="2520"/>
                  <a:ext cx="13" cy="68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692" name="Line 265"/>
                <p:cNvSpPr>
                  <a:spLocks noChangeShapeType="1"/>
                </p:cNvSpPr>
                <p:nvPr/>
              </p:nvSpPr>
              <p:spPr bwMode="auto">
                <a:xfrm flipV="1">
                  <a:off x="4748" y="2479"/>
                  <a:ext cx="15" cy="4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693" name="Line 266"/>
                <p:cNvSpPr>
                  <a:spLocks noChangeShapeType="1"/>
                </p:cNvSpPr>
                <p:nvPr/>
              </p:nvSpPr>
              <p:spPr bwMode="auto">
                <a:xfrm>
                  <a:off x="4763" y="2479"/>
                  <a:ext cx="13" cy="6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694" name="Line 267"/>
                <p:cNvSpPr>
                  <a:spLocks noChangeShapeType="1"/>
                </p:cNvSpPr>
                <p:nvPr/>
              </p:nvSpPr>
              <p:spPr bwMode="auto">
                <a:xfrm flipV="1">
                  <a:off x="4776" y="2499"/>
                  <a:ext cx="14" cy="4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695" name="Line 268"/>
                <p:cNvSpPr>
                  <a:spLocks noChangeShapeType="1"/>
                </p:cNvSpPr>
                <p:nvPr/>
              </p:nvSpPr>
              <p:spPr bwMode="auto">
                <a:xfrm flipV="1">
                  <a:off x="4790" y="2437"/>
                  <a:ext cx="13" cy="6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696" name="Line 269"/>
                <p:cNvSpPr>
                  <a:spLocks noChangeShapeType="1"/>
                </p:cNvSpPr>
                <p:nvPr/>
              </p:nvSpPr>
              <p:spPr bwMode="auto">
                <a:xfrm>
                  <a:off x="4803" y="2437"/>
                  <a:ext cx="14" cy="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697" name="Line 270"/>
                <p:cNvSpPr>
                  <a:spLocks noChangeShapeType="1"/>
                </p:cNvSpPr>
                <p:nvPr/>
              </p:nvSpPr>
              <p:spPr bwMode="auto">
                <a:xfrm>
                  <a:off x="4817" y="2443"/>
                  <a:ext cx="13" cy="83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698" name="Line 271"/>
                <p:cNvSpPr>
                  <a:spLocks noChangeShapeType="1"/>
                </p:cNvSpPr>
                <p:nvPr/>
              </p:nvSpPr>
              <p:spPr bwMode="auto">
                <a:xfrm>
                  <a:off x="4830" y="2526"/>
                  <a:ext cx="14" cy="7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699" name="Line 272"/>
                <p:cNvSpPr>
                  <a:spLocks noChangeShapeType="1"/>
                </p:cNvSpPr>
                <p:nvPr/>
              </p:nvSpPr>
              <p:spPr bwMode="auto">
                <a:xfrm flipV="1">
                  <a:off x="4844" y="2561"/>
                  <a:ext cx="13" cy="4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700" name="Line 273"/>
                <p:cNvSpPr>
                  <a:spLocks noChangeShapeType="1"/>
                </p:cNvSpPr>
                <p:nvPr/>
              </p:nvSpPr>
              <p:spPr bwMode="auto">
                <a:xfrm flipV="1">
                  <a:off x="4857" y="2474"/>
                  <a:ext cx="14" cy="8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701" name="Line 274"/>
                <p:cNvSpPr>
                  <a:spLocks noChangeShapeType="1"/>
                </p:cNvSpPr>
                <p:nvPr/>
              </p:nvSpPr>
              <p:spPr bwMode="auto">
                <a:xfrm flipV="1">
                  <a:off x="4871" y="2391"/>
                  <a:ext cx="13" cy="83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702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4884" y="2350"/>
                  <a:ext cx="14" cy="4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703" name="Line 276"/>
                <p:cNvSpPr>
                  <a:spLocks noChangeShapeType="1"/>
                </p:cNvSpPr>
                <p:nvPr/>
              </p:nvSpPr>
              <p:spPr bwMode="auto">
                <a:xfrm flipV="1">
                  <a:off x="4898" y="2334"/>
                  <a:ext cx="13" cy="1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704" name="Line 277"/>
                <p:cNvSpPr>
                  <a:spLocks noChangeShapeType="1"/>
                </p:cNvSpPr>
                <p:nvPr/>
              </p:nvSpPr>
              <p:spPr bwMode="auto">
                <a:xfrm flipV="1">
                  <a:off x="4911" y="2257"/>
                  <a:ext cx="14" cy="7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705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4925" y="2179"/>
                  <a:ext cx="13" cy="78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706" name="Line 279"/>
                <p:cNvSpPr>
                  <a:spLocks noChangeShapeType="1"/>
                </p:cNvSpPr>
                <p:nvPr/>
              </p:nvSpPr>
              <p:spPr bwMode="auto">
                <a:xfrm>
                  <a:off x="4938" y="2179"/>
                  <a:ext cx="14" cy="2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707" name="Line 280"/>
                <p:cNvSpPr>
                  <a:spLocks noChangeShapeType="1"/>
                </p:cNvSpPr>
                <p:nvPr/>
              </p:nvSpPr>
              <p:spPr bwMode="auto">
                <a:xfrm>
                  <a:off x="4952" y="2199"/>
                  <a:ext cx="13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708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4965" y="2215"/>
                  <a:ext cx="14" cy="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709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4979" y="2205"/>
                  <a:ext cx="13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710" name="Line 283"/>
                <p:cNvSpPr>
                  <a:spLocks noChangeShapeType="1"/>
                </p:cNvSpPr>
                <p:nvPr/>
              </p:nvSpPr>
              <p:spPr bwMode="auto">
                <a:xfrm>
                  <a:off x="4992" y="2205"/>
                  <a:ext cx="14" cy="4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711" name="Line 284"/>
                <p:cNvSpPr>
                  <a:spLocks noChangeShapeType="1"/>
                </p:cNvSpPr>
                <p:nvPr/>
              </p:nvSpPr>
              <p:spPr bwMode="auto">
                <a:xfrm flipV="1">
                  <a:off x="5006" y="2195"/>
                  <a:ext cx="13" cy="5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712" name="Line 285"/>
                <p:cNvSpPr>
                  <a:spLocks noChangeShapeType="1"/>
                </p:cNvSpPr>
                <p:nvPr/>
              </p:nvSpPr>
              <p:spPr bwMode="auto">
                <a:xfrm flipV="1">
                  <a:off x="5019" y="2102"/>
                  <a:ext cx="14" cy="93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713" name="Line 286"/>
                <p:cNvSpPr>
                  <a:spLocks noChangeShapeType="1"/>
                </p:cNvSpPr>
                <p:nvPr/>
              </p:nvSpPr>
              <p:spPr bwMode="auto">
                <a:xfrm flipV="1">
                  <a:off x="5033" y="2003"/>
                  <a:ext cx="13" cy="99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714" name="Line 287"/>
                <p:cNvSpPr>
                  <a:spLocks noChangeShapeType="1"/>
                </p:cNvSpPr>
                <p:nvPr/>
              </p:nvSpPr>
              <p:spPr bwMode="auto">
                <a:xfrm flipV="1">
                  <a:off x="5046" y="1988"/>
                  <a:ext cx="15" cy="1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715" name="Line 288"/>
                <p:cNvSpPr>
                  <a:spLocks noChangeShapeType="1"/>
                </p:cNvSpPr>
                <p:nvPr/>
              </p:nvSpPr>
              <p:spPr bwMode="auto">
                <a:xfrm>
                  <a:off x="5061" y="1988"/>
                  <a:ext cx="13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716" name="Line 289"/>
                <p:cNvSpPr>
                  <a:spLocks noChangeShapeType="1"/>
                </p:cNvSpPr>
                <p:nvPr/>
              </p:nvSpPr>
              <p:spPr bwMode="auto">
                <a:xfrm>
                  <a:off x="5074" y="1998"/>
                  <a:ext cx="14" cy="6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717" name="Line 290"/>
                <p:cNvSpPr>
                  <a:spLocks noChangeShapeType="1"/>
                </p:cNvSpPr>
                <p:nvPr/>
              </p:nvSpPr>
              <p:spPr bwMode="auto">
                <a:xfrm>
                  <a:off x="5088" y="2060"/>
                  <a:ext cx="13" cy="5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718" name="Line 291"/>
                <p:cNvSpPr>
                  <a:spLocks noChangeShapeType="1"/>
                </p:cNvSpPr>
                <p:nvPr/>
              </p:nvSpPr>
              <p:spPr bwMode="auto">
                <a:xfrm>
                  <a:off x="5101" y="2112"/>
                  <a:ext cx="14" cy="93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719" name="Line 292"/>
                <p:cNvSpPr>
                  <a:spLocks noChangeShapeType="1"/>
                </p:cNvSpPr>
                <p:nvPr/>
              </p:nvSpPr>
              <p:spPr bwMode="auto">
                <a:xfrm>
                  <a:off x="5115" y="2205"/>
                  <a:ext cx="13" cy="8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720" name="Line 293"/>
                <p:cNvSpPr>
                  <a:spLocks noChangeShapeType="1"/>
                </p:cNvSpPr>
                <p:nvPr/>
              </p:nvSpPr>
              <p:spPr bwMode="auto">
                <a:xfrm>
                  <a:off x="5128" y="2292"/>
                  <a:ext cx="14" cy="73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721" name="Line 294"/>
                <p:cNvSpPr>
                  <a:spLocks noChangeShapeType="1"/>
                </p:cNvSpPr>
                <p:nvPr/>
              </p:nvSpPr>
              <p:spPr bwMode="auto">
                <a:xfrm flipV="1">
                  <a:off x="5142" y="2323"/>
                  <a:ext cx="13" cy="4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722" name="Line 295"/>
                <p:cNvSpPr>
                  <a:spLocks noChangeShapeType="1"/>
                </p:cNvSpPr>
                <p:nvPr/>
              </p:nvSpPr>
              <p:spPr bwMode="auto">
                <a:xfrm flipV="1">
                  <a:off x="5155" y="2267"/>
                  <a:ext cx="14" cy="5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723" name="Line 296"/>
                <p:cNvSpPr>
                  <a:spLocks noChangeShapeType="1"/>
                </p:cNvSpPr>
                <p:nvPr/>
              </p:nvSpPr>
              <p:spPr bwMode="auto">
                <a:xfrm flipV="1">
                  <a:off x="5169" y="2215"/>
                  <a:ext cx="13" cy="5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724" name="Line 297"/>
                <p:cNvSpPr>
                  <a:spLocks noChangeShapeType="1"/>
                </p:cNvSpPr>
                <p:nvPr/>
              </p:nvSpPr>
              <p:spPr bwMode="auto">
                <a:xfrm>
                  <a:off x="5182" y="2215"/>
                  <a:ext cx="14" cy="1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725" name="Line 298"/>
                <p:cNvSpPr>
                  <a:spLocks noChangeShapeType="1"/>
                </p:cNvSpPr>
                <p:nvPr/>
              </p:nvSpPr>
              <p:spPr bwMode="auto">
                <a:xfrm flipV="1">
                  <a:off x="5196" y="2220"/>
                  <a:ext cx="13" cy="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726" name="Line 299"/>
                <p:cNvSpPr>
                  <a:spLocks noChangeShapeType="1"/>
                </p:cNvSpPr>
                <p:nvPr/>
              </p:nvSpPr>
              <p:spPr bwMode="auto">
                <a:xfrm flipV="1">
                  <a:off x="5209" y="2137"/>
                  <a:ext cx="14" cy="83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727" name="Line 300"/>
                <p:cNvSpPr>
                  <a:spLocks noChangeShapeType="1"/>
                </p:cNvSpPr>
                <p:nvPr/>
              </p:nvSpPr>
              <p:spPr bwMode="auto">
                <a:xfrm flipV="1">
                  <a:off x="5223" y="2060"/>
                  <a:ext cx="13" cy="7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728" name="Line 301"/>
                <p:cNvSpPr>
                  <a:spLocks noChangeShapeType="1"/>
                </p:cNvSpPr>
                <p:nvPr/>
              </p:nvSpPr>
              <p:spPr bwMode="auto">
                <a:xfrm flipV="1">
                  <a:off x="5236" y="1982"/>
                  <a:ext cx="14" cy="78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729" name="Line 302"/>
                <p:cNvSpPr>
                  <a:spLocks noChangeShapeType="1"/>
                </p:cNvSpPr>
                <p:nvPr/>
              </p:nvSpPr>
              <p:spPr bwMode="auto">
                <a:xfrm>
                  <a:off x="5250" y="1982"/>
                  <a:ext cx="13" cy="5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730" name="Line 303"/>
                <p:cNvSpPr>
                  <a:spLocks noChangeShapeType="1"/>
                </p:cNvSpPr>
                <p:nvPr/>
              </p:nvSpPr>
              <p:spPr bwMode="auto">
                <a:xfrm>
                  <a:off x="5263" y="2034"/>
                  <a:ext cx="14" cy="8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731" name="Line 304"/>
                <p:cNvSpPr>
                  <a:spLocks noChangeShapeType="1"/>
                </p:cNvSpPr>
                <p:nvPr/>
              </p:nvSpPr>
              <p:spPr bwMode="auto">
                <a:xfrm flipV="1">
                  <a:off x="5277" y="2065"/>
                  <a:ext cx="13" cy="5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732" name="Line 305"/>
                <p:cNvSpPr>
                  <a:spLocks noChangeShapeType="1"/>
                </p:cNvSpPr>
                <p:nvPr/>
              </p:nvSpPr>
              <p:spPr bwMode="auto">
                <a:xfrm flipV="1">
                  <a:off x="5290" y="2013"/>
                  <a:ext cx="14" cy="5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733" name="Line 306"/>
                <p:cNvSpPr>
                  <a:spLocks noChangeShapeType="1"/>
                </p:cNvSpPr>
                <p:nvPr/>
              </p:nvSpPr>
              <p:spPr bwMode="auto">
                <a:xfrm>
                  <a:off x="5304" y="2013"/>
                  <a:ext cx="13" cy="2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734" name="Line 307"/>
                <p:cNvSpPr>
                  <a:spLocks noChangeShapeType="1"/>
                </p:cNvSpPr>
                <p:nvPr/>
              </p:nvSpPr>
              <p:spPr bwMode="auto">
                <a:xfrm flipV="1">
                  <a:off x="5317" y="1988"/>
                  <a:ext cx="14" cy="5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735" name="Line 308"/>
                <p:cNvSpPr>
                  <a:spLocks noChangeShapeType="1"/>
                </p:cNvSpPr>
                <p:nvPr/>
              </p:nvSpPr>
              <p:spPr bwMode="auto">
                <a:xfrm>
                  <a:off x="5331" y="1988"/>
                  <a:ext cx="13" cy="5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736" name="Line 309"/>
                <p:cNvSpPr>
                  <a:spLocks noChangeShapeType="1"/>
                </p:cNvSpPr>
                <p:nvPr/>
              </p:nvSpPr>
              <p:spPr bwMode="auto">
                <a:xfrm>
                  <a:off x="5344" y="2039"/>
                  <a:ext cx="14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737" name="Line 310"/>
                <p:cNvSpPr>
                  <a:spLocks noChangeShapeType="1"/>
                </p:cNvSpPr>
                <p:nvPr/>
              </p:nvSpPr>
              <p:spPr bwMode="auto">
                <a:xfrm>
                  <a:off x="5358" y="2060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738" name="Line 311"/>
                <p:cNvSpPr>
                  <a:spLocks noChangeShapeType="1"/>
                </p:cNvSpPr>
                <p:nvPr/>
              </p:nvSpPr>
              <p:spPr bwMode="auto">
                <a:xfrm>
                  <a:off x="5372" y="2060"/>
                  <a:ext cx="14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739" name="Line 312"/>
                <p:cNvSpPr>
                  <a:spLocks noChangeShapeType="1"/>
                </p:cNvSpPr>
                <p:nvPr/>
              </p:nvSpPr>
              <p:spPr bwMode="auto">
                <a:xfrm flipV="1">
                  <a:off x="5386" y="2003"/>
                  <a:ext cx="13" cy="78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740" name="Line 313"/>
                <p:cNvSpPr>
                  <a:spLocks noChangeShapeType="1"/>
                </p:cNvSpPr>
                <p:nvPr/>
              </p:nvSpPr>
              <p:spPr bwMode="auto">
                <a:xfrm flipV="1">
                  <a:off x="5399" y="1982"/>
                  <a:ext cx="14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741" name="Line 314"/>
                <p:cNvSpPr>
                  <a:spLocks noChangeShapeType="1"/>
                </p:cNvSpPr>
                <p:nvPr/>
              </p:nvSpPr>
              <p:spPr bwMode="auto">
                <a:xfrm>
                  <a:off x="5413" y="1982"/>
                  <a:ext cx="13" cy="109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742" name="Line 315"/>
                <p:cNvSpPr>
                  <a:spLocks noChangeShapeType="1"/>
                </p:cNvSpPr>
                <p:nvPr/>
              </p:nvSpPr>
              <p:spPr bwMode="auto">
                <a:xfrm>
                  <a:off x="5426" y="2091"/>
                  <a:ext cx="14" cy="4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743" name="Line 316"/>
                <p:cNvSpPr>
                  <a:spLocks noChangeShapeType="1"/>
                </p:cNvSpPr>
                <p:nvPr/>
              </p:nvSpPr>
              <p:spPr bwMode="auto">
                <a:xfrm flipV="1">
                  <a:off x="5440" y="2127"/>
                  <a:ext cx="13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744" name="Line 317"/>
                <p:cNvSpPr>
                  <a:spLocks noChangeShapeType="1"/>
                </p:cNvSpPr>
                <p:nvPr/>
              </p:nvSpPr>
              <p:spPr bwMode="auto">
                <a:xfrm flipV="1">
                  <a:off x="5453" y="2122"/>
                  <a:ext cx="14" cy="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745" name="Line 318"/>
                <p:cNvSpPr>
                  <a:spLocks noChangeShapeType="1"/>
                </p:cNvSpPr>
                <p:nvPr/>
              </p:nvSpPr>
              <p:spPr bwMode="auto">
                <a:xfrm flipV="1">
                  <a:off x="5467" y="2034"/>
                  <a:ext cx="13" cy="88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746" name="Line 319"/>
                <p:cNvSpPr>
                  <a:spLocks noChangeShapeType="1"/>
                </p:cNvSpPr>
                <p:nvPr/>
              </p:nvSpPr>
              <p:spPr bwMode="auto">
                <a:xfrm>
                  <a:off x="5480" y="2034"/>
                  <a:ext cx="14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747" name="Line 320"/>
                <p:cNvSpPr>
                  <a:spLocks noChangeShapeType="1"/>
                </p:cNvSpPr>
                <p:nvPr/>
              </p:nvSpPr>
              <p:spPr bwMode="auto">
                <a:xfrm flipV="1">
                  <a:off x="5494" y="2008"/>
                  <a:ext cx="13" cy="3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748" name="Line 321"/>
                <p:cNvSpPr>
                  <a:spLocks noChangeShapeType="1"/>
                </p:cNvSpPr>
                <p:nvPr/>
              </p:nvSpPr>
              <p:spPr bwMode="auto">
                <a:xfrm>
                  <a:off x="5507" y="2008"/>
                  <a:ext cx="14" cy="73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749" name="Line 322"/>
                <p:cNvSpPr>
                  <a:spLocks noChangeShapeType="1"/>
                </p:cNvSpPr>
                <p:nvPr/>
              </p:nvSpPr>
              <p:spPr bwMode="auto">
                <a:xfrm>
                  <a:off x="5521" y="2081"/>
                  <a:ext cx="13" cy="5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750" name="Line 323"/>
                <p:cNvSpPr>
                  <a:spLocks noChangeShapeType="1"/>
                </p:cNvSpPr>
                <p:nvPr/>
              </p:nvSpPr>
              <p:spPr bwMode="auto">
                <a:xfrm>
                  <a:off x="5534" y="2137"/>
                  <a:ext cx="14" cy="89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751" name="Line 324"/>
                <p:cNvSpPr>
                  <a:spLocks noChangeShapeType="1"/>
                </p:cNvSpPr>
                <p:nvPr/>
              </p:nvSpPr>
              <p:spPr bwMode="auto">
                <a:xfrm flipV="1">
                  <a:off x="5548" y="2179"/>
                  <a:ext cx="13" cy="4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752" name="Line 325"/>
                <p:cNvSpPr>
                  <a:spLocks noChangeShapeType="1"/>
                </p:cNvSpPr>
                <p:nvPr/>
              </p:nvSpPr>
              <p:spPr bwMode="auto">
                <a:xfrm flipV="1">
                  <a:off x="5561" y="2127"/>
                  <a:ext cx="14" cy="5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753" name="Line 326"/>
                <p:cNvSpPr>
                  <a:spLocks noChangeShapeType="1"/>
                </p:cNvSpPr>
                <p:nvPr/>
              </p:nvSpPr>
              <p:spPr bwMode="auto">
                <a:xfrm>
                  <a:off x="5575" y="2127"/>
                  <a:ext cx="13" cy="88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754" name="Line 327"/>
                <p:cNvSpPr>
                  <a:spLocks noChangeShapeType="1"/>
                </p:cNvSpPr>
                <p:nvPr/>
              </p:nvSpPr>
              <p:spPr bwMode="auto">
                <a:xfrm>
                  <a:off x="5588" y="2215"/>
                  <a:ext cx="14" cy="88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755" name="Line 328"/>
                <p:cNvSpPr>
                  <a:spLocks noChangeShapeType="1"/>
                </p:cNvSpPr>
                <p:nvPr/>
              </p:nvSpPr>
              <p:spPr bwMode="auto">
                <a:xfrm>
                  <a:off x="5602" y="2303"/>
                  <a:ext cx="13" cy="78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756" name="Line 329"/>
                <p:cNvSpPr>
                  <a:spLocks noChangeShapeType="1"/>
                </p:cNvSpPr>
                <p:nvPr/>
              </p:nvSpPr>
              <p:spPr bwMode="auto">
                <a:xfrm>
                  <a:off x="1730" y="1967"/>
                  <a:ext cx="13" cy="5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757" name="Line 330"/>
                <p:cNvSpPr>
                  <a:spLocks noChangeShapeType="1"/>
                </p:cNvSpPr>
                <p:nvPr/>
              </p:nvSpPr>
              <p:spPr bwMode="auto">
                <a:xfrm>
                  <a:off x="1743" y="2019"/>
                  <a:ext cx="13" cy="5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758" name="Line 331"/>
                <p:cNvSpPr>
                  <a:spLocks noChangeShapeType="1"/>
                </p:cNvSpPr>
                <p:nvPr/>
              </p:nvSpPr>
              <p:spPr bwMode="auto">
                <a:xfrm>
                  <a:off x="1756" y="2070"/>
                  <a:ext cx="14" cy="3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759" name="Line 332"/>
                <p:cNvSpPr>
                  <a:spLocks noChangeShapeType="1"/>
                </p:cNvSpPr>
                <p:nvPr/>
              </p:nvSpPr>
              <p:spPr bwMode="auto">
                <a:xfrm flipV="1">
                  <a:off x="1770" y="2070"/>
                  <a:ext cx="13" cy="3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760" name="Line 333"/>
                <p:cNvSpPr>
                  <a:spLocks noChangeShapeType="1"/>
                </p:cNvSpPr>
                <p:nvPr/>
              </p:nvSpPr>
              <p:spPr bwMode="auto">
                <a:xfrm flipV="1">
                  <a:off x="1783" y="2019"/>
                  <a:ext cx="14" cy="5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761" name="Line 334"/>
                <p:cNvSpPr>
                  <a:spLocks noChangeShapeType="1"/>
                </p:cNvSpPr>
                <p:nvPr/>
              </p:nvSpPr>
              <p:spPr bwMode="auto">
                <a:xfrm flipV="1">
                  <a:off x="1797" y="1972"/>
                  <a:ext cx="13" cy="4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762" name="Line 335"/>
                <p:cNvSpPr>
                  <a:spLocks noChangeShapeType="1"/>
                </p:cNvSpPr>
                <p:nvPr/>
              </p:nvSpPr>
              <p:spPr bwMode="auto">
                <a:xfrm flipV="1">
                  <a:off x="1810" y="1920"/>
                  <a:ext cx="14" cy="5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763" name="Line 336"/>
                <p:cNvSpPr>
                  <a:spLocks noChangeShapeType="1"/>
                </p:cNvSpPr>
                <p:nvPr/>
              </p:nvSpPr>
              <p:spPr bwMode="auto">
                <a:xfrm flipV="1">
                  <a:off x="1824" y="1858"/>
                  <a:ext cx="13" cy="6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764" name="Line 337"/>
                <p:cNvSpPr>
                  <a:spLocks noChangeShapeType="1"/>
                </p:cNvSpPr>
                <p:nvPr/>
              </p:nvSpPr>
              <p:spPr bwMode="auto">
                <a:xfrm flipV="1">
                  <a:off x="1837" y="1837"/>
                  <a:ext cx="14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765" name="Line 338"/>
                <p:cNvSpPr>
                  <a:spLocks noChangeShapeType="1"/>
                </p:cNvSpPr>
                <p:nvPr/>
              </p:nvSpPr>
              <p:spPr bwMode="auto">
                <a:xfrm>
                  <a:off x="1851" y="1837"/>
                  <a:ext cx="13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766" name="Line 339"/>
                <p:cNvSpPr>
                  <a:spLocks noChangeShapeType="1"/>
                </p:cNvSpPr>
                <p:nvPr/>
              </p:nvSpPr>
              <p:spPr bwMode="auto">
                <a:xfrm>
                  <a:off x="1864" y="1847"/>
                  <a:ext cx="14" cy="1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767" name="Line 340"/>
                <p:cNvSpPr>
                  <a:spLocks noChangeShapeType="1"/>
                </p:cNvSpPr>
                <p:nvPr/>
              </p:nvSpPr>
              <p:spPr bwMode="auto">
                <a:xfrm>
                  <a:off x="1878" y="1858"/>
                  <a:ext cx="13" cy="5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768" name="Line 341"/>
                <p:cNvSpPr>
                  <a:spLocks noChangeShapeType="1"/>
                </p:cNvSpPr>
                <p:nvPr/>
              </p:nvSpPr>
              <p:spPr bwMode="auto">
                <a:xfrm>
                  <a:off x="1891" y="1915"/>
                  <a:ext cx="14" cy="5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769" name="Line 342"/>
                <p:cNvSpPr>
                  <a:spLocks noChangeShapeType="1"/>
                </p:cNvSpPr>
                <p:nvPr/>
              </p:nvSpPr>
              <p:spPr bwMode="auto">
                <a:xfrm>
                  <a:off x="1905" y="1972"/>
                  <a:ext cx="13" cy="5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770" name="Line 343"/>
                <p:cNvSpPr>
                  <a:spLocks noChangeShapeType="1"/>
                </p:cNvSpPr>
                <p:nvPr/>
              </p:nvSpPr>
              <p:spPr bwMode="auto">
                <a:xfrm>
                  <a:off x="1918" y="2029"/>
                  <a:ext cx="14" cy="2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771" name="Line 344"/>
                <p:cNvSpPr>
                  <a:spLocks noChangeShapeType="1"/>
                </p:cNvSpPr>
                <p:nvPr/>
              </p:nvSpPr>
              <p:spPr bwMode="auto">
                <a:xfrm flipV="1">
                  <a:off x="1932" y="2039"/>
                  <a:ext cx="13" cy="1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772" name="Line 345"/>
                <p:cNvSpPr>
                  <a:spLocks noChangeShapeType="1"/>
                </p:cNvSpPr>
                <p:nvPr/>
              </p:nvSpPr>
              <p:spPr bwMode="auto">
                <a:xfrm>
                  <a:off x="1945" y="2039"/>
                  <a:ext cx="14" cy="4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773" name="Line 346"/>
                <p:cNvSpPr>
                  <a:spLocks noChangeShapeType="1"/>
                </p:cNvSpPr>
                <p:nvPr/>
              </p:nvSpPr>
              <p:spPr bwMode="auto">
                <a:xfrm>
                  <a:off x="1959" y="2081"/>
                  <a:ext cx="13" cy="5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774" name="Line 347"/>
                <p:cNvSpPr>
                  <a:spLocks noChangeShapeType="1"/>
                </p:cNvSpPr>
                <p:nvPr/>
              </p:nvSpPr>
              <p:spPr bwMode="auto">
                <a:xfrm>
                  <a:off x="1972" y="2133"/>
                  <a:ext cx="14" cy="8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775" name="Line 348"/>
                <p:cNvSpPr>
                  <a:spLocks noChangeShapeType="1"/>
                </p:cNvSpPr>
                <p:nvPr/>
              </p:nvSpPr>
              <p:spPr bwMode="auto">
                <a:xfrm>
                  <a:off x="1986" y="2220"/>
                  <a:ext cx="13" cy="68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776" name="Line 349"/>
                <p:cNvSpPr>
                  <a:spLocks noChangeShapeType="1"/>
                </p:cNvSpPr>
                <p:nvPr/>
              </p:nvSpPr>
              <p:spPr bwMode="auto">
                <a:xfrm flipV="1">
                  <a:off x="1999" y="2246"/>
                  <a:ext cx="14" cy="4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777" name="Line 350"/>
                <p:cNvSpPr>
                  <a:spLocks noChangeShapeType="1"/>
                </p:cNvSpPr>
                <p:nvPr/>
              </p:nvSpPr>
              <p:spPr bwMode="auto">
                <a:xfrm flipV="1">
                  <a:off x="2013" y="2184"/>
                  <a:ext cx="13" cy="6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778" name="Line 351"/>
                <p:cNvSpPr>
                  <a:spLocks noChangeShapeType="1"/>
                </p:cNvSpPr>
                <p:nvPr/>
              </p:nvSpPr>
              <p:spPr bwMode="auto">
                <a:xfrm flipV="1">
                  <a:off x="2026" y="2179"/>
                  <a:ext cx="15" cy="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779" name="Line 352"/>
                <p:cNvSpPr>
                  <a:spLocks noChangeShapeType="1"/>
                </p:cNvSpPr>
                <p:nvPr/>
              </p:nvSpPr>
              <p:spPr bwMode="auto">
                <a:xfrm flipV="1">
                  <a:off x="2041" y="2112"/>
                  <a:ext cx="13" cy="6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780" name="Line 353"/>
                <p:cNvSpPr>
                  <a:spLocks noChangeShapeType="1"/>
                </p:cNvSpPr>
                <p:nvPr/>
              </p:nvSpPr>
              <p:spPr bwMode="auto">
                <a:xfrm>
                  <a:off x="2054" y="2112"/>
                  <a:ext cx="14" cy="3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781" name="Line 354"/>
                <p:cNvSpPr>
                  <a:spLocks noChangeShapeType="1"/>
                </p:cNvSpPr>
                <p:nvPr/>
              </p:nvSpPr>
              <p:spPr bwMode="auto">
                <a:xfrm>
                  <a:off x="2068" y="2143"/>
                  <a:ext cx="13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782" name="Line 355"/>
                <p:cNvSpPr>
                  <a:spLocks noChangeShapeType="1"/>
                </p:cNvSpPr>
                <p:nvPr/>
              </p:nvSpPr>
              <p:spPr bwMode="auto">
                <a:xfrm>
                  <a:off x="2081" y="2164"/>
                  <a:ext cx="14" cy="1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783" name="Line 356"/>
                <p:cNvSpPr>
                  <a:spLocks noChangeShapeType="1"/>
                </p:cNvSpPr>
                <p:nvPr/>
              </p:nvSpPr>
              <p:spPr bwMode="auto">
                <a:xfrm>
                  <a:off x="2095" y="2179"/>
                  <a:ext cx="13" cy="1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784" name="Line 357"/>
                <p:cNvSpPr>
                  <a:spLocks noChangeShapeType="1"/>
                </p:cNvSpPr>
                <p:nvPr/>
              </p:nvSpPr>
              <p:spPr bwMode="auto">
                <a:xfrm flipV="1">
                  <a:off x="2108" y="2184"/>
                  <a:ext cx="14" cy="1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785" name="Line 358"/>
                <p:cNvSpPr>
                  <a:spLocks noChangeShapeType="1"/>
                </p:cNvSpPr>
                <p:nvPr/>
              </p:nvSpPr>
              <p:spPr bwMode="auto">
                <a:xfrm flipV="1">
                  <a:off x="2122" y="2102"/>
                  <a:ext cx="13" cy="8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786" name="Line 359"/>
                <p:cNvSpPr>
                  <a:spLocks noChangeShapeType="1"/>
                </p:cNvSpPr>
                <p:nvPr/>
              </p:nvSpPr>
              <p:spPr bwMode="auto">
                <a:xfrm>
                  <a:off x="2135" y="2102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787" name="Line 360"/>
                <p:cNvSpPr>
                  <a:spLocks noChangeShapeType="1"/>
                </p:cNvSpPr>
                <p:nvPr/>
              </p:nvSpPr>
              <p:spPr bwMode="auto">
                <a:xfrm flipV="1">
                  <a:off x="2149" y="2096"/>
                  <a:ext cx="13" cy="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788" name="Line 361"/>
                <p:cNvSpPr>
                  <a:spLocks noChangeShapeType="1"/>
                </p:cNvSpPr>
                <p:nvPr/>
              </p:nvSpPr>
              <p:spPr bwMode="auto">
                <a:xfrm flipV="1">
                  <a:off x="2162" y="2091"/>
                  <a:ext cx="14" cy="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789" name="Line 362"/>
                <p:cNvSpPr>
                  <a:spLocks noChangeShapeType="1"/>
                </p:cNvSpPr>
                <p:nvPr/>
              </p:nvSpPr>
              <p:spPr bwMode="auto">
                <a:xfrm flipV="1">
                  <a:off x="2176" y="2054"/>
                  <a:ext cx="13" cy="3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790" name="Line 363"/>
                <p:cNvSpPr>
                  <a:spLocks noChangeShapeType="1"/>
                </p:cNvSpPr>
                <p:nvPr/>
              </p:nvSpPr>
              <p:spPr bwMode="auto">
                <a:xfrm>
                  <a:off x="2189" y="2054"/>
                  <a:ext cx="14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791" name="Line 364"/>
                <p:cNvSpPr>
                  <a:spLocks noChangeShapeType="1"/>
                </p:cNvSpPr>
                <p:nvPr/>
              </p:nvSpPr>
              <p:spPr bwMode="auto">
                <a:xfrm>
                  <a:off x="2203" y="2075"/>
                  <a:ext cx="13" cy="3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792" name="Line 365"/>
                <p:cNvSpPr>
                  <a:spLocks noChangeShapeType="1"/>
                </p:cNvSpPr>
                <p:nvPr/>
              </p:nvSpPr>
              <p:spPr bwMode="auto">
                <a:xfrm>
                  <a:off x="2216" y="2106"/>
                  <a:ext cx="14" cy="5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793" name="Line 366"/>
                <p:cNvSpPr>
                  <a:spLocks noChangeShapeType="1"/>
                </p:cNvSpPr>
                <p:nvPr/>
              </p:nvSpPr>
              <p:spPr bwMode="auto">
                <a:xfrm>
                  <a:off x="2230" y="2158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794" name="Line 367"/>
                <p:cNvSpPr>
                  <a:spLocks noChangeShapeType="1"/>
                </p:cNvSpPr>
                <p:nvPr/>
              </p:nvSpPr>
              <p:spPr bwMode="auto">
                <a:xfrm>
                  <a:off x="2243" y="2158"/>
                  <a:ext cx="14" cy="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795" name="Line 368"/>
                <p:cNvSpPr>
                  <a:spLocks noChangeShapeType="1"/>
                </p:cNvSpPr>
                <p:nvPr/>
              </p:nvSpPr>
              <p:spPr bwMode="auto">
                <a:xfrm>
                  <a:off x="2257" y="2164"/>
                  <a:ext cx="13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796" name="Line 369"/>
                <p:cNvSpPr>
                  <a:spLocks noChangeShapeType="1"/>
                </p:cNvSpPr>
                <p:nvPr/>
              </p:nvSpPr>
              <p:spPr bwMode="auto">
                <a:xfrm flipV="1">
                  <a:off x="2270" y="2112"/>
                  <a:ext cx="14" cy="6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797" name="Line 370"/>
                <p:cNvSpPr>
                  <a:spLocks noChangeShapeType="1"/>
                </p:cNvSpPr>
                <p:nvPr/>
              </p:nvSpPr>
              <p:spPr bwMode="auto">
                <a:xfrm flipV="1">
                  <a:off x="2284" y="2102"/>
                  <a:ext cx="13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798" name="Line 371"/>
                <p:cNvSpPr>
                  <a:spLocks noChangeShapeType="1"/>
                </p:cNvSpPr>
                <p:nvPr/>
              </p:nvSpPr>
              <p:spPr bwMode="auto">
                <a:xfrm flipV="1">
                  <a:off x="2297" y="2081"/>
                  <a:ext cx="14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799" name="Line 372"/>
                <p:cNvSpPr>
                  <a:spLocks noChangeShapeType="1"/>
                </p:cNvSpPr>
                <p:nvPr/>
              </p:nvSpPr>
              <p:spPr bwMode="auto">
                <a:xfrm>
                  <a:off x="2311" y="2081"/>
                  <a:ext cx="13" cy="4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800" name="Line 373"/>
                <p:cNvSpPr>
                  <a:spLocks noChangeShapeType="1"/>
                </p:cNvSpPr>
                <p:nvPr/>
              </p:nvSpPr>
              <p:spPr bwMode="auto">
                <a:xfrm>
                  <a:off x="2324" y="2085"/>
                  <a:ext cx="15" cy="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801" name="Line 374"/>
                <p:cNvSpPr>
                  <a:spLocks noChangeShapeType="1"/>
                </p:cNvSpPr>
                <p:nvPr/>
              </p:nvSpPr>
              <p:spPr bwMode="auto">
                <a:xfrm>
                  <a:off x="2339" y="2091"/>
                  <a:ext cx="13" cy="3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802" name="Line 375"/>
                <p:cNvSpPr>
                  <a:spLocks noChangeShapeType="1"/>
                </p:cNvSpPr>
                <p:nvPr/>
              </p:nvSpPr>
              <p:spPr bwMode="auto">
                <a:xfrm>
                  <a:off x="2352" y="2122"/>
                  <a:ext cx="14" cy="6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803" name="Line 376"/>
                <p:cNvSpPr>
                  <a:spLocks noChangeShapeType="1"/>
                </p:cNvSpPr>
                <p:nvPr/>
              </p:nvSpPr>
              <p:spPr bwMode="auto">
                <a:xfrm>
                  <a:off x="2366" y="2184"/>
                  <a:ext cx="13" cy="88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804" name="Line 377"/>
                <p:cNvSpPr>
                  <a:spLocks noChangeShapeType="1"/>
                </p:cNvSpPr>
                <p:nvPr/>
              </p:nvSpPr>
              <p:spPr bwMode="auto">
                <a:xfrm flipV="1">
                  <a:off x="2379" y="2261"/>
                  <a:ext cx="14" cy="1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805" name="Line 378"/>
                <p:cNvSpPr>
                  <a:spLocks noChangeShapeType="1"/>
                </p:cNvSpPr>
                <p:nvPr/>
              </p:nvSpPr>
              <p:spPr bwMode="auto">
                <a:xfrm flipV="1">
                  <a:off x="2393" y="2210"/>
                  <a:ext cx="13" cy="5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806" name="Line 379"/>
                <p:cNvSpPr>
                  <a:spLocks noChangeShapeType="1"/>
                </p:cNvSpPr>
                <p:nvPr/>
              </p:nvSpPr>
              <p:spPr bwMode="auto">
                <a:xfrm flipV="1">
                  <a:off x="2406" y="2199"/>
                  <a:ext cx="14" cy="1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807" name="Line 380"/>
                <p:cNvSpPr>
                  <a:spLocks noChangeShapeType="1"/>
                </p:cNvSpPr>
                <p:nvPr/>
              </p:nvSpPr>
              <p:spPr bwMode="auto">
                <a:xfrm>
                  <a:off x="2420" y="2199"/>
                  <a:ext cx="13" cy="78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808" name="Line 381"/>
                <p:cNvSpPr>
                  <a:spLocks noChangeShapeType="1"/>
                </p:cNvSpPr>
                <p:nvPr/>
              </p:nvSpPr>
              <p:spPr bwMode="auto">
                <a:xfrm>
                  <a:off x="2433" y="2277"/>
                  <a:ext cx="14" cy="73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809" name="Line 382"/>
                <p:cNvSpPr>
                  <a:spLocks noChangeShapeType="1"/>
                </p:cNvSpPr>
                <p:nvPr/>
              </p:nvSpPr>
              <p:spPr bwMode="auto">
                <a:xfrm>
                  <a:off x="2447" y="2350"/>
                  <a:ext cx="13" cy="5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810" name="Line 383"/>
                <p:cNvSpPr>
                  <a:spLocks noChangeShapeType="1"/>
                </p:cNvSpPr>
                <p:nvPr/>
              </p:nvSpPr>
              <p:spPr bwMode="auto">
                <a:xfrm flipV="1">
                  <a:off x="2460" y="2385"/>
                  <a:ext cx="14" cy="1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811" name="Line 384"/>
                <p:cNvSpPr>
                  <a:spLocks noChangeShapeType="1"/>
                </p:cNvSpPr>
                <p:nvPr/>
              </p:nvSpPr>
              <p:spPr bwMode="auto">
                <a:xfrm>
                  <a:off x="2474" y="2385"/>
                  <a:ext cx="13" cy="4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812" name="Line 385"/>
                <p:cNvSpPr>
                  <a:spLocks noChangeShapeType="1"/>
                </p:cNvSpPr>
                <p:nvPr/>
              </p:nvSpPr>
              <p:spPr bwMode="auto">
                <a:xfrm>
                  <a:off x="2487" y="2427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813" name="Line 386"/>
                <p:cNvSpPr>
                  <a:spLocks noChangeShapeType="1"/>
                </p:cNvSpPr>
                <p:nvPr/>
              </p:nvSpPr>
              <p:spPr bwMode="auto">
                <a:xfrm flipV="1">
                  <a:off x="2501" y="2360"/>
                  <a:ext cx="13" cy="6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814" name="Line 387"/>
                <p:cNvSpPr>
                  <a:spLocks noChangeShapeType="1"/>
                </p:cNvSpPr>
                <p:nvPr/>
              </p:nvSpPr>
              <p:spPr bwMode="auto">
                <a:xfrm flipV="1">
                  <a:off x="2514" y="2350"/>
                  <a:ext cx="14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815" name="Line 388"/>
                <p:cNvSpPr>
                  <a:spLocks noChangeShapeType="1"/>
                </p:cNvSpPr>
                <p:nvPr/>
              </p:nvSpPr>
              <p:spPr bwMode="auto">
                <a:xfrm>
                  <a:off x="2528" y="2350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816" name="Line 389"/>
                <p:cNvSpPr>
                  <a:spLocks noChangeShapeType="1"/>
                </p:cNvSpPr>
                <p:nvPr/>
              </p:nvSpPr>
              <p:spPr bwMode="auto">
                <a:xfrm>
                  <a:off x="2541" y="2350"/>
                  <a:ext cx="14" cy="2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817" name="Line 390"/>
                <p:cNvSpPr>
                  <a:spLocks noChangeShapeType="1"/>
                </p:cNvSpPr>
                <p:nvPr/>
              </p:nvSpPr>
              <p:spPr bwMode="auto">
                <a:xfrm>
                  <a:off x="2555" y="2375"/>
                  <a:ext cx="13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818" name="Line 391"/>
                <p:cNvSpPr>
                  <a:spLocks noChangeShapeType="1"/>
                </p:cNvSpPr>
                <p:nvPr/>
              </p:nvSpPr>
              <p:spPr bwMode="auto">
                <a:xfrm>
                  <a:off x="2568" y="2396"/>
                  <a:ext cx="14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819" name="Line 392"/>
                <p:cNvSpPr>
                  <a:spLocks noChangeShapeType="1"/>
                </p:cNvSpPr>
                <p:nvPr/>
              </p:nvSpPr>
              <p:spPr bwMode="auto">
                <a:xfrm>
                  <a:off x="2582" y="2417"/>
                  <a:ext cx="13" cy="5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820" name="Line 393"/>
                <p:cNvSpPr>
                  <a:spLocks noChangeShapeType="1"/>
                </p:cNvSpPr>
                <p:nvPr/>
              </p:nvSpPr>
              <p:spPr bwMode="auto">
                <a:xfrm>
                  <a:off x="2595" y="2474"/>
                  <a:ext cx="14" cy="2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821" name="Line 394"/>
                <p:cNvSpPr>
                  <a:spLocks noChangeShapeType="1"/>
                </p:cNvSpPr>
                <p:nvPr/>
              </p:nvSpPr>
              <p:spPr bwMode="auto">
                <a:xfrm>
                  <a:off x="2609" y="2499"/>
                  <a:ext cx="13" cy="1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822" name="Line 395"/>
                <p:cNvSpPr>
                  <a:spLocks noChangeShapeType="1"/>
                </p:cNvSpPr>
                <p:nvPr/>
              </p:nvSpPr>
              <p:spPr bwMode="auto">
                <a:xfrm>
                  <a:off x="2622" y="2515"/>
                  <a:ext cx="14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823" name="Line 396"/>
                <p:cNvSpPr>
                  <a:spLocks noChangeShapeType="1"/>
                </p:cNvSpPr>
                <p:nvPr/>
              </p:nvSpPr>
              <p:spPr bwMode="auto">
                <a:xfrm>
                  <a:off x="2636" y="2536"/>
                  <a:ext cx="13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824" name="Line 397"/>
                <p:cNvSpPr>
                  <a:spLocks noChangeShapeType="1"/>
                </p:cNvSpPr>
                <p:nvPr/>
              </p:nvSpPr>
              <p:spPr bwMode="auto">
                <a:xfrm>
                  <a:off x="2649" y="2546"/>
                  <a:ext cx="15" cy="1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825" name="Line 398"/>
                <p:cNvSpPr>
                  <a:spLocks noChangeShapeType="1"/>
                </p:cNvSpPr>
                <p:nvPr/>
              </p:nvSpPr>
              <p:spPr bwMode="auto">
                <a:xfrm>
                  <a:off x="2664" y="2561"/>
                  <a:ext cx="13" cy="1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826" name="Line 399"/>
                <p:cNvSpPr>
                  <a:spLocks noChangeShapeType="1"/>
                </p:cNvSpPr>
                <p:nvPr/>
              </p:nvSpPr>
              <p:spPr bwMode="auto">
                <a:xfrm flipV="1">
                  <a:off x="2677" y="2572"/>
                  <a:ext cx="14" cy="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827" name="Line 400"/>
                <p:cNvSpPr>
                  <a:spLocks noChangeShapeType="1"/>
                </p:cNvSpPr>
                <p:nvPr/>
              </p:nvSpPr>
              <p:spPr bwMode="auto">
                <a:xfrm flipV="1">
                  <a:off x="2691" y="2567"/>
                  <a:ext cx="13" cy="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828" name="Line 401"/>
                <p:cNvSpPr>
                  <a:spLocks noChangeShapeType="1"/>
                </p:cNvSpPr>
                <p:nvPr/>
              </p:nvSpPr>
              <p:spPr bwMode="auto">
                <a:xfrm>
                  <a:off x="2704" y="2567"/>
                  <a:ext cx="14" cy="1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829" name="Line 402"/>
                <p:cNvSpPr>
                  <a:spLocks noChangeShapeType="1"/>
                </p:cNvSpPr>
                <p:nvPr/>
              </p:nvSpPr>
              <p:spPr bwMode="auto">
                <a:xfrm>
                  <a:off x="2718" y="2582"/>
                  <a:ext cx="13" cy="4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830" name="Line 403"/>
                <p:cNvSpPr>
                  <a:spLocks noChangeShapeType="1"/>
                </p:cNvSpPr>
                <p:nvPr/>
              </p:nvSpPr>
              <p:spPr bwMode="auto">
                <a:xfrm flipV="1">
                  <a:off x="2731" y="2623"/>
                  <a:ext cx="14" cy="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831" name="Line 404"/>
                <p:cNvSpPr>
                  <a:spLocks noChangeShapeType="1"/>
                </p:cNvSpPr>
                <p:nvPr/>
              </p:nvSpPr>
              <p:spPr bwMode="auto">
                <a:xfrm>
                  <a:off x="2745" y="2623"/>
                  <a:ext cx="13" cy="3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832" name="Line 405"/>
                <p:cNvSpPr>
                  <a:spLocks noChangeShapeType="1"/>
                </p:cNvSpPr>
                <p:nvPr/>
              </p:nvSpPr>
              <p:spPr bwMode="auto">
                <a:xfrm flipV="1">
                  <a:off x="2758" y="2644"/>
                  <a:ext cx="14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833" name="Line 406"/>
                <p:cNvSpPr>
                  <a:spLocks noChangeShapeType="1"/>
                </p:cNvSpPr>
                <p:nvPr/>
              </p:nvSpPr>
              <p:spPr bwMode="auto">
                <a:xfrm flipV="1">
                  <a:off x="2772" y="2598"/>
                  <a:ext cx="13" cy="4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834" name="Line 407"/>
                <p:cNvSpPr>
                  <a:spLocks noChangeShapeType="1"/>
                </p:cNvSpPr>
                <p:nvPr/>
              </p:nvSpPr>
              <p:spPr bwMode="auto">
                <a:xfrm>
                  <a:off x="2785" y="2598"/>
                  <a:ext cx="14" cy="3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835" name="Line 408"/>
                <p:cNvSpPr>
                  <a:spLocks noChangeShapeType="1"/>
                </p:cNvSpPr>
                <p:nvPr/>
              </p:nvSpPr>
              <p:spPr bwMode="auto">
                <a:xfrm>
                  <a:off x="2799" y="2629"/>
                  <a:ext cx="13" cy="3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836" name="Line 409"/>
                <p:cNvSpPr>
                  <a:spLocks noChangeShapeType="1"/>
                </p:cNvSpPr>
                <p:nvPr/>
              </p:nvSpPr>
              <p:spPr bwMode="auto">
                <a:xfrm flipV="1">
                  <a:off x="2812" y="2623"/>
                  <a:ext cx="14" cy="4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837" name="Line 410"/>
                <p:cNvSpPr>
                  <a:spLocks noChangeShapeType="1"/>
                </p:cNvSpPr>
                <p:nvPr/>
              </p:nvSpPr>
              <p:spPr bwMode="auto">
                <a:xfrm>
                  <a:off x="2826" y="2623"/>
                  <a:ext cx="13" cy="1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838" name="Line 411"/>
                <p:cNvSpPr>
                  <a:spLocks noChangeShapeType="1"/>
                </p:cNvSpPr>
                <p:nvPr/>
              </p:nvSpPr>
              <p:spPr bwMode="auto">
                <a:xfrm>
                  <a:off x="2839" y="2634"/>
                  <a:ext cx="14" cy="4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839" name="Line 412"/>
                <p:cNvSpPr>
                  <a:spLocks noChangeShapeType="1"/>
                </p:cNvSpPr>
                <p:nvPr/>
              </p:nvSpPr>
              <p:spPr bwMode="auto">
                <a:xfrm flipV="1">
                  <a:off x="2853" y="2650"/>
                  <a:ext cx="13" cy="3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840" name="Line 413"/>
                <p:cNvSpPr>
                  <a:spLocks noChangeShapeType="1"/>
                </p:cNvSpPr>
                <p:nvPr/>
              </p:nvSpPr>
              <p:spPr bwMode="auto">
                <a:xfrm flipV="1">
                  <a:off x="2866" y="2588"/>
                  <a:ext cx="14" cy="6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841" name="Line 414"/>
                <p:cNvSpPr>
                  <a:spLocks noChangeShapeType="1"/>
                </p:cNvSpPr>
                <p:nvPr/>
              </p:nvSpPr>
              <p:spPr bwMode="auto">
                <a:xfrm flipV="1">
                  <a:off x="2880" y="2536"/>
                  <a:ext cx="13" cy="5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842" name="Line 415"/>
                <p:cNvSpPr>
                  <a:spLocks noChangeShapeType="1"/>
                </p:cNvSpPr>
                <p:nvPr/>
              </p:nvSpPr>
              <p:spPr bwMode="auto">
                <a:xfrm flipV="1">
                  <a:off x="2893" y="2510"/>
                  <a:ext cx="14" cy="2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843" name="Line 416"/>
                <p:cNvSpPr>
                  <a:spLocks noChangeShapeType="1"/>
                </p:cNvSpPr>
                <p:nvPr/>
              </p:nvSpPr>
              <p:spPr bwMode="auto">
                <a:xfrm flipV="1">
                  <a:off x="2907" y="2479"/>
                  <a:ext cx="13" cy="3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844" name="Line 417"/>
                <p:cNvSpPr>
                  <a:spLocks noChangeShapeType="1"/>
                </p:cNvSpPr>
                <p:nvPr/>
              </p:nvSpPr>
              <p:spPr bwMode="auto">
                <a:xfrm flipV="1">
                  <a:off x="2920" y="2453"/>
                  <a:ext cx="14" cy="2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845" name="Line 418"/>
                <p:cNvSpPr>
                  <a:spLocks noChangeShapeType="1"/>
                </p:cNvSpPr>
                <p:nvPr/>
              </p:nvSpPr>
              <p:spPr bwMode="auto">
                <a:xfrm flipV="1">
                  <a:off x="2934" y="2448"/>
                  <a:ext cx="13" cy="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846" name="Line 419"/>
                <p:cNvSpPr>
                  <a:spLocks noChangeShapeType="1"/>
                </p:cNvSpPr>
                <p:nvPr/>
              </p:nvSpPr>
              <p:spPr bwMode="auto">
                <a:xfrm>
                  <a:off x="2947" y="2448"/>
                  <a:ext cx="15" cy="5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847" name="Line 420"/>
                <p:cNvSpPr>
                  <a:spLocks noChangeShapeType="1"/>
                </p:cNvSpPr>
                <p:nvPr/>
              </p:nvSpPr>
              <p:spPr bwMode="auto">
                <a:xfrm>
                  <a:off x="2962" y="2505"/>
                  <a:ext cx="13" cy="5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848" name="Line 421"/>
                <p:cNvSpPr>
                  <a:spLocks noChangeShapeType="1"/>
                </p:cNvSpPr>
                <p:nvPr/>
              </p:nvSpPr>
              <p:spPr bwMode="auto">
                <a:xfrm>
                  <a:off x="2975" y="2561"/>
                  <a:ext cx="14" cy="5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849" name="Line 422"/>
                <p:cNvSpPr>
                  <a:spLocks noChangeShapeType="1"/>
                </p:cNvSpPr>
                <p:nvPr/>
              </p:nvSpPr>
              <p:spPr bwMode="auto">
                <a:xfrm>
                  <a:off x="2989" y="2613"/>
                  <a:ext cx="13" cy="68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850" name="Line 423"/>
                <p:cNvSpPr>
                  <a:spLocks noChangeShapeType="1"/>
                </p:cNvSpPr>
                <p:nvPr/>
              </p:nvSpPr>
              <p:spPr bwMode="auto">
                <a:xfrm>
                  <a:off x="3002" y="2681"/>
                  <a:ext cx="14" cy="5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851" name="Line 424"/>
                <p:cNvSpPr>
                  <a:spLocks noChangeShapeType="1"/>
                </p:cNvSpPr>
                <p:nvPr/>
              </p:nvSpPr>
              <p:spPr bwMode="auto">
                <a:xfrm>
                  <a:off x="3016" y="2733"/>
                  <a:ext cx="13" cy="2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852" name="Line 425"/>
                <p:cNvSpPr>
                  <a:spLocks noChangeShapeType="1"/>
                </p:cNvSpPr>
                <p:nvPr/>
              </p:nvSpPr>
              <p:spPr bwMode="auto">
                <a:xfrm>
                  <a:off x="3029" y="2758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853" name="Line 426"/>
                <p:cNvSpPr>
                  <a:spLocks noChangeShapeType="1"/>
                </p:cNvSpPr>
                <p:nvPr/>
              </p:nvSpPr>
              <p:spPr bwMode="auto">
                <a:xfrm flipV="1">
                  <a:off x="3043" y="2733"/>
                  <a:ext cx="13" cy="2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854" name="Line 427"/>
                <p:cNvSpPr>
                  <a:spLocks noChangeShapeType="1"/>
                </p:cNvSpPr>
                <p:nvPr/>
              </p:nvSpPr>
              <p:spPr bwMode="auto">
                <a:xfrm flipV="1">
                  <a:off x="3056" y="2681"/>
                  <a:ext cx="14" cy="5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855" name="Line 428"/>
                <p:cNvSpPr>
                  <a:spLocks noChangeShapeType="1"/>
                </p:cNvSpPr>
                <p:nvPr/>
              </p:nvSpPr>
              <p:spPr bwMode="auto">
                <a:xfrm flipV="1">
                  <a:off x="3070" y="2644"/>
                  <a:ext cx="13" cy="3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856" name="Line 429"/>
                <p:cNvSpPr>
                  <a:spLocks noChangeShapeType="1"/>
                </p:cNvSpPr>
                <p:nvPr/>
              </p:nvSpPr>
              <p:spPr bwMode="auto">
                <a:xfrm>
                  <a:off x="3083" y="2644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857" name="Line 430"/>
                <p:cNvSpPr>
                  <a:spLocks noChangeShapeType="1"/>
                </p:cNvSpPr>
                <p:nvPr/>
              </p:nvSpPr>
              <p:spPr bwMode="auto">
                <a:xfrm>
                  <a:off x="3097" y="2644"/>
                  <a:ext cx="13" cy="3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858" name="Line 431"/>
                <p:cNvSpPr>
                  <a:spLocks noChangeShapeType="1"/>
                </p:cNvSpPr>
                <p:nvPr/>
              </p:nvSpPr>
              <p:spPr bwMode="auto">
                <a:xfrm>
                  <a:off x="3110" y="2681"/>
                  <a:ext cx="14" cy="4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859" name="Line 432"/>
                <p:cNvSpPr>
                  <a:spLocks noChangeShapeType="1"/>
                </p:cNvSpPr>
                <p:nvPr/>
              </p:nvSpPr>
              <p:spPr bwMode="auto">
                <a:xfrm flipV="1">
                  <a:off x="3124" y="2686"/>
                  <a:ext cx="13" cy="3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860" name="Line 433"/>
                <p:cNvSpPr>
                  <a:spLocks noChangeShapeType="1"/>
                </p:cNvSpPr>
                <p:nvPr/>
              </p:nvSpPr>
              <p:spPr bwMode="auto">
                <a:xfrm flipV="1">
                  <a:off x="3137" y="2650"/>
                  <a:ext cx="14" cy="3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861" name="Line 434"/>
                <p:cNvSpPr>
                  <a:spLocks noChangeShapeType="1"/>
                </p:cNvSpPr>
                <p:nvPr/>
              </p:nvSpPr>
              <p:spPr bwMode="auto">
                <a:xfrm>
                  <a:off x="3151" y="2650"/>
                  <a:ext cx="13" cy="4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862" name="Line 435"/>
                <p:cNvSpPr>
                  <a:spLocks noChangeShapeType="1"/>
                </p:cNvSpPr>
                <p:nvPr/>
              </p:nvSpPr>
              <p:spPr bwMode="auto">
                <a:xfrm flipV="1">
                  <a:off x="3164" y="2640"/>
                  <a:ext cx="14" cy="14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863" name="Line 436"/>
                <p:cNvSpPr>
                  <a:spLocks noChangeShapeType="1"/>
                </p:cNvSpPr>
                <p:nvPr/>
              </p:nvSpPr>
              <p:spPr bwMode="auto">
                <a:xfrm flipV="1">
                  <a:off x="3178" y="2577"/>
                  <a:ext cx="13" cy="63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864" name="Line 437"/>
                <p:cNvSpPr>
                  <a:spLocks noChangeShapeType="1"/>
                </p:cNvSpPr>
                <p:nvPr/>
              </p:nvSpPr>
              <p:spPr bwMode="auto">
                <a:xfrm flipV="1">
                  <a:off x="3191" y="2530"/>
                  <a:ext cx="14" cy="4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865" name="Line 438"/>
                <p:cNvSpPr>
                  <a:spLocks noChangeShapeType="1"/>
                </p:cNvSpPr>
                <p:nvPr/>
              </p:nvSpPr>
              <p:spPr bwMode="auto">
                <a:xfrm flipV="1">
                  <a:off x="3205" y="2479"/>
                  <a:ext cx="13" cy="5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866" name="Line 439"/>
                <p:cNvSpPr>
                  <a:spLocks noChangeShapeType="1"/>
                </p:cNvSpPr>
                <p:nvPr/>
              </p:nvSpPr>
              <p:spPr bwMode="auto">
                <a:xfrm flipV="1">
                  <a:off x="3218" y="2453"/>
                  <a:ext cx="14" cy="2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</p:grpSp>
          <p:grpSp>
            <p:nvGrpSpPr>
              <p:cNvPr id="7" name="Group 440"/>
              <p:cNvGrpSpPr>
                <a:grpSpLocks/>
              </p:cNvGrpSpPr>
              <p:nvPr/>
            </p:nvGrpSpPr>
            <p:grpSpPr bwMode="auto">
              <a:xfrm>
                <a:off x="1391" y="2403"/>
                <a:ext cx="3764" cy="857"/>
                <a:chOff x="1730" y="1910"/>
                <a:chExt cx="3885" cy="885"/>
              </a:xfrm>
            </p:grpSpPr>
            <p:sp>
              <p:nvSpPr>
                <p:cNvPr id="21467" name="Line 441"/>
                <p:cNvSpPr>
                  <a:spLocks noChangeShapeType="1"/>
                </p:cNvSpPr>
                <p:nvPr/>
              </p:nvSpPr>
              <p:spPr bwMode="auto">
                <a:xfrm flipV="1">
                  <a:off x="3232" y="2443"/>
                  <a:ext cx="13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468" name="Line 442"/>
                <p:cNvSpPr>
                  <a:spLocks noChangeShapeType="1"/>
                </p:cNvSpPr>
                <p:nvPr/>
              </p:nvSpPr>
              <p:spPr bwMode="auto">
                <a:xfrm>
                  <a:off x="3245" y="2443"/>
                  <a:ext cx="15" cy="3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469" name="Line 443"/>
                <p:cNvSpPr>
                  <a:spLocks noChangeShapeType="1"/>
                </p:cNvSpPr>
                <p:nvPr/>
              </p:nvSpPr>
              <p:spPr bwMode="auto">
                <a:xfrm>
                  <a:off x="3260" y="2479"/>
                  <a:ext cx="13" cy="5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470" name="Line 444"/>
                <p:cNvSpPr>
                  <a:spLocks noChangeShapeType="1"/>
                </p:cNvSpPr>
                <p:nvPr/>
              </p:nvSpPr>
              <p:spPr bwMode="auto">
                <a:xfrm>
                  <a:off x="3273" y="2530"/>
                  <a:ext cx="14" cy="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471" name="Line 445"/>
                <p:cNvSpPr>
                  <a:spLocks noChangeShapeType="1"/>
                </p:cNvSpPr>
                <p:nvPr/>
              </p:nvSpPr>
              <p:spPr bwMode="auto">
                <a:xfrm>
                  <a:off x="3287" y="2536"/>
                  <a:ext cx="13" cy="4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472" name="Line 446"/>
                <p:cNvSpPr>
                  <a:spLocks noChangeShapeType="1"/>
                </p:cNvSpPr>
                <p:nvPr/>
              </p:nvSpPr>
              <p:spPr bwMode="auto">
                <a:xfrm>
                  <a:off x="3300" y="2582"/>
                  <a:ext cx="14" cy="3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473" name="Line 447"/>
                <p:cNvSpPr>
                  <a:spLocks noChangeShapeType="1"/>
                </p:cNvSpPr>
                <p:nvPr/>
              </p:nvSpPr>
              <p:spPr bwMode="auto">
                <a:xfrm>
                  <a:off x="3314" y="2619"/>
                  <a:ext cx="13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474" name="Line 448"/>
                <p:cNvSpPr>
                  <a:spLocks noChangeShapeType="1"/>
                </p:cNvSpPr>
                <p:nvPr/>
              </p:nvSpPr>
              <p:spPr bwMode="auto">
                <a:xfrm flipV="1">
                  <a:off x="3327" y="2588"/>
                  <a:ext cx="14" cy="4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475" name="Line 449"/>
                <p:cNvSpPr>
                  <a:spLocks noChangeShapeType="1"/>
                </p:cNvSpPr>
                <p:nvPr/>
              </p:nvSpPr>
              <p:spPr bwMode="auto">
                <a:xfrm flipV="1">
                  <a:off x="3341" y="2541"/>
                  <a:ext cx="13" cy="4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476" name="Line 450"/>
                <p:cNvSpPr>
                  <a:spLocks noChangeShapeType="1"/>
                </p:cNvSpPr>
                <p:nvPr/>
              </p:nvSpPr>
              <p:spPr bwMode="auto">
                <a:xfrm>
                  <a:off x="3354" y="2541"/>
                  <a:ext cx="14" cy="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477" name="Line 451"/>
                <p:cNvSpPr>
                  <a:spLocks noChangeShapeType="1"/>
                </p:cNvSpPr>
                <p:nvPr/>
              </p:nvSpPr>
              <p:spPr bwMode="auto">
                <a:xfrm>
                  <a:off x="3368" y="2546"/>
                  <a:ext cx="13" cy="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478" name="Line 452"/>
                <p:cNvSpPr>
                  <a:spLocks noChangeShapeType="1"/>
                </p:cNvSpPr>
                <p:nvPr/>
              </p:nvSpPr>
              <p:spPr bwMode="auto">
                <a:xfrm>
                  <a:off x="3381" y="2551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479" name="Line 453"/>
                <p:cNvSpPr>
                  <a:spLocks noChangeShapeType="1"/>
                </p:cNvSpPr>
                <p:nvPr/>
              </p:nvSpPr>
              <p:spPr bwMode="auto">
                <a:xfrm>
                  <a:off x="3395" y="2551"/>
                  <a:ext cx="13" cy="2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480" name="Line 454"/>
                <p:cNvSpPr>
                  <a:spLocks noChangeShapeType="1"/>
                </p:cNvSpPr>
                <p:nvPr/>
              </p:nvSpPr>
              <p:spPr bwMode="auto">
                <a:xfrm flipV="1">
                  <a:off x="3408" y="2567"/>
                  <a:ext cx="14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481" name="Line 455"/>
                <p:cNvSpPr>
                  <a:spLocks noChangeShapeType="1"/>
                </p:cNvSpPr>
                <p:nvPr/>
              </p:nvSpPr>
              <p:spPr bwMode="auto">
                <a:xfrm>
                  <a:off x="3422" y="2567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482" name="Line 456"/>
                <p:cNvSpPr>
                  <a:spLocks noChangeShapeType="1"/>
                </p:cNvSpPr>
                <p:nvPr/>
              </p:nvSpPr>
              <p:spPr bwMode="auto">
                <a:xfrm>
                  <a:off x="3435" y="2567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483" name="Line 457"/>
                <p:cNvSpPr>
                  <a:spLocks noChangeShapeType="1"/>
                </p:cNvSpPr>
                <p:nvPr/>
              </p:nvSpPr>
              <p:spPr bwMode="auto">
                <a:xfrm>
                  <a:off x="3449" y="2567"/>
                  <a:ext cx="13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484" name="Line 458"/>
                <p:cNvSpPr>
                  <a:spLocks noChangeShapeType="1"/>
                </p:cNvSpPr>
                <p:nvPr/>
              </p:nvSpPr>
              <p:spPr bwMode="auto">
                <a:xfrm>
                  <a:off x="3462" y="2588"/>
                  <a:ext cx="14" cy="2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485" name="Line 459"/>
                <p:cNvSpPr>
                  <a:spLocks noChangeShapeType="1"/>
                </p:cNvSpPr>
                <p:nvPr/>
              </p:nvSpPr>
              <p:spPr bwMode="auto">
                <a:xfrm>
                  <a:off x="3476" y="2608"/>
                  <a:ext cx="13" cy="1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486" name="Line 460"/>
                <p:cNvSpPr>
                  <a:spLocks noChangeShapeType="1"/>
                </p:cNvSpPr>
                <p:nvPr/>
              </p:nvSpPr>
              <p:spPr bwMode="auto">
                <a:xfrm>
                  <a:off x="3489" y="2619"/>
                  <a:ext cx="14" cy="4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487" name="Line 461"/>
                <p:cNvSpPr>
                  <a:spLocks noChangeShapeType="1"/>
                </p:cNvSpPr>
                <p:nvPr/>
              </p:nvSpPr>
              <p:spPr bwMode="auto">
                <a:xfrm flipV="1">
                  <a:off x="3503" y="2603"/>
                  <a:ext cx="13" cy="2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488" name="Line 462"/>
                <p:cNvSpPr>
                  <a:spLocks noChangeShapeType="1"/>
                </p:cNvSpPr>
                <p:nvPr/>
              </p:nvSpPr>
              <p:spPr bwMode="auto">
                <a:xfrm>
                  <a:off x="3516" y="2603"/>
                  <a:ext cx="14" cy="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489" name="Line 463"/>
                <p:cNvSpPr>
                  <a:spLocks noChangeShapeType="1"/>
                </p:cNvSpPr>
                <p:nvPr/>
              </p:nvSpPr>
              <p:spPr bwMode="auto">
                <a:xfrm>
                  <a:off x="3530" y="2608"/>
                  <a:ext cx="13" cy="1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490" name="Line 464"/>
                <p:cNvSpPr>
                  <a:spLocks noChangeShapeType="1"/>
                </p:cNvSpPr>
                <p:nvPr/>
              </p:nvSpPr>
              <p:spPr bwMode="auto">
                <a:xfrm>
                  <a:off x="3543" y="2619"/>
                  <a:ext cx="15" cy="4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491" name="Line 465"/>
                <p:cNvSpPr>
                  <a:spLocks noChangeShapeType="1"/>
                </p:cNvSpPr>
                <p:nvPr/>
              </p:nvSpPr>
              <p:spPr bwMode="auto">
                <a:xfrm>
                  <a:off x="3558" y="2623"/>
                  <a:ext cx="13" cy="1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492" name="Line 466"/>
                <p:cNvSpPr>
                  <a:spLocks noChangeShapeType="1"/>
                </p:cNvSpPr>
                <p:nvPr/>
              </p:nvSpPr>
              <p:spPr bwMode="auto">
                <a:xfrm>
                  <a:off x="3571" y="2634"/>
                  <a:ext cx="14" cy="5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493" name="Line 467"/>
                <p:cNvSpPr>
                  <a:spLocks noChangeShapeType="1"/>
                </p:cNvSpPr>
                <p:nvPr/>
              </p:nvSpPr>
              <p:spPr bwMode="auto">
                <a:xfrm>
                  <a:off x="3585" y="2686"/>
                  <a:ext cx="13" cy="4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494" name="Line 468"/>
                <p:cNvSpPr>
                  <a:spLocks noChangeShapeType="1"/>
                </p:cNvSpPr>
                <p:nvPr/>
              </p:nvSpPr>
              <p:spPr bwMode="auto">
                <a:xfrm flipV="1">
                  <a:off x="3598" y="2727"/>
                  <a:ext cx="14" cy="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495" name="Line 469"/>
                <p:cNvSpPr>
                  <a:spLocks noChangeShapeType="1"/>
                </p:cNvSpPr>
                <p:nvPr/>
              </p:nvSpPr>
              <p:spPr bwMode="auto">
                <a:xfrm flipV="1">
                  <a:off x="3612" y="2706"/>
                  <a:ext cx="13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496" name="Line 470"/>
                <p:cNvSpPr>
                  <a:spLocks noChangeShapeType="1"/>
                </p:cNvSpPr>
                <p:nvPr/>
              </p:nvSpPr>
              <p:spPr bwMode="auto">
                <a:xfrm flipV="1">
                  <a:off x="3625" y="2660"/>
                  <a:ext cx="14" cy="4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497" name="Line 471"/>
                <p:cNvSpPr>
                  <a:spLocks noChangeShapeType="1"/>
                </p:cNvSpPr>
                <p:nvPr/>
              </p:nvSpPr>
              <p:spPr bwMode="auto">
                <a:xfrm flipV="1">
                  <a:off x="3639" y="2598"/>
                  <a:ext cx="13" cy="6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498" name="Line 472"/>
                <p:cNvSpPr>
                  <a:spLocks noChangeShapeType="1"/>
                </p:cNvSpPr>
                <p:nvPr/>
              </p:nvSpPr>
              <p:spPr bwMode="auto">
                <a:xfrm flipV="1">
                  <a:off x="3652" y="2551"/>
                  <a:ext cx="14" cy="4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499" name="Line 473"/>
                <p:cNvSpPr>
                  <a:spLocks noChangeShapeType="1"/>
                </p:cNvSpPr>
                <p:nvPr/>
              </p:nvSpPr>
              <p:spPr bwMode="auto">
                <a:xfrm flipV="1">
                  <a:off x="3666" y="2536"/>
                  <a:ext cx="13" cy="1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500" name="Line 474"/>
                <p:cNvSpPr>
                  <a:spLocks noChangeShapeType="1"/>
                </p:cNvSpPr>
                <p:nvPr/>
              </p:nvSpPr>
              <p:spPr bwMode="auto">
                <a:xfrm>
                  <a:off x="3679" y="2536"/>
                  <a:ext cx="13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501" name="Line 475"/>
                <p:cNvSpPr>
                  <a:spLocks noChangeShapeType="1"/>
                </p:cNvSpPr>
                <p:nvPr/>
              </p:nvSpPr>
              <p:spPr bwMode="auto">
                <a:xfrm>
                  <a:off x="3692" y="2546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502" name="Line 476"/>
                <p:cNvSpPr>
                  <a:spLocks noChangeShapeType="1"/>
                </p:cNvSpPr>
                <p:nvPr/>
              </p:nvSpPr>
              <p:spPr bwMode="auto">
                <a:xfrm flipV="1">
                  <a:off x="3706" y="2530"/>
                  <a:ext cx="13" cy="1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503" name="Line 477"/>
                <p:cNvSpPr>
                  <a:spLocks noChangeShapeType="1"/>
                </p:cNvSpPr>
                <p:nvPr/>
              </p:nvSpPr>
              <p:spPr bwMode="auto">
                <a:xfrm flipV="1">
                  <a:off x="3719" y="2495"/>
                  <a:ext cx="14" cy="3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504" name="Line 478"/>
                <p:cNvSpPr>
                  <a:spLocks noChangeShapeType="1"/>
                </p:cNvSpPr>
                <p:nvPr/>
              </p:nvSpPr>
              <p:spPr bwMode="auto">
                <a:xfrm flipV="1">
                  <a:off x="3733" y="2464"/>
                  <a:ext cx="13" cy="3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505" name="Line 479"/>
                <p:cNvSpPr>
                  <a:spLocks noChangeShapeType="1"/>
                </p:cNvSpPr>
                <p:nvPr/>
              </p:nvSpPr>
              <p:spPr bwMode="auto">
                <a:xfrm flipV="1">
                  <a:off x="3746" y="2402"/>
                  <a:ext cx="14" cy="6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506" name="Line 480"/>
                <p:cNvSpPr>
                  <a:spLocks noChangeShapeType="1"/>
                </p:cNvSpPr>
                <p:nvPr/>
              </p:nvSpPr>
              <p:spPr bwMode="auto">
                <a:xfrm flipV="1">
                  <a:off x="3760" y="2334"/>
                  <a:ext cx="13" cy="68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507" name="Line 481"/>
                <p:cNvSpPr>
                  <a:spLocks noChangeShapeType="1"/>
                </p:cNvSpPr>
                <p:nvPr/>
              </p:nvSpPr>
              <p:spPr bwMode="auto">
                <a:xfrm flipV="1">
                  <a:off x="3773" y="2277"/>
                  <a:ext cx="14" cy="5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508" name="Line 482"/>
                <p:cNvSpPr>
                  <a:spLocks noChangeShapeType="1"/>
                </p:cNvSpPr>
                <p:nvPr/>
              </p:nvSpPr>
              <p:spPr bwMode="auto">
                <a:xfrm flipV="1">
                  <a:off x="3787" y="2230"/>
                  <a:ext cx="13" cy="4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509" name="Line 483"/>
                <p:cNvSpPr>
                  <a:spLocks noChangeShapeType="1"/>
                </p:cNvSpPr>
                <p:nvPr/>
              </p:nvSpPr>
              <p:spPr bwMode="auto">
                <a:xfrm flipV="1">
                  <a:off x="3800" y="2179"/>
                  <a:ext cx="14" cy="5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510" name="Line 484"/>
                <p:cNvSpPr>
                  <a:spLocks noChangeShapeType="1"/>
                </p:cNvSpPr>
                <p:nvPr/>
              </p:nvSpPr>
              <p:spPr bwMode="auto">
                <a:xfrm>
                  <a:off x="3814" y="2179"/>
                  <a:ext cx="13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511" name="Line 485"/>
                <p:cNvSpPr>
                  <a:spLocks noChangeShapeType="1"/>
                </p:cNvSpPr>
                <p:nvPr/>
              </p:nvSpPr>
              <p:spPr bwMode="auto">
                <a:xfrm flipV="1">
                  <a:off x="3827" y="2168"/>
                  <a:ext cx="14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512" name="Line 486"/>
                <p:cNvSpPr>
                  <a:spLocks noChangeShapeType="1"/>
                </p:cNvSpPr>
                <p:nvPr/>
              </p:nvSpPr>
              <p:spPr bwMode="auto">
                <a:xfrm flipV="1">
                  <a:off x="3841" y="2106"/>
                  <a:ext cx="13" cy="6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513" name="Line 487"/>
                <p:cNvSpPr>
                  <a:spLocks noChangeShapeType="1"/>
                </p:cNvSpPr>
                <p:nvPr/>
              </p:nvSpPr>
              <p:spPr bwMode="auto">
                <a:xfrm flipV="1">
                  <a:off x="3854" y="2091"/>
                  <a:ext cx="15" cy="1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514" name="Line 488"/>
                <p:cNvSpPr>
                  <a:spLocks noChangeShapeType="1"/>
                </p:cNvSpPr>
                <p:nvPr/>
              </p:nvSpPr>
              <p:spPr bwMode="auto">
                <a:xfrm>
                  <a:off x="3869" y="2091"/>
                  <a:ext cx="13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515" name="Line 489"/>
                <p:cNvSpPr>
                  <a:spLocks noChangeShapeType="1"/>
                </p:cNvSpPr>
                <p:nvPr/>
              </p:nvSpPr>
              <p:spPr bwMode="auto">
                <a:xfrm flipV="1">
                  <a:off x="3882" y="2081"/>
                  <a:ext cx="14" cy="3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516" name="Line 490"/>
                <p:cNvSpPr>
                  <a:spLocks noChangeShapeType="1"/>
                </p:cNvSpPr>
                <p:nvPr/>
              </p:nvSpPr>
              <p:spPr bwMode="auto">
                <a:xfrm flipV="1">
                  <a:off x="3896" y="2044"/>
                  <a:ext cx="13" cy="3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517" name="Line 491"/>
                <p:cNvSpPr>
                  <a:spLocks noChangeShapeType="1"/>
                </p:cNvSpPr>
                <p:nvPr/>
              </p:nvSpPr>
              <p:spPr bwMode="auto">
                <a:xfrm flipV="1">
                  <a:off x="3909" y="2039"/>
                  <a:ext cx="14" cy="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518" name="Line 492"/>
                <p:cNvSpPr>
                  <a:spLocks noChangeShapeType="1"/>
                </p:cNvSpPr>
                <p:nvPr/>
              </p:nvSpPr>
              <p:spPr bwMode="auto">
                <a:xfrm>
                  <a:off x="3923" y="2039"/>
                  <a:ext cx="13" cy="5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519" name="Line 493"/>
                <p:cNvSpPr>
                  <a:spLocks noChangeShapeType="1"/>
                </p:cNvSpPr>
                <p:nvPr/>
              </p:nvSpPr>
              <p:spPr bwMode="auto">
                <a:xfrm>
                  <a:off x="3936" y="2091"/>
                  <a:ext cx="14" cy="5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520" name="Line 494"/>
                <p:cNvSpPr>
                  <a:spLocks noChangeShapeType="1"/>
                </p:cNvSpPr>
                <p:nvPr/>
              </p:nvSpPr>
              <p:spPr bwMode="auto">
                <a:xfrm>
                  <a:off x="3950" y="2148"/>
                  <a:ext cx="13" cy="6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521" name="Line 495"/>
                <p:cNvSpPr>
                  <a:spLocks noChangeShapeType="1"/>
                </p:cNvSpPr>
                <p:nvPr/>
              </p:nvSpPr>
              <p:spPr bwMode="auto">
                <a:xfrm flipV="1">
                  <a:off x="3963" y="2199"/>
                  <a:ext cx="14" cy="1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522" name="Line 496"/>
                <p:cNvSpPr>
                  <a:spLocks noChangeShapeType="1"/>
                </p:cNvSpPr>
                <p:nvPr/>
              </p:nvSpPr>
              <p:spPr bwMode="auto">
                <a:xfrm flipV="1">
                  <a:off x="3977" y="2122"/>
                  <a:ext cx="13" cy="7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523" name="Line 497"/>
                <p:cNvSpPr>
                  <a:spLocks noChangeShapeType="1"/>
                </p:cNvSpPr>
                <p:nvPr/>
              </p:nvSpPr>
              <p:spPr bwMode="auto">
                <a:xfrm flipV="1">
                  <a:off x="3990" y="2070"/>
                  <a:ext cx="14" cy="5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524" name="Line 498"/>
                <p:cNvSpPr>
                  <a:spLocks noChangeShapeType="1"/>
                </p:cNvSpPr>
                <p:nvPr/>
              </p:nvSpPr>
              <p:spPr bwMode="auto">
                <a:xfrm flipV="1">
                  <a:off x="4004" y="2023"/>
                  <a:ext cx="13" cy="4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525" name="Line 499"/>
                <p:cNvSpPr>
                  <a:spLocks noChangeShapeType="1"/>
                </p:cNvSpPr>
                <p:nvPr/>
              </p:nvSpPr>
              <p:spPr bwMode="auto">
                <a:xfrm>
                  <a:off x="4017" y="2023"/>
                  <a:ext cx="14" cy="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526" name="Line 500"/>
                <p:cNvSpPr>
                  <a:spLocks noChangeShapeType="1"/>
                </p:cNvSpPr>
                <p:nvPr/>
              </p:nvSpPr>
              <p:spPr bwMode="auto">
                <a:xfrm>
                  <a:off x="4031" y="2029"/>
                  <a:ext cx="13" cy="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527" name="Line 501"/>
                <p:cNvSpPr>
                  <a:spLocks noChangeShapeType="1"/>
                </p:cNvSpPr>
                <p:nvPr/>
              </p:nvSpPr>
              <p:spPr bwMode="auto">
                <a:xfrm>
                  <a:off x="4044" y="2034"/>
                  <a:ext cx="14" cy="1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528" name="Line 502"/>
                <p:cNvSpPr>
                  <a:spLocks noChangeShapeType="1"/>
                </p:cNvSpPr>
                <p:nvPr/>
              </p:nvSpPr>
              <p:spPr bwMode="auto">
                <a:xfrm>
                  <a:off x="4058" y="2050"/>
                  <a:ext cx="13" cy="4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529" name="Line 503"/>
                <p:cNvSpPr>
                  <a:spLocks noChangeShapeType="1"/>
                </p:cNvSpPr>
                <p:nvPr/>
              </p:nvSpPr>
              <p:spPr bwMode="auto">
                <a:xfrm>
                  <a:off x="4071" y="2096"/>
                  <a:ext cx="14" cy="4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530" name="Line 504"/>
                <p:cNvSpPr>
                  <a:spLocks noChangeShapeType="1"/>
                </p:cNvSpPr>
                <p:nvPr/>
              </p:nvSpPr>
              <p:spPr bwMode="auto">
                <a:xfrm>
                  <a:off x="4085" y="2143"/>
                  <a:ext cx="13" cy="3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531" name="Line 505"/>
                <p:cNvSpPr>
                  <a:spLocks noChangeShapeType="1"/>
                </p:cNvSpPr>
                <p:nvPr/>
              </p:nvSpPr>
              <p:spPr bwMode="auto">
                <a:xfrm flipV="1">
                  <a:off x="4098" y="2102"/>
                  <a:ext cx="14" cy="7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532" name="Line 506"/>
                <p:cNvSpPr>
                  <a:spLocks noChangeShapeType="1"/>
                </p:cNvSpPr>
                <p:nvPr/>
              </p:nvSpPr>
              <p:spPr bwMode="auto">
                <a:xfrm flipV="1">
                  <a:off x="4112" y="2050"/>
                  <a:ext cx="13" cy="5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533" name="Line 507"/>
                <p:cNvSpPr>
                  <a:spLocks noChangeShapeType="1"/>
                </p:cNvSpPr>
                <p:nvPr/>
              </p:nvSpPr>
              <p:spPr bwMode="auto">
                <a:xfrm flipV="1">
                  <a:off x="4125" y="2034"/>
                  <a:ext cx="14" cy="1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534" name="Line 508"/>
                <p:cNvSpPr>
                  <a:spLocks noChangeShapeType="1"/>
                </p:cNvSpPr>
                <p:nvPr/>
              </p:nvSpPr>
              <p:spPr bwMode="auto">
                <a:xfrm>
                  <a:off x="4139" y="2034"/>
                  <a:ext cx="13" cy="2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535" name="Line 509"/>
                <p:cNvSpPr>
                  <a:spLocks noChangeShapeType="1"/>
                </p:cNvSpPr>
                <p:nvPr/>
              </p:nvSpPr>
              <p:spPr bwMode="auto">
                <a:xfrm flipV="1">
                  <a:off x="4152" y="2023"/>
                  <a:ext cx="15" cy="3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536" name="Line 510"/>
                <p:cNvSpPr>
                  <a:spLocks noChangeShapeType="1"/>
                </p:cNvSpPr>
                <p:nvPr/>
              </p:nvSpPr>
              <p:spPr bwMode="auto">
                <a:xfrm flipV="1">
                  <a:off x="4167" y="1972"/>
                  <a:ext cx="13" cy="5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537" name="Line 511"/>
                <p:cNvSpPr>
                  <a:spLocks noChangeShapeType="1"/>
                </p:cNvSpPr>
                <p:nvPr/>
              </p:nvSpPr>
              <p:spPr bwMode="auto">
                <a:xfrm flipV="1">
                  <a:off x="4180" y="1915"/>
                  <a:ext cx="14" cy="5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538" name="Line 512"/>
                <p:cNvSpPr>
                  <a:spLocks noChangeShapeType="1"/>
                </p:cNvSpPr>
                <p:nvPr/>
              </p:nvSpPr>
              <p:spPr bwMode="auto">
                <a:xfrm flipV="1">
                  <a:off x="4194" y="1910"/>
                  <a:ext cx="13" cy="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539" name="Line 513"/>
                <p:cNvSpPr>
                  <a:spLocks noChangeShapeType="1"/>
                </p:cNvSpPr>
                <p:nvPr/>
              </p:nvSpPr>
              <p:spPr bwMode="auto">
                <a:xfrm>
                  <a:off x="4207" y="1910"/>
                  <a:ext cx="14" cy="5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540" name="Line 514"/>
                <p:cNvSpPr>
                  <a:spLocks noChangeShapeType="1"/>
                </p:cNvSpPr>
                <p:nvPr/>
              </p:nvSpPr>
              <p:spPr bwMode="auto">
                <a:xfrm>
                  <a:off x="4221" y="1961"/>
                  <a:ext cx="13" cy="5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541" name="Line 515"/>
                <p:cNvSpPr>
                  <a:spLocks noChangeShapeType="1"/>
                </p:cNvSpPr>
                <p:nvPr/>
              </p:nvSpPr>
              <p:spPr bwMode="auto">
                <a:xfrm>
                  <a:off x="4234" y="2013"/>
                  <a:ext cx="14" cy="5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542" name="Line 516"/>
                <p:cNvSpPr>
                  <a:spLocks noChangeShapeType="1"/>
                </p:cNvSpPr>
                <p:nvPr/>
              </p:nvSpPr>
              <p:spPr bwMode="auto">
                <a:xfrm>
                  <a:off x="4248" y="2065"/>
                  <a:ext cx="13" cy="5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543" name="Line 517"/>
                <p:cNvSpPr>
                  <a:spLocks noChangeShapeType="1"/>
                </p:cNvSpPr>
                <p:nvPr/>
              </p:nvSpPr>
              <p:spPr bwMode="auto">
                <a:xfrm>
                  <a:off x="4261" y="2116"/>
                  <a:ext cx="14" cy="73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544" name="Line 518"/>
                <p:cNvSpPr>
                  <a:spLocks noChangeShapeType="1"/>
                </p:cNvSpPr>
                <p:nvPr/>
              </p:nvSpPr>
              <p:spPr bwMode="auto">
                <a:xfrm>
                  <a:off x="4275" y="2189"/>
                  <a:ext cx="13" cy="88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545" name="Line 519"/>
                <p:cNvSpPr>
                  <a:spLocks noChangeShapeType="1"/>
                </p:cNvSpPr>
                <p:nvPr/>
              </p:nvSpPr>
              <p:spPr bwMode="auto">
                <a:xfrm>
                  <a:off x="4288" y="2277"/>
                  <a:ext cx="14" cy="7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546" name="Line 520"/>
                <p:cNvSpPr>
                  <a:spLocks noChangeShapeType="1"/>
                </p:cNvSpPr>
                <p:nvPr/>
              </p:nvSpPr>
              <p:spPr bwMode="auto">
                <a:xfrm>
                  <a:off x="4302" y="2354"/>
                  <a:ext cx="13" cy="63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547" name="Line 521"/>
                <p:cNvSpPr>
                  <a:spLocks noChangeShapeType="1"/>
                </p:cNvSpPr>
                <p:nvPr/>
              </p:nvSpPr>
              <p:spPr bwMode="auto">
                <a:xfrm>
                  <a:off x="4315" y="2417"/>
                  <a:ext cx="14" cy="4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548" name="Line 522"/>
                <p:cNvSpPr>
                  <a:spLocks noChangeShapeType="1"/>
                </p:cNvSpPr>
                <p:nvPr/>
              </p:nvSpPr>
              <p:spPr bwMode="auto">
                <a:xfrm>
                  <a:off x="4329" y="2458"/>
                  <a:ext cx="13" cy="1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549" name="Line 523"/>
                <p:cNvSpPr>
                  <a:spLocks noChangeShapeType="1"/>
                </p:cNvSpPr>
                <p:nvPr/>
              </p:nvSpPr>
              <p:spPr bwMode="auto">
                <a:xfrm>
                  <a:off x="4342" y="2474"/>
                  <a:ext cx="14" cy="4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550" name="Line 524"/>
                <p:cNvSpPr>
                  <a:spLocks noChangeShapeType="1"/>
                </p:cNvSpPr>
                <p:nvPr/>
              </p:nvSpPr>
              <p:spPr bwMode="auto">
                <a:xfrm>
                  <a:off x="4356" y="2515"/>
                  <a:ext cx="13" cy="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551" name="Line 525"/>
                <p:cNvSpPr>
                  <a:spLocks noChangeShapeType="1"/>
                </p:cNvSpPr>
                <p:nvPr/>
              </p:nvSpPr>
              <p:spPr bwMode="auto">
                <a:xfrm flipV="1">
                  <a:off x="4369" y="2479"/>
                  <a:ext cx="14" cy="4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552" name="Line 526"/>
                <p:cNvSpPr>
                  <a:spLocks noChangeShapeType="1"/>
                </p:cNvSpPr>
                <p:nvPr/>
              </p:nvSpPr>
              <p:spPr bwMode="auto">
                <a:xfrm>
                  <a:off x="4383" y="2479"/>
                  <a:ext cx="13" cy="4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553" name="Line 527"/>
                <p:cNvSpPr>
                  <a:spLocks noChangeShapeType="1"/>
                </p:cNvSpPr>
                <p:nvPr/>
              </p:nvSpPr>
              <p:spPr bwMode="auto">
                <a:xfrm>
                  <a:off x="4396" y="2520"/>
                  <a:ext cx="14" cy="5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554" name="Line 528"/>
                <p:cNvSpPr>
                  <a:spLocks noChangeShapeType="1"/>
                </p:cNvSpPr>
                <p:nvPr/>
              </p:nvSpPr>
              <p:spPr bwMode="auto">
                <a:xfrm>
                  <a:off x="4410" y="2572"/>
                  <a:ext cx="13" cy="5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555" name="Line 529"/>
                <p:cNvSpPr>
                  <a:spLocks noChangeShapeType="1"/>
                </p:cNvSpPr>
                <p:nvPr/>
              </p:nvSpPr>
              <p:spPr bwMode="auto">
                <a:xfrm>
                  <a:off x="4423" y="2629"/>
                  <a:ext cx="14" cy="3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556" name="Line 530"/>
                <p:cNvSpPr>
                  <a:spLocks noChangeShapeType="1"/>
                </p:cNvSpPr>
                <p:nvPr/>
              </p:nvSpPr>
              <p:spPr bwMode="auto">
                <a:xfrm flipV="1">
                  <a:off x="4437" y="2608"/>
                  <a:ext cx="13" cy="5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557" name="Line 531"/>
                <p:cNvSpPr>
                  <a:spLocks noChangeShapeType="1"/>
                </p:cNvSpPr>
                <p:nvPr/>
              </p:nvSpPr>
              <p:spPr bwMode="auto">
                <a:xfrm flipV="1">
                  <a:off x="4450" y="2551"/>
                  <a:ext cx="15" cy="5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558" name="Line 532"/>
                <p:cNvSpPr>
                  <a:spLocks noChangeShapeType="1"/>
                </p:cNvSpPr>
                <p:nvPr/>
              </p:nvSpPr>
              <p:spPr bwMode="auto">
                <a:xfrm flipV="1">
                  <a:off x="4465" y="2499"/>
                  <a:ext cx="13" cy="5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559" name="Line 533"/>
                <p:cNvSpPr>
                  <a:spLocks noChangeShapeType="1"/>
                </p:cNvSpPr>
                <p:nvPr/>
              </p:nvSpPr>
              <p:spPr bwMode="auto">
                <a:xfrm flipV="1">
                  <a:off x="4478" y="2437"/>
                  <a:ext cx="14" cy="6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560" name="Line 534"/>
                <p:cNvSpPr>
                  <a:spLocks noChangeShapeType="1"/>
                </p:cNvSpPr>
                <p:nvPr/>
              </p:nvSpPr>
              <p:spPr bwMode="auto">
                <a:xfrm>
                  <a:off x="4492" y="2437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561" name="Line 535"/>
                <p:cNvSpPr>
                  <a:spLocks noChangeShapeType="1"/>
                </p:cNvSpPr>
                <p:nvPr/>
              </p:nvSpPr>
              <p:spPr bwMode="auto">
                <a:xfrm>
                  <a:off x="4505" y="2437"/>
                  <a:ext cx="14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562" name="Line 536"/>
                <p:cNvSpPr>
                  <a:spLocks noChangeShapeType="1"/>
                </p:cNvSpPr>
                <p:nvPr/>
              </p:nvSpPr>
              <p:spPr bwMode="auto">
                <a:xfrm>
                  <a:off x="4519" y="2458"/>
                  <a:ext cx="13" cy="3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563" name="Line 537"/>
                <p:cNvSpPr>
                  <a:spLocks noChangeShapeType="1"/>
                </p:cNvSpPr>
                <p:nvPr/>
              </p:nvSpPr>
              <p:spPr bwMode="auto">
                <a:xfrm>
                  <a:off x="4532" y="2495"/>
                  <a:ext cx="14" cy="5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564" name="Line 538"/>
                <p:cNvSpPr>
                  <a:spLocks noChangeShapeType="1"/>
                </p:cNvSpPr>
                <p:nvPr/>
              </p:nvSpPr>
              <p:spPr bwMode="auto">
                <a:xfrm>
                  <a:off x="4546" y="2551"/>
                  <a:ext cx="13" cy="5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565" name="Line 539"/>
                <p:cNvSpPr>
                  <a:spLocks noChangeShapeType="1"/>
                </p:cNvSpPr>
                <p:nvPr/>
              </p:nvSpPr>
              <p:spPr bwMode="auto">
                <a:xfrm>
                  <a:off x="4559" y="2603"/>
                  <a:ext cx="14" cy="3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566" name="Line 540"/>
                <p:cNvSpPr>
                  <a:spLocks noChangeShapeType="1"/>
                </p:cNvSpPr>
                <p:nvPr/>
              </p:nvSpPr>
              <p:spPr bwMode="auto">
                <a:xfrm>
                  <a:off x="4573" y="2640"/>
                  <a:ext cx="13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567" name="Line 541"/>
                <p:cNvSpPr>
                  <a:spLocks noChangeShapeType="1"/>
                </p:cNvSpPr>
                <p:nvPr/>
              </p:nvSpPr>
              <p:spPr bwMode="auto">
                <a:xfrm flipV="1">
                  <a:off x="4586" y="2608"/>
                  <a:ext cx="14" cy="4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568" name="Line 542"/>
                <p:cNvSpPr>
                  <a:spLocks noChangeShapeType="1"/>
                </p:cNvSpPr>
                <p:nvPr/>
              </p:nvSpPr>
              <p:spPr bwMode="auto">
                <a:xfrm>
                  <a:off x="4600" y="2608"/>
                  <a:ext cx="13" cy="3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569" name="Line 543"/>
                <p:cNvSpPr>
                  <a:spLocks noChangeShapeType="1"/>
                </p:cNvSpPr>
                <p:nvPr/>
              </p:nvSpPr>
              <p:spPr bwMode="auto">
                <a:xfrm>
                  <a:off x="4613" y="2644"/>
                  <a:ext cx="14" cy="3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570" name="Line 544"/>
                <p:cNvSpPr>
                  <a:spLocks noChangeShapeType="1"/>
                </p:cNvSpPr>
                <p:nvPr/>
              </p:nvSpPr>
              <p:spPr bwMode="auto">
                <a:xfrm>
                  <a:off x="4627" y="2681"/>
                  <a:ext cx="13" cy="3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571" name="Line 545"/>
                <p:cNvSpPr>
                  <a:spLocks noChangeShapeType="1"/>
                </p:cNvSpPr>
                <p:nvPr/>
              </p:nvSpPr>
              <p:spPr bwMode="auto">
                <a:xfrm flipV="1">
                  <a:off x="4640" y="2696"/>
                  <a:ext cx="14" cy="1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572" name="Line 546"/>
                <p:cNvSpPr>
                  <a:spLocks noChangeShapeType="1"/>
                </p:cNvSpPr>
                <p:nvPr/>
              </p:nvSpPr>
              <p:spPr bwMode="auto">
                <a:xfrm flipV="1">
                  <a:off x="4654" y="2634"/>
                  <a:ext cx="13" cy="6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573" name="Line 547"/>
                <p:cNvSpPr>
                  <a:spLocks noChangeShapeType="1"/>
                </p:cNvSpPr>
                <p:nvPr/>
              </p:nvSpPr>
              <p:spPr bwMode="auto">
                <a:xfrm flipV="1">
                  <a:off x="4667" y="2577"/>
                  <a:ext cx="14" cy="5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574" name="Line 548"/>
                <p:cNvSpPr>
                  <a:spLocks noChangeShapeType="1"/>
                </p:cNvSpPr>
                <p:nvPr/>
              </p:nvSpPr>
              <p:spPr bwMode="auto">
                <a:xfrm flipV="1">
                  <a:off x="4681" y="2567"/>
                  <a:ext cx="13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575" name="Line 549"/>
                <p:cNvSpPr>
                  <a:spLocks noChangeShapeType="1"/>
                </p:cNvSpPr>
                <p:nvPr/>
              </p:nvSpPr>
              <p:spPr bwMode="auto">
                <a:xfrm>
                  <a:off x="4694" y="2567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576" name="Line 550"/>
                <p:cNvSpPr>
                  <a:spLocks noChangeShapeType="1"/>
                </p:cNvSpPr>
                <p:nvPr/>
              </p:nvSpPr>
              <p:spPr bwMode="auto">
                <a:xfrm>
                  <a:off x="4708" y="2567"/>
                  <a:ext cx="13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577" name="Line 551"/>
                <p:cNvSpPr>
                  <a:spLocks noChangeShapeType="1"/>
                </p:cNvSpPr>
                <p:nvPr/>
              </p:nvSpPr>
              <p:spPr bwMode="auto">
                <a:xfrm>
                  <a:off x="4721" y="2577"/>
                  <a:ext cx="14" cy="5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578" name="Line 552"/>
                <p:cNvSpPr>
                  <a:spLocks noChangeShapeType="1"/>
                </p:cNvSpPr>
                <p:nvPr/>
              </p:nvSpPr>
              <p:spPr bwMode="auto">
                <a:xfrm>
                  <a:off x="4735" y="2629"/>
                  <a:ext cx="13" cy="4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579" name="Line 553"/>
                <p:cNvSpPr>
                  <a:spLocks noChangeShapeType="1"/>
                </p:cNvSpPr>
                <p:nvPr/>
              </p:nvSpPr>
              <p:spPr bwMode="auto">
                <a:xfrm flipV="1">
                  <a:off x="4748" y="2623"/>
                  <a:ext cx="15" cy="48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580" name="Line 554"/>
                <p:cNvSpPr>
                  <a:spLocks noChangeShapeType="1"/>
                </p:cNvSpPr>
                <p:nvPr/>
              </p:nvSpPr>
              <p:spPr bwMode="auto">
                <a:xfrm flipV="1">
                  <a:off x="4763" y="2567"/>
                  <a:ext cx="13" cy="5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581" name="Line 555"/>
                <p:cNvSpPr>
                  <a:spLocks noChangeShapeType="1"/>
                </p:cNvSpPr>
                <p:nvPr/>
              </p:nvSpPr>
              <p:spPr bwMode="auto">
                <a:xfrm flipV="1">
                  <a:off x="4776" y="2510"/>
                  <a:ext cx="14" cy="5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582" name="Line 556"/>
                <p:cNvSpPr>
                  <a:spLocks noChangeShapeType="1"/>
                </p:cNvSpPr>
                <p:nvPr/>
              </p:nvSpPr>
              <p:spPr bwMode="auto">
                <a:xfrm flipV="1">
                  <a:off x="4790" y="2453"/>
                  <a:ext cx="13" cy="5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583" name="Line 557"/>
                <p:cNvSpPr>
                  <a:spLocks noChangeShapeType="1"/>
                </p:cNvSpPr>
                <p:nvPr/>
              </p:nvSpPr>
              <p:spPr bwMode="auto">
                <a:xfrm flipV="1">
                  <a:off x="4803" y="2391"/>
                  <a:ext cx="14" cy="6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584" name="Line 558"/>
                <p:cNvSpPr>
                  <a:spLocks noChangeShapeType="1"/>
                </p:cNvSpPr>
                <p:nvPr/>
              </p:nvSpPr>
              <p:spPr bwMode="auto">
                <a:xfrm flipV="1">
                  <a:off x="4817" y="2319"/>
                  <a:ext cx="13" cy="7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585" name="Line 559"/>
                <p:cNvSpPr>
                  <a:spLocks noChangeShapeType="1"/>
                </p:cNvSpPr>
                <p:nvPr/>
              </p:nvSpPr>
              <p:spPr bwMode="auto">
                <a:xfrm flipV="1">
                  <a:off x="4830" y="2241"/>
                  <a:ext cx="14" cy="78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586" name="Line 560"/>
                <p:cNvSpPr>
                  <a:spLocks noChangeShapeType="1"/>
                </p:cNvSpPr>
                <p:nvPr/>
              </p:nvSpPr>
              <p:spPr bwMode="auto">
                <a:xfrm flipV="1">
                  <a:off x="4844" y="2226"/>
                  <a:ext cx="13" cy="1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587" name="Line 561"/>
                <p:cNvSpPr>
                  <a:spLocks noChangeShapeType="1"/>
                </p:cNvSpPr>
                <p:nvPr/>
              </p:nvSpPr>
              <p:spPr bwMode="auto">
                <a:xfrm>
                  <a:off x="4857" y="2226"/>
                  <a:ext cx="14" cy="7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588" name="Line 562"/>
                <p:cNvSpPr>
                  <a:spLocks noChangeShapeType="1"/>
                </p:cNvSpPr>
                <p:nvPr/>
              </p:nvSpPr>
              <p:spPr bwMode="auto">
                <a:xfrm>
                  <a:off x="4871" y="2298"/>
                  <a:ext cx="13" cy="2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589" name="Line 563"/>
                <p:cNvSpPr>
                  <a:spLocks noChangeShapeType="1"/>
                </p:cNvSpPr>
                <p:nvPr/>
              </p:nvSpPr>
              <p:spPr bwMode="auto">
                <a:xfrm flipV="1">
                  <a:off x="4884" y="2251"/>
                  <a:ext cx="14" cy="7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590" name="Line 564"/>
                <p:cNvSpPr>
                  <a:spLocks noChangeShapeType="1"/>
                </p:cNvSpPr>
                <p:nvPr/>
              </p:nvSpPr>
              <p:spPr bwMode="auto">
                <a:xfrm flipV="1">
                  <a:off x="4898" y="2210"/>
                  <a:ext cx="13" cy="4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591" name="Line 565"/>
                <p:cNvSpPr>
                  <a:spLocks noChangeShapeType="1"/>
                </p:cNvSpPr>
                <p:nvPr/>
              </p:nvSpPr>
              <p:spPr bwMode="auto">
                <a:xfrm flipV="1">
                  <a:off x="4911" y="2158"/>
                  <a:ext cx="14" cy="5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592" name="Line 566"/>
                <p:cNvSpPr>
                  <a:spLocks noChangeShapeType="1"/>
                </p:cNvSpPr>
                <p:nvPr/>
              </p:nvSpPr>
              <p:spPr bwMode="auto">
                <a:xfrm flipV="1">
                  <a:off x="4925" y="2116"/>
                  <a:ext cx="13" cy="4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593" name="Line 567"/>
                <p:cNvSpPr>
                  <a:spLocks noChangeShapeType="1"/>
                </p:cNvSpPr>
                <p:nvPr/>
              </p:nvSpPr>
              <p:spPr bwMode="auto">
                <a:xfrm>
                  <a:off x="4938" y="2116"/>
                  <a:ext cx="14" cy="1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594" name="Line 568"/>
                <p:cNvSpPr>
                  <a:spLocks noChangeShapeType="1"/>
                </p:cNvSpPr>
                <p:nvPr/>
              </p:nvSpPr>
              <p:spPr bwMode="auto">
                <a:xfrm>
                  <a:off x="4952" y="2127"/>
                  <a:ext cx="13" cy="5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595" name="Line 569"/>
                <p:cNvSpPr>
                  <a:spLocks noChangeShapeType="1"/>
                </p:cNvSpPr>
                <p:nvPr/>
              </p:nvSpPr>
              <p:spPr bwMode="auto">
                <a:xfrm>
                  <a:off x="4965" y="2179"/>
                  <a:ext cx="14" cy="4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596" name="Line 570"/>
                <p:cNvSpPr>
                  <a:spLocks noChangeShapeType="1"/>
                </p:cNvSpPr>
                <p:nvPr/>
              </p:nvSpPr>
              <p:spPr bwMode="auto">
                <a:xfrm>
                  <a:off x="4979" y="2226"/>
                  <a:ext cx="13" cy="1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597" name="Line 571"/>
                <p:cNvSpPr>
                  <a:spLocks noChangeShapeType="1"/>
                </p:cNvSpPr>
                <p:nvPr/>
              </p:nvSpPr>
              <p:spPr bwMode="auto">
                <a:xfrm>
                  <a:off x="4992" y="2241"/>
                  <a:ext cx="14" cy="78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598" name="Line 572"/>
                <p:cNvSpPr>
                  <a:spLocks noChangeShapeType="1"/>
                </p:cNvSpPr>
                <p:nvPr/>
              </p:nvSpPr>
              <p:spPr bwMode="auto">
                <a:xfrm>
                  <a:off x="5006" y="2319"/>
                  <a:ext cx="13" cy="6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599" name="Line 573"/>
                <p:cNvSpPr>
                  <a:spLocks noChangeShapeType="1"/>
                </p:cNvSpPr>
                <p:nvPr/>
              </p:nvSpPr>
              <p:spPr bwMode="auto">
                <a:xfrm>
                  <a:off x="5019" y="2381"/>
                  <a:ext cx="14" cy="3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600" name="Line 574"/>
                <p:cNvSpPr>
                  <a:spLocks noChangeShapeType="1"/>
                </p:cNvSpPr>
                <p:nvPr/>
              </p:nvSpPr>
              <p:spPr bwMode="auto">
                <a:xfrm>
                  <a:off x="5033" y="2417"/>
                  <a:ext cx="13" cy="3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601" name="Line 575"/>
                <p:cNvSpPr>
                  <a:spLocks noChangeShapeType="1"/>
                </p:cNvSpPr>
                <p:nvPr/>
              </p:nvSpPr>
              <p:spPr bwMode="auto">
                <a:xfrm>
                  <a:off x="5046" y="2453"/>
                  <a:ext cx="15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602" name="Line 576"/>
                <p:cNvSpPr>
                  <a:spLocks noChangeShapeType="1"/>
                </p:cNvSpPr>
                <p:nvPr/>
              </p:nvSpPr>
              <p:spPr bwMode="auto">
                <a:xfrm>
                  <a:off x="5061" y="2474"/>
                  <a:ext cx="13" cy="1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603" name="Line 577"/>
                <p:cNvSpPr>
                  <a:spLocks noChangeShapeType="1"/>
                </p:cNvSpPr>
                <p:nvPr/>
              </p:nvSpPr>
              <p:spPr bwMode="auto">
                <a:xfrm>
                  <a:off x="5074" y="2489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604" name="Line 578"/>
                <p:cNvSpPr>
                  <a:spLocks noChangeShapeType="1"/>
                </p:cNvSpPr>
                <p:nvPr/>
              </p:nvSpPr>
              <p:spPr bwMode="auto">
                <a:xfrm flipV="1">
                  <a:off x="5088" y="2464"/>
                  <a:ext cx="13" cy="2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605" name="Line 579"/>
                <p:cNvSpPr>
                  <a:spLocks noChangeShapeType="1"/>
                </p:cNvSpPr>
                <p:nvPr/>
              </p:nvSpPr>
              <p:spPr bwMode="auto">
                <a:xfrm flipV="1">
                  <a:off x="5101" y="2417"/>
                  <a:ext cx="14" cy="4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606" name="Line 580"/>
                <p:cNvSpPr>
                  <a:spLocks noChangeShapeType="1"/>
                </p:cNvSpPr>
                <p:nvPr/>
              </p:nvSpPr>
              <p:spPr bwMode="auto">
                <a:xfrm flipV="1">
                  <a:off x="5115" y="2375"/>
                  <a:ext cx="13" cy="4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607" name="Line 581"/>
                <p:cNvSpPr>
                  <a:spLocks noChangeShapeType="1"/>
                </p:cNvSpPr>
                <p:nvPr/>
              </p:nvSpPr>
              <p:spPr bwMode="auto">
                <a:xfrm flipV="1">
                  <a:off x="5128" y="2323"/>
                  <a:ext cx="14" cy="5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608" name="Line 582"/>
                <p:cNvSpPr>
                  <a:spLocks noChangeShapeType="1"/>
                </p:cNvSpPr>
                <p:nvPr/>
              </p:nvSpPr>
              <p:spPr bwMode="auto">
                <a:xfrm>
                  <a:off x="5142" y="2323"/>
                  <a:ext cx="13" cy="1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609" name="Line 583"/>
                <p:cNvSpPr>
                  <a:spLocks noChangeShapeType="1"/>
                </p:cNvSpPr>
                <p:nvPr/>
              </p:nvSpPr>
              <p:spPr bwMode="auto">
                <a:xfrm>
                  <a:off x="5155" y="2334"/>
                  <a:ext cx="14" cy="5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610" name="Line 584"/>
                <p:cNvSpPr>
                  <a:spLocks noChangeShapeType="1"/>
                </p:cNvSpPr>
                <p:nvPr/>
              </p:nvSpPr>
              <p:spPr bwMode="auto">
                <a:xfrm>
                  <a:off x="5169" y="2385"/>
                  <a:ext cx="13" cy="58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611" name="Line 585"/>
                <p:cNvSpPr>
                  <a:spLocks noChangeShapeType="1"/>
                </p:cNvSpPr>
                <p:nvPr/>
              </p:nvSpPr>
              <p:spPr bwMode="auto">
                <a:xfrm flipV="1">
                  <a:off x="5182" y="2433"/>
                  <a:ext cx="14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612" name="Line 586"/>
                <p:cNvSpPr>
                  <a:spLocks noChangeShapeType="1"/>
                </p:cNvSpPr>
                <p:nvPr/>
              </p:nvSpPr>
              <p:spPr bwMode="auto">
                <a:xfrm>
                  <a:off x="5196" y="2433"/>
                  <a:ext cx="13" cy="4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613" name="Line 587"/>
                <p:cNvSpPr>
                  <a:spLocks noChangeShapeType="1"/>
                </p:cNvSpPr>
                <p:nvPr/>
              </p:nvSpPr>
              <p:spPr bwMode="auto">
                <a:xfrm>
                  <a:off x="5209" y="2479"/>
                  <a:ext cx="14" cy="5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614" name="Line 588"/>
                <p:cNvSpPr>
                  <a:spLocks noChangeShapeType="1"/>
                </p:cNvSpPr>
                <p:nvPr/>
              </p:nvSpPr>
              <p:spPr bwMode="auto">
                <a:xfrm>
                  <a:off x="5223" y="2536"/>
                  <a:ext cx="13" cy="5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615" name="Line 589"/>
                <p:cNvSpPr>
                  <a:spLocks noChangeShapeType="1"/>
                </p:cNvSpPr>
                <p:nvPr/>
              </p:nvSpPr>
              <p:spPr bwMode="auto">
                <a:xfrm>
                  <a:off x="5236" y="2588"/>
                  <a:ext cx="14" cy="4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616" name="Line 590"/>
                <p:cNvSpPr>
                  <a:spLocks noChangeShapeType="1"/>
                </p:cNvSpPr>
                <p:nvPr/>
              </p:nvSpPr>
              <p:spPr bwMode="auto">
                <a:xfrm flipV="1">
                  <a:off x="5250" y="2623"/>
                  <a:ext cx="13" cy="1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617" name="Line 591"/>
                <p:cNvSpPr>
                  <a:spLocks noChangeShapeType="1"/>
                </p:cNvSpPr>
                <p:nvPr/>
              </p:nvSpPr>
              <p:spPr bwMode="auto">
                <a:xfrm flipV="1">
                  <a:off x="5263" y="2567"/>
                  <a:ext cx="14" cy="5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618" name="Line 592"/>
                <p:cNvSpPr>
                  <a:spLocks noChangeShapeType="1"/>
                </p:cNvSpPr>
                <p:nvPr/>
              </p:nvSpPr>
              <p:spPr bwMode="auto">
                <a:xfrm flipV="1">
                  <a:off x="5277" y="2530"/>
                  <a:ext cx="13" cy="3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619" name="Line 593"/>
                <p:cNvSpPr>
                  <a:spLocks noChangeShapeType="1"/>
                </p:cNvSpPr>
                <p:nvPr/>
              </p:nvSpPr>
              <p:spPr bwMode="auto">
                <a:xfrm>
                  <a:off x="5290" y="2530"/>
                  <a:ext cx="14" cy="1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620" name="Line 594"/>
                <p:cNvSpPr>
                  <a:spLocks noChangeShapeType="1"/>
                </p:cNvSpPr>
                <p:nvPr/>
              </p:nvSpPr>
              <p:spPr bwMode="auto">
                <a:xfrm>
                  <a:off x="5304" y="2546"/>
                  <a:ext cx="13" cy="1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621" name="Line 595"/>
                <p:cNvSpPr>
                  <a:spLocks noChangeShapeType="1"/>
                </p:cNvSpPr>
                <p:nvPr/>
              </p:nvSpPr>
              <p:spPr bwMode="auto">
                <a:xfrm>
                  <a:off x="5317" y="2557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622" name="Line 596"/>
                <p:cNvSpPr>
                  <a:spLocks noChangeShapeType="1"/>
                </p:cNvSpPr>
                <p:nvPr/>
              </p:nvSpPr>
              <p:spPr bwMode="auto">
                <a:xfrm>
                  <a:off x="5331" y="2557"/>
                  <a:ext cx="13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623" name="Line 597"/>
                <p:cNvSpPr>
                  <a:spLocks noChangeShapeType="1"/>
                </p:cNvSpPr>
                <p:nvPr/>
              </p:nvSpPr>
              <p:spPr bwMode="auto">
                <a:xfrm>
                  <a:off x="5344" y="2567"/>
                  <a:ext cx="14" cy="4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624" name="Line 598"/>
                <p:cNvSpPr>
                  <a:spLocks noChangeShapeType="1"/>
                </p:cNvSpPr>
                <p:nvPr/>
              </p:nvSpPr>
              <p:spPr bwMode="auto">
                <a:xfrm>
                  <a:off x="5358" y="2608"/>
                  <a:ext cx="14" cy="3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625" name="Line 599"/>
                <p:cNvSpPr>
                  <a:spLocks noChangeShapeType="1"/>
                </p:cNvSpPr>
                <p:nvPr/>
              </p:nvSpPr>
              <p:spPr bwMode="auto">
                <a:xfrm flipV="1">
                  <a:off x="5372" y="2634"/>
                  <a:ext cx="14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626" name="Line 600"/>
                <p:cNvSpPr>
                  <a:spLocks noChangeShapeType="1"/>
                </p:cNvSpPr>
                <p:nvPr/>
              </p:nvSpPr>
              <p:spPr bwMode="auto">
                <a:xfrm>
                  <a:off x="5386" y="2634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627" name="Line 601"/>
                <p:cNvSpPr>
                  <a:spLocks noChangeShapeType="1"/>
                </p:cNvSpPr>
                <p:nvPr/>
              </p:nvSpPr>
              <p:spPr bwMode="auto">
                <a:xfrm>
                  <a:off x="5399" y="2634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628" name="Line 602"/>
                <p:cNvSpPr>
                  <a:spLocks noChangeShapeType="1"/>
                </p:cNvSpPr>
                <p:nvPr/>
              </p:nvSpPr>
              <p:spPr bwMode="auto">
                <a:xfrm>
                  <a:off x="5413" y="2634"/>
                  <a:ext cx="13" cy="1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629" name="Line 603"/>
                <p:cNvSpPr>
                  <a:spLocks noChangeShapeType="1"/>
                </p:cNvSpPr>
                <p:nvPr/>
              </p:nvSpPr>
              <p:spPr bwMode="auto">
                <a:xfrm>
                  <a:off x="5426" y="2650"/>
                  <a:ext cx="14" cy="4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630" name="Line 604"/>
                <p:cNvSpPr>
                  <a:spLocks noChangeShapeType="1"/>
                </p:cNvSpPr>
                <p:nvPr/>
              </p:nvSpPr>
              <p:spPr bwMode="auto">
                <a:xfrm>
                  <a:off x="5440" y="2654"/>
                  <a:ext cx="13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631" name="Line 605"/>
                <p:cNvSpPr>
                  <a:spLocks noChangeShapeType="1"/>
                </p:cNvSpPr>
                <p:nvPr/>
              </p:nvSpPr>
              <p:spPr bwMode="auto">
                <a:xfrm>
                  <a:off x="5453" y="2675"/>
                  <a:ext cx="14" cy="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632" name="Line 606"/>
                <p:cNvSpPr>
                  <a:spLocks noChangeShapeType="1"/>
                </p:cNvSpPr>
                <p:nvPr/>
              </p:nvSpPr>
              <p:spPr bwMode="auto">
                <a:xfrm>
                  <a:off x="5467" y="2681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633" name="Line 607"/>
                <p:cNvSpPr>
                  <a:spLocks noChangeShapeType="1"/>
                </p:cNvSpPr>
                <p:nvPr/>
              </p:nvSpPr>
              <p:spPr bwMode="auto">
                <a:xfrm>
                  <a:off x="5480" y="2681"/>
                  <a:ext cx="14" cy="5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634" name="Line 608"/>
                <p:cNvSpPr>
                  <a:spLocks noChangeShapeType="1"/>
                </p:cNvSpPr>
                <p:nvPr/>
              </p:nvSpPr>
              <p:spPr bwMode="auto">
                <a:xfrm>
                  <a:off x="5494" y="2733"/>
                  <a:ext cx="13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635" name="Line 609"/>
                <p:cNvSpPr>
                  <a:spLocks noChangeShapeType="1"/>
                </p:cNvSpPr>
                <p:nvPr/>
              </p:nvSpPr>
              <p:spPr bwMode="auto">
                <a:xfrm flipV="1">
                  <a:off x="5507" y="2706"/>
                  <a:ext cx="14" cy="3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636" name="Line 610"/>
                <p:cNvSpPr>
                  <a:spLocks noChangeShapeType="1"/>
                </p:cNvSpPr>
                <p:nvPr/>
              </p:nvSpPr>
              <p:spPr bwMode="auto">
                <a:xfrm>
                  <a:off x="5521" y="2706"/>
                  <a:ext cx="13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637" name="Line 611"/>
                <p:cNvSpPr>
                  <a:spLocks noChangeShapeType="1"/>
                </p:cNvSpPr>
                <p:nvPr/>
              </p:nvSpPr>
              <p:spPr bwMode="auto">
                <a:xfrm>
                  <a:off x="5534" y="2727"/>
                  <a:ext cx="14" cy="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638" name="Line 612"/>
                <p:cNvSpPr>
                  <a:spLocks noChangeShapeType="1"/>
                </p:cNvSpPr>
                <p:nvPr/>
              </p:nvSpPr>
              <p:spPr bwMode="auto">
                <a:xfrm>
                  <a:off x="5548" y="2733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639" name="Line 613"/>
                <p:cNvSpPr>
                  <a:spLocks noChangeShapeType="1"/>
                </p:cNvSpPr>
                <p:nvPr/>
              </p:nvSpPr>
              <p:spPr bwMode="auto">
                <a:xfrm flipV="1">
                  <a:off x="5561" y="2722"/>
                  <a:ext cx="14" cy="1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640" name="Line 614"/>
                <p:cNvSpPr>
                  <a:spLocks noChangeShapeType="1"/>
                </p:cNvSpPr>
                <p:nvPr/>
              </p:nvSpPr>
              <p:spPr bwMode="auto">
                <a:xfrm>
                  <a:off x="5575" y="2722"/>
                  <a:ext cx="13" cy="3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641" name="Line 615"/>
                <p:cNvSpPr>
                  <a:spLocks noChangeShapeType="1"/>
                </p:cNvSpPr>
                <p:nvPr/>
              </p:nvSpPr>
              <p:spPr bwMode="auto">
                <a:xfrm>
                  <a:off x="5588" y="2753"/>
                  <a:ext cx="14" cy="4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642" name="Line 616"/>
                <p:cNvSpPr>
                  <a:spLocks noChangeShapeType="1"/>
                </p:cNvSpPr>
                <p:nvPr/>
              </p:nvSpPr>
              <p:spPr bwMode="auto">
                <a:xfrm flipV="1">
                  <a:off x="5602" y="2768"/>
                  <a:ext cx="13" cy="2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643" name="Line 617"/>
                <p:cNvSpPr>
                  <a:spLocks noChangeShapeType="1"/>
                </p:cNvSpPr>
                <p:nvPr/>
              </p:nvSpPr>
              <p:spPr bwMode="auto">
                <a:xfrm>
                  <a:off x="1730" y="2220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644" name="Line 618"/>
                <p:cNvSpPr>
                  <a:spLocks noChangeShapeType="1"/>
                </p:cNvSpPr>
                <p:nvPr/>
              </p:nvSpPr>
              <p:spPr bwMode="auto">
                <a:xfrm>
                  <a:off x="1743" y="2220"/>
                  <a:ext cx="13" cy="4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645" name="Line 619"/>
                <p:cNvSpPr>
                  <a:spLocks noChangeShapeType="1"/>
                </p:cNvSpPr>
                <p:nvPr/>
              </p:nvSpPr>
              <p:spPr bwMode="auto">
                <a:xfrm flipV="1">
                  <a:off x="1756" y="2251"/>
                  <a:ext cx="14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646" name="Line 620"/>
                <p:cNvSpPr>
                  <a:spLocks noChangeShapeType="1"/>
                </p:cNvSpPr>
                <p:nvPr/>
              </p:nvSpPr>
              <p:spPr bwMode="auto">
                <a:xfrm flipV="1">
                  <a:off x="1770" y="2226"/>
                  <a:ext cx="13" cy="2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647" name="Line 621"/>
                <p:cNvSpPr>
                  <a:spLocks noChangeShapeType="1"/>
                </p:cNvSpPr>
                <p:nvPr/>
              </p:nvSpPr>
              <p:spPr bwMode="auto">
                <a:xfrm flipV="1">
                  <a:off x="1783" y="2210"/>
                  <a:ext cx="14" cy="1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648" name="Line 622"/>
                <p:cNvSpPr>
                  <a:spLocks noChangeShapeType="1"/>
                </p:cNvSpPr>
                <p:nvPr/>
              </p:nvSpPr>
              <p:spPr bwMode="auto">
                <a:xfrm>
                  <a:off x="1797" y="2210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649" name="Line 623"/>
                <p:cNvSpPr>
                  <a:spLocks noChangeShapeType="1"/>
                </p:cNvSpPr>
                <p:nvPr/>
              </p:nvSpPr>
              <p:spPr bwMode="auto">
                <a:xfrm>
                  <a:off x="1810" y="2210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650" name="Line 624"/>
                <p:cNvSpPr>
                  <a:spLocks noChangeShapeType="1"/>
                </p:cNvSpPr>
                <p:nvPr/>
              </p:nvSpPr>
              <p:spPr bwMode="auto">
                <a:xfrm>
                  <a:off x="1824" y="2210"/>
                  <a:ext cx="13" cy="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651" name="Line 625"/>
                <p:cNvSpPr>
                  <a:spLocks noChangeShapeType="1"/>
                </p:cNvSpPr>
                <p:nvPr/>
              </p:nvSpPr>
              <p:spPr bwMode="auto">
                <a:xfrm>
                  <a:off x="1837" y="2215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652" name="Line 626"/>
                <p:cNvSpPr>
                  <a:spLocks noChangeShapeType="1"/>
                </p:cNvSpPr>
                <p:nvPr/>
              </p:nvSpPr>
              <p:spPr bwMode="auto">
                <a:xfrm>
                  <a:off x="1851" y="2215"/>
                  <a:ext cx="13" cy="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653" name="Line 627"/>
                <p:cNvSpPr>
                  <a:spLocks noChangeShapeType="1"/>
                </p:cNvSpPr>
                <p:nvPr/>
              </p:nvSpPr>
              <p:spPr bwMode="auto">
                <a:xfrm flipV="1">
                  <a:off x="1864" y="2215"/>
                  <a:ext cx="14" cy="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654" name="Line 628"/>
                <p:cNvSpPr>
                  <a:spLocks noChangeShapeType="1"/>
                </p:cNvSpPr>
                <p:nvPr/>
              </p:nvSpPr>
              <p:spPr bwMode="auto">
                <a:xfrm>
                  <a:off x="1878" y="2215"/>
                  <a:ext cx="13" cy="1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655" name="Line 629"/>
                <p:cNvSpPr>
                  <a:spLocks noChangeShapeType="1"/>
                </p:cNvSpPr>
                <p:nvPr/>
              </p:nvSpPr>
              <p:spPr bwMode="auto">
                <a:xfrm>
                  <a:off x="1891" y="2226"/>
                  <a:ext cx="14" cy="2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656" name="Line 630"/>
                <p:cNvSpPr>
                  <a:spLocks noChangeShapeType="1"/>
                </p:cNvSpPr>
                <p:nvPr/>
              </p:nvSpPr>
              <p:spPr bwMode="auto">
                <a:xfrm>
                  <a:off x="1905" y="2251"/>
                  <a:ext cx="13" cy="1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657" name="Line 631"/>
                <p:cNvSpPr>
                  <a:spLocks noChangeShapeType="1"/>
                </p:cNvSpPr>
                <p:nvPr/>
              </p:nvSpPr>
              <p:spPr bwMode="auto">
                <a:xfrm>
                  <a:off x="1918" y="2267"/>
                  <a:ext cx="14" cy="3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658" name="Line 632"/>
                <p:cNvSpPr>
                  <a:spLocks noChangeShapeType="1"/>
                </p:cNvSpPr>
                <p:nvPr/>
              </p:nvSpPr>
              <p:spPr bwMode="auto">
                <a:xfrm>
                  <a:off x="1932" y="2298"/>
                  <a:ext cx="13" cy="1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659" name="Line 633"/>
                <p:cNvSpPr>
                  <a:spLocks noChangeShapeType="1"/>
                </p:cNvSpPr>
                <p:nvPr/>
              </p:nvSpPr>
              <p:spPr bwMode="auto">
                <a:xfrm>
                  <a:off x="1945" y="2313"/>
                  <a:ext cx="14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660" name="Line 634"/>
                <p:cNvSpPr>
                  <a:spLocks noChangeShapeType="1"/>
                </p:cNvSpPr>
                <p:nvPr/>
              </p:nvSpPr>
              <p:spPr bwMode="auto">
                <a:xfrm>
                  <a:off x="1959" y="2323"/>
                  <a:ext cx="13" cy="1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661" name="Line 635"/>
                <p:cNvSpPr>
                  <a:spLocks noChangeShapeType="1"/>
                </p:cNvSpPr>
                <p:nvPr/>
              </p:nvSpPr>
              <p:spPr bwMode="auto">
                <a:xfrm>
                  <a:off x="1972" y="2334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662" name="Line 636"/>
                <p:cNvSpPr>
                  <a:spLocks noChangeShapeType="1"/>
                </p:cNvSpPr>
                <p:nvPr/>
              </p:nvSpPr>
              <p:spPr bwMode="auto">
                <a:xfrm>
                  <a:off x="1986" y="2334"/>
                  <a:ext cx="13" cy="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663" name="Line 637"/>
                <p:cNvSpPr>
                  <a:spLocks noChangeShapeType="1"/>
                </p:cNvSpPr>
                <p:nvPr/>
              </p:nvSpPr>
              <p:spPr bwMode="auto">
                <a:xfrm>
                  <a:off x="1999" y="2339"/>
                  <a:ext cx="14" cy="1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664" name="Line 638"/>
                <p:cNvSpPr>
                  <a:spLocks noChangeShapeType="1"/>
                </p:cNvSpPr>
                <p:nvPr/>
              </p:nvSpPr>
              <p:spPr bwMode="auto">
                <a:xfrm>
                  <a:off x="2013" y="2350"/>
                  <a:ext cx="13" cy="2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665" name="Line 639"/>
                <p:cNvSpPr>
                  <a:spLocks noChangeShapeType="1"/>
                </p:cNvSpPr>
                <p:nvPr/>
              </p:nvSpPr>
              <p:spPr bwMode="auto">
                <a:xfrm>
                  <a:off x="2026" y="2375"/>
                  <a:ext cx="15" cy="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666" name="Line 640"/>
                <p:cNvSpPr>
                  <a:spLocks noChangeShapeType="1"/>
                </p:cNvSpPr>
                <p:nvPr/>
              </p:nvSpPr>
              <p:spPr bwMode="auto">
                <a:xfrm>
                  <a:off x="2041" y="2381"/>
                  <a:ext cx="13" cy="1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</p:grpSp>
          <p:grpSp>
            <p:nvGrpSpPr>
              <p:cNvPr id="8" name="Group 641"/>
              <p:cNvGrpSpPr>
                <a:grpSpLocks/>
              </p:cNvGrpSpPr>
              <p:nvPr/>
            </p:nvGrpSpPr>
            <p:grpSpPr bwMode="auto">
              <a:xfrm>
                <a:off x="1705" y="2482"/>
                <a:ext cx="2625" cy="628"/>
                <a:chOff x="2054" y="1992"/>
                <a:chExt cx="2709" cy="648"/>
              </a:xfrm>
            </p:grpSpPr>
            <p:sp>
              <p:nvSpPr>
                <p:cNvPr id="21267" name="Line 642"/>
                <p:cNvSpPr>
                  <a:spLocks noChangeShapeType="1"/>
                </p:cNvSpPr>
                <p:nvPr/>
              </p:nvSpPr>
              <p:spPr bwMode="auto">
                <a:xfrm>
                  <a:off x="2054" y="2396"/>
                  <a:ext cx="14" cy="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268" name="Line 643"/>
                <p:cNvSpPr>
                  <a:spLocks noChangeShapeType="1"/>
                </p:cNvSpPr>
                <p:nvPr/>
              </p:nvSpPr>
              <p:spPr bwMode="auto">
                <a:xfrm>
                  <a:off x="2068" y="2402"/>
                  <a:ext cx="13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269" name="Line 644"/>
                <p:cNvSpPr>
                  <a:spLocks noChangeShapeType="1"/>
                </p:cNvSpPr>
                <p:nvPr/>
              </p:nvSpPr>
              <p:spPr bwMode="auto">
                <a:xfrm>
                  <a:off x="2081" y="2412"/>
                  <a:ext cx="14" cy="3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270" name="Line 645"/>
                <p:cNvSpPr>
                  <a:spLocks noChangeShapeType="1"/>
                </p:cNvSpPr>
                <p:nvPr/>
              </p:nvSpPr>
              <p:spPr bwMode="auto">
                <a:xfrm>
                  <a:off x="2095" y="2443"/>
                  <a:ext cx="13" cy="3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271" name="Line 646"/>
                <p:cNvSpPr>
                  <a:spLocks noChangeShapeType="1"/>
                </p:cNvSpPr>
                <p:nvPr/>
              </p:nvSpPr>
              <p:spPr bwMode="auto">
                <a:xfrm>
                  <a:off x="2108" y="2479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272" name="Line 647"/>
                <p:cNvSpPr>
                  <a:spLocks noChangeShapeType="1"/>
                </p:cNvSpPr>
                <p:nvPr/>
              </p:nvSpPr>
              <p:spPr bwMode="auto">
                <a:xfrm flipV="1">
                  <a:off x="2122" y="2433"/>
                  <a:ext cx="13" cy="4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273" name="Line 648"/>
                <p:cNvSpPr>
                  <a:spLocks noChangeShapeType="1"/>
                </p:cNvSpPr>
                <p:nvPr/>
              </p:nvSpPr>
              <p:spPr bwMode="auto">
                <a:xfrm flipV="1">
                  <a:off x="2135" y="2396"/>
                  <a:ext cx="14" cy="3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274" name="Line 649"/>
                <p:cNvSpPr>
                  <a:spLocks noChangeShapeType="1"/>
                </p:cNvSpPr>
                <p:nvPr/>
              </p:nvSpPr>
              <p:spPr bwMode="auto">
                <a:xfrm flipV="1">
                  <a:off x="2149" y="2381"/>
                  <a:ext cx="13" cy="1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275" name="Line 650"/>
                <p:cNvSpPr>
                  <a:spLocks noChangeShapeType="1"/>
                </p:cNvSpPr>
                <p:nvPr/>
              </p:nvSpPr>
              <p:spPr bwMode="auto">
                <a:xfrm>
                  <a:off x="2162" y="2381"/>
                  <a:ext cx="14" cy="6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276" name="Line 651"/>
                <p:cNvSpPr>
                  <a:spLocks noChangeShapeType="1"/>
                </p:cNvSpPr>
                <p:nvPr/>
              </p:nvSpPr>
              <p:spPr bwMode="auto">
                <a:xfrm>
                  <a:off x="2176" y="2448"/>
                  <a:ext cx="13" cy="6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277" name="Line 652"/>
                <p:cNvSpPr>
                  <a:spLocks noChangeShapeType="1"/>
                </p:cNvSpPr>
                <p:nvPr/>
              </p:nvSpPr>
              <p:spPr bwMode="auto">
                <a:xfrm>
                  <a:off x="2189" y="2510"/>
                  <a:ext cx="14" cy="4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278" name="Line 653"/>
                <p:cNvSpPr>
                  <a:spLocks noChangeShapeType="1"/>
                </p:cNvSpPr>
                <p:nvPr/>
              </p:nvSpPr>
              <p:spPr bwMode="auto">
                <a:xfrm>
                  <a:off x="2203" y="2551"/>
                  <a:ext cx="13" cy="3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279" name="Line 654"/>
                <p:cNvSpPr>
                  <a:spLocks noChangeShapeType="1"/>
                </p:cNvSpPr>
                <p:nvPr/>
              </p:nvSpPr>
              <p:spPr bwMode="auto">
                <a:xfrm>
                  <a:off x="2216" y="2582"/>
                  <a:ext cx="14" cy="2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280" name="Line 655"/>
                <p:cNvSpPr>
                  <a:spLocks noChangeShapeType="1"/>
                </p:cNvSpPr>
                <p:nvPr/>
              </p:nvSpPr>
              <p:spPr bwMode="auto">
                <a:xfrm>
                  <a:off x="2230" y="2608"/>
                  <a:ext cx="13" cy="1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281" name="Line 656"/>
                <p:cNvSpPr>
                  <a:spLocks noChangeShapeType="1"/>
                </p:cNvSpPr>
                <p:nvPr/>
              </p:nvSpPr>
              <p:spPr bwMode="auto">
                <a:xfrm>
                  <a:off x="2243" y="2623"/>
                  <a:ext cx="14" cy="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282" name="Line 657"/>
                <p:cNvSpPr>
                  <a:spLocks noChangeShapeType="1"/>
                </p:cNvSpPr>
                <p:nvPr/>
              </p:nvSpPr>
              <p:spPr bwMode="auto">
                <a:xfrm>
                  <a:off x="2257" y="2629"/>
                  <a:ext cx="13" cy="1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283" name="Line 658"/>
                <p:cNvSpPr>
                  <a:spLocks noChangeShapeType="1"/>
                </p:cNvSpPr>
                <p:nvPr/>
              </p:nvSpPr>
              <p:spPr bwMode="auto">
                <a:xfrm flipV="1">
                  <a:off x="2270" y="2619"/>
                  <a:ext cx="14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284" name="Line 659"/>
                <p:cNvSpPr>
                  <a:spLocks noChangeShapeType="1"/>
                </p:cNvSpPr>
                <p:nvPr/>
              </p:nvSpPr>
              <p:spPr bwMode="auto">
                <a:xfrm flipV="1">
                  <a:off x="2284" y="2608"/>
                  <a:ext cx="13" cy="1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285" name="Line 660"/>
                <p:cNvSpPr>
                  <a:spLocks noChangeShapeType="1"/>
                </p:cNvSpPr>
                <p:nvPr/>
              </p:nvSpPr>
              <p:spPr bwMode="auto">
                <a:xfrm flipV="1">
                  <a:off x="2297" y="2592"/>
                  <a:ext cx="14" cy="1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286" name="Line 661"/>
                <p:cNvSpPr>
                  <a:spLocks noChangeShapeType="1"/>
                </p:cNvSpPr>
                <p:nvPr/>
              </p:nvSpPr>
              <p:spPr bwMode="auto">
                <a:xfrm flipV="1">
                  <a:off x="2311" y="2588"/>
                  <a:ext cx="13" cy="4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287" name="Line 662"/>
                <p:cNvSpPr>
                  <a:spLocks noChangeShapeType="1"/>
                </p:cNvSpPr>
                <p:nvPr/>
              </p:nvSpPr>
              <p:spPr bwMode="auto">
                <a:xfrm flipV="1">
                  <a:off x="2324" y="2572"/>
                  <a:ext cx="15" cy="1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288" name="Line 663"/>
                <p:cNvSpPr>
                  <a:spLocks noChangeShapeType="1"/>
                </p:cNvSpPr>
                <p:nvPr/>
              </p:nvSpPr>
              <p:spPr bwMode="auto">
                <a:xfrm>
                  <a:off x="2339" y="2572"/>
                  <a:ext cx="13" cy="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289" name="Line 664"/>
                <p:cNvSpPr>
                  <a:spLocks noChangeShapeType="1"/>
                </p:cNvSpPr>
                <p:nvPr/>
              </p:nvSpPr>
              <p:spPr bwMode="auto">
                <a:xfrm>
                  <a:off x="2352" y="2577"/>
                  <a:ext cx="14" cy="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290" name="Line 665"/>
                <p:cNvSpPr>
                  <a:spLocks noChangeShapeType="1"/>
                </p:cNvSpPr>
                <p:nvPr/>
              </p:nvSpPr>
              <p:spPr bwMode="auto">
                <a:xfrm flipV="1">
                  <a:off x="2366" y="2536"/>
                  <a:ext cx="13" cy="4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291" name="Line 666"/>
                <p:cNvSpPr>
                  <a:spLocks noChangeShapeType="1"/>
                </p:cNvSpPr>
                <p:nvPr/>
              </p:nvSpPr>
              <p:spPr bwMode="auto">
                <a:xfrm flipV="1">
                  <a:off x="2379" y="2479"/>
                  <a:ext cx="14" cy="5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292" name="Line 667"/>
                <p:cNvSpPr>
                  <a:spLocks noChangeShapeType="1"/>
                </p:cNvSpPr>
                <p:nvPr/>
              </p:nvSpPr>
              <p:spPr bwMode="auto">
                <a:xfrm flipV="1">
                  <a:off x="2393" y="2417"/>
                  <a:ext cx="13" cy="6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293" name="Line 668"/>
                <p:cNvSpPr>
                  <a:spLocks noChangeShapeType="1"/>
                </p:cNvSpPr>
                <p:nvPr/>
              </p:nvSpPr>
              <p:spPr bwMode="auto">
                <a:xfrm flipV="1">
                  <a:off x="2406" y="2371"/>
                  <a:ext cx="14" cy="4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294" name="Line 669"/>
                <p:cNvSpPr>
                  <a:spLocks noChangeShapeType="1"/>
                </p:cNvSpPr>
                <p:nvPr/>
              </p:nvSpPr>
              <p:spPr bwMode="auto">
                <a:xfrm>
                  <a:off x="2420" y="2371"/>
                  <a:ext cx="13" cy="3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295" name="Line 670"/>
                <p:cNvSpPr>
                  <a:spLocks noChangeShapeType="1"/>
                </p:cNvSpPr>
                <p:nvPr/>
              </p:nvSpPr>
              <p:spPr bwMode="auto">
                <a:xfrm>
                  <a:off x="2433" y="2406"/>
                  <a:ext cx="14" cy="1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296" name="Line 671"/>
                <p:cNvSpPr>
                  <a:spLocks noChangeShapeType="1"/>
                </p:cNvSpPr>
                <p:nvPr/>
              </p:nvSpPr>
              <p:spPr bwMode="auto">
                <a:xfrm flipV="1">
                  <a:off x="2447" y="2402"/>
                  <a:ext cx="13" cy="1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297" name="Line 672"/>
                <p:cNvSpPr>
                  <a:spLocks noChangeShapeType="1"/>
                </p:cNvSpPr>
                <p:nvPr/>
              </p:nvSpPr>
              <p:spPr bwMode="auto">
                <a:xfrm flipV="1">
                  <a:off x="2460" y="2396"/>
                  <a:ext cx="14" cy="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298" name="Line 673"/>
                <p:cNvSpPr>
                  <a:spLocks noChangeShapeType="1"/>
                </p:cNvSpPr>
                <p:nvPr/>
              </p:nvSpPr>
              <p:spPr bwMode="auto">
                <a:xfrm>
                  <a:off x="2474" y="2396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299" name="Line 674"/>
                <p:cNvSpPr>
                  <a:spLocks noChangeShapeType="1"/>
                </p:cNvSpPr>
                <p:nvPr/>
              </p:nvSpPr>
              <p:spPr bwMode="auto">
                <a:xfrm>
                  <a:off x="2487" y="2396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300" name="Line 675"/>
                <p:cNvSpPr>
                  <a:spLocks noChangeShapeType="1"/>
                </p:cNvSpPr>
                <p:nvPr/>
              </p:nvSpPr>
              <p:spPr bwMode="auto">
                <a:xfrm flipV="1">
                  <a:off x="2501" y="2365"/>
                  <a:ext cx="13" cy="3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301" name="Line 676"/>
                <p:cNvSpPr>
                  <a:spLocks noChangeShapeType="1"/>
                </p:cNvSpPr>
                <p:nvPr/>
              </p:nvSpPr>
              <p:spPr bwMode="auto">
                <a:xfrm flipV="1">
                  <a:off x="2514" y="2344"/>
                  <a:ext cx="14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302" name="Line 677"/>
                <p:cNvSpPr>
                  <a:spLocks noChangeShapeType="1"/>
                </p:cNvSpPr>
                <p:nvPr/>
              </p:nvSpPr>
              <p:spPr bwMode="auto">
                <a:xfrm flipV="1">
                  <a:off x="2528" y="2313"/>
                  <a:ext cx="13" cy="3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303" name="Line 678"/>
                <p:cNvSpPr>
                  <a:spLocks noChangeShapeType="1"/>
                </p:cNvSpPr>
                <p:nvPr/>
              </p:nvSpPr>
              <p:spPr bwMode="auto">
                <a:xfrm>
                  <a:off x="2541" y="2313"/>
                  <a:ext cx="14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304" name="Line 679"/>
                <p:cNvSpPr>
                  <a:spLocks noChangeShapeType="1"/>
                </p:cNvSpPr>
                <p:nvPr/>
              </p:nvSpPr>
              <p:spPr bwMode="auto">
                <a:xfrm flipV="1">
                  <a:off x="2555" y="2298"/>
                  <a:ext cx="13" cy="3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305" name="Line 680"/>
                <p:cNvSpPr>
                  <a:spLocks noChangeShapeType="1"/>
                </p:cNvSpPr>
                <p:nvPr/>
              </p:nvSpPr>
              <p:spPr bwMode="auto">
                <a:xfrm flipV="1">
                  <a:off x="2568" y="2292"/>
                  <a:ext cx="14" cy="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306" name="Line 681"/>
                <p:cNvSpPr>
                  <a:spLocks noChangeShapeType="1"/>
                </p:cNvSpPr>
                <p:nvPr/>
              </p:nvSpPr>
              <p:spPr bwMode="auto">
                <a:xfrm flipV="1">
                  <a:off x="2582" y="2251"/>
                  <a:ext cx="13" cy="4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307" name="Line 682"/>
                <p:cNvSpPr>
                  <a:spLocks noChangeShapeType="1"/>
                </p:cNvSpPr>
                <p:nvPr/>
              </p:nvSpPr>
              <p:spPr bwMode="auto">
                <a:xfrm flipV="1">
                  <a:off x="2595" y="2226"/>
                  <a:ext cx="14" cy="2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308" name="Line 683"/>
                <p:cNvSpPr>
                  <a:spLocks noChangeShapeType="1"/>
                </p:cNvSpPr>
                <p:nvPr/>
              </p:nvSpPr>
              <p:spPr bwMode="auto">
                <a:xfrm>
                  <a:off x="2609" y="2226"/>
                  <a:ext cx="13" cy="3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309" name="Line 684"/>
                <p:cNvSpPr>
                  <a:spLocks noChangeShapeType="1"/>
                </p:cNvSpPr>
                <p:nvPr/>
              </p:nvSpPr>
              <p:spPr bwMode="auto">
                <a:xfrm>
                  <a:off x="2622" y="2261"/>
                  <a:ext cx="14" cy="1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310" name="Line 685"/>
                <p:cNvSpPr>
                  <a:spLocks noChangeShapeType="1"/>
                </p:cNvSpPr>
                <p:nvPr/>
              </p:nvSpPr>
              <p:spPr bwMode="auto">
                <a:xfrm flipV="1">
                  <a:off x="2636" y="2199"/>
                  <a:ext cx="13" cy="78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311" name="Line 686"/>
                <p:cNvSpPr>
                  <a:spLocks noChangeShapeType="1"/>
                </p:cNvSpPr>
                <p:nvPr/>
              </p:nvSpPr>
              <p:spPr bwMode="auto">
                <a:xfrm>
                  <a:off x="2649" y="2199"/>
                  <a:ext cx="15" cy="1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312" name="Line 687"/>
                <p:cNvSpPr>
                  <a:spLocks noChangeShapeType="1"/>
                </p:cNvSpPr>
                <p:nvPr/>
              </p:nvSpPr>
              <p:spPr bwMode="auto">
                <a:xfrm>
                  <a:off x="2664" y="2215"/>
                  <a:ext cx="13" cy="7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313" name="Line 688"/>
                <p:cNvSpPr>
                  <a:spLocks noChangeShapeType="1"/>
                </p:cNvSpPr>
                <p:nvPr/>
              </p:nvSpPr>
              <p:spPr bwMode="auto">
                <a:xfrm>
                  <a:off x="2677" y="2292"/>
                  <a:ext cx="14" cy="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314" name="Line 689"/>
                <p:cNvSpPr>
                  <a:spLocks noChangeShapeType="1"/>
                </p:cNvSpPr>
                <p:nvPr/>
              </p:nvSpPr>
              <p:spPr bwMode="auto">
                <a:xfrm flipV="1">
                  <a:off x="2691" y="2246"/>
                  <a:ext cx="13" cy="5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315" name="Line 690"/>
                <p:cNvSpPr>
                  <a:spLocks noChangeShapeType="1"/>
                </p:cNvSpPr>
                <p:nvPr/>
              </p:nvSpPr>
              <p:spPr bwMode="auto">
                <a:xfrm flipV="1">
                  <a:off x="2704" y="2199"/>
                  <a:ext cx="14" cy="4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316" name="Line 691"/>
                <p:cNvSpPr>
                  <a:spLocks noChangeShapeType="1"/>
                </p:cNvSpPr>
                <p:nvPr/>
              </p:nvSpPr>
              <p:spPr bwMode="auto">
                <a:xfrm flipV="1">
                  <a:off x="2718" y="2148"/>
                  <a:ext cx="13" cy="5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317" name="Line 692"/>
                <p:cNvSpPr>
                  <a:spLocks noChangeShapeType="1"/>
                </p:cNvSpPr>
                <p:nvPr/>
              </p:nvSpPr>
              <p:spPr bwMode="auto">
                <a:xfrm flipV="1">
                  <a:off x="2731" y="2116"/>
                  <a:ext cx="14" cy="3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318" name="Line 693"/>
                <p:cNvSpPr>
                  <a:spLocks noChangeShapeType="1"/>
                </p:cNvSpPr>
                <p:nvPr/>
              </p:nvSpPr>
              <p:spPr bwMode="auto">
                <a:xfrm>
                  <a:off x="2745" y="2116"/>
                  <a:ext cx="13" cy="3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319" name="Line 694"/>
                <p:cNvSpPr>
                  <a:spLocks noChangeShapeType="1"/>
                </p:cNvSpPr>
                <p:nvPr/>
              </p:nvSpPr>
              <p:spPr bwMode="auto">
                <a:xfrm flipV="1">
                  <a:off x="2758" y="2060"/>
                  <a:ext cx="14" cy="88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320" name="Line 695"/>
                <p:cNvSpPr>
                  <a:spLocks noChangeShapeType="1"/>
                </p:cNvSpPr>
                <p:nvPr/>
              </p:nvSpPr>
              <p:spPr bwMode="auto">
                <a:xfrm flipV="1">
                  <a:off x="2772" y="2034"/>
                  <a:ext cx="13" cy="2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321" name="Line 696"/>
                <p:cNvSpPr>
                  <a:spLocks noChangeShapeType="1"/>
                </p:cNvSpPr>
                <p:nvPr/>
              </p:nvSpPr>
              <p:spPr bwMode="auto">
                <a:xfrm flipV="1">
                  <a:off x="2785" y="2013"/>
                  <a:ext cx="14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322" name="Line 697"/>
                <p:cNvSpPr>
                  <a:spLocks noChangeShapeType="1"/>
                </p:cNvSpPr>
                <p:nvPr/>
              </p:nvSpPr>
              <p:spPr bwMode="auto">
                <a:xfrm>
                  <a:off x="2799" y="2013"/>
                  <a:ext cx="13" cy="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323" name="Line 698"/>
                <p:cNvSpPr>
                  <a:spLocks noChangeShapeType="1"/>
                </p:cNvSpPr>
                <p:nvPr/>
              </p:nvSpPr>
              <p:spPr bwMode="auto">
                <a:xfrm>
                  <a:off x="2812" y="2019"/>
                  <a:ext cx="14" cy="2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324" name="Line 699"/>
                <p:cNvSpPr>
                  <a:spLocks noChangeShapeType="1"/>
                </p:cNvSpPr>
                <p:nvPr/>
              </p:nvSpPr>
              <p:spPr bwMode="auto">
                <a:xfrm>
                  <a:off x="2826" y="2044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325" name="Line 700"/>
                <p:cNvSpPr>
                  <a:spLocks noChangeShapeType="1"/>
                </p:cNvSpPr>
                <p:nvPr/>
              </p:nvSpPr>
              <p:spPr bwMode="auto">
                <a:xfrm>
                  <a:off x="2839" y="2044"/>
                  <a:ext cx="14" cy="4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326" name="Line 701"/>
                <p:cNvSpPr>
                  <a:spLocks noChangeShapeType="1"/>
                </p:cNvSpPr>
                <p:nvPr/>
              </p:nvSpPr>
              <p:spPr bwMode="auto">
                <a:xfrm flipV="1">
                  <a:off x="2853" y="1998"/>
                  <a:ext cx="13" cy="93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327" name="Line 702"/>
                <p:cNvSpPr>
                  <a:spLocks noChangeShapeType="1"/>
                </p:cNvSpPr>
                <p:nvPr/>
              </p:nvSpPr>
              <p:spPr bwMode="auto">
                <a:xfrm flipV="1">
                  <a:off x="2866" y="1992"/>
                  <a:ext cx="14" cy="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328" name="Line 703"/>
                <p:cNvSpPr>
                  <a:spLocks noChangeShapeType="1"/>
                </p:cNvSpPr>
                <p:nvPr/>
              </p:nvSpPr>
              <p:spPr bwMode="auto">
                <a:xfrm>
                  <a:off x="2880" y="1992"/>
                  <a:ext cx="13" cy="5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329" name="Line 704"/>
                <p:cNvSpPr>
                  <a:spLocks noChangeShapeType="1"/>
                </p:cNvSpPr>
                <p:nvPr/>
              </p:nvSpPr>
              <p:spPr bwMode="auto">
                <a:xfrm>
                  <a:off x="2893" y="2044"/>
                  <a:ext cx="14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330" name="Line 705"/>
                <p:cNvSpPr>
                  <a:spLocks noChangeShapeType="1"/>
                </p:cNvSpPr>
                <p:nvPr/>
              </p:nvSpPr>
              <p:spPr bwMode="auto">
                <a:xfrm flipV="1">
                  <a:off x="2907" y="2054"/>
                  <a:ext cx="13" cy="1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331" name="Line 706"/>
                <p:cNvSpPr>
                  <a:spLocks noChangeShapeType="1"/>
                </p:cNvSpPr>
                <p:nvPr/>
              </p:nvSpPr>
              <p:spPr bwMode="auto">
                <a:xfrm flipV="1">
                  <a:off x="2920" y="2044"/>
                  <a:ext cx="14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332" name="Line 707"/>
                <p:cNvSpPr>
                  <a:spLocks noChangeShapeType="1"/>
                </p:cNvSpPr>
                <p:nvPr/>
              </p:nvSpPr>
              <p:spPr bwMode="auto">
                <a:xfrm flipV="1">
                  <a:off x="2934" y="2039"/>
                  <a:ext cx="13" cy="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333" name="Line 708"/>
                <p:cNvSpPr>
                  <a:spLocks noChangeShapeType="1"/>
                </p:cNvSpPr>
                <p:nvPr/>
              </p:nvSpPr>
              <p:spPr bwMode="auto">
                <a:xfrm>
                  <a:off x="2947" y="2039"/>
                  <a:ext cx="15" cy="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334" name="Line 709"/>
                <p:cNvSpPr>
                  <a:spLocks noChangeShapeType="1"/>
                </p:cNvSpPr>
                <p:nvPr/>
              </p:nvSpPr>
              <p:spPr bwMode="auto">
                <a:xfrm>
                  <a:off x="2962" y="2044"/>
                  <a:ext cx="13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335" name="Line 710"/>
                <p:cNvSpPr>
                  <a:spLocks noChangeShapeType="1"/>
                </p:cNvSpPr>
                <p:nvPr/>
              </p:nvSpPr>
              <p:spPr bwMode="auto">
                <a:xfrm>
                  <a:off x="2975" y="2065"/>
                  <a:ext cx="14" cy="1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336" name="Line 711"/>
                <p:cNvSpPr>
                  <a:spLocks noChangeShapeType="1"/>
                </p:cNvSpPr>
                <p:nvPr/>
              </p:nvSpPr>
              <p:spPr bwMode="auto">
                <a:xfrm>
                  <a:off x="2989" y="2081"/>
                  <a:ext cx="13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337" name="Line 712"/>
                <p:cNvSpPr>
                  <a:spLocks noChangeShapeType="1"/>
                </p:cNvSpPr>
                <p:nvPr/>
              </p:nvSpPr>
              <p:spPr bwMode="auto">
                <a:xfrm>
                  <a:off x="3002" y="2102"/>
                  <a:ext cx="14" cy="3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338" name="Line 713"/>
                <p:cNvSpPr>
                  <a:spLocks noChangeShapeType="1"/>
                </p:cNvSpPr>
                <p:nvPr/>
              </p:nvSpPr>
              <p:spPr bwMode="auto">
                <a:xfrm>
                  <a:off x="3016" y="2133"/>
                  <a:ext cx="13" cy="2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339" name="Line 714"/>
                <p:cNvSpPr>
                  <a:spLocks noChangeShapeType="1"/>
                </p:cNvSpPr>
                <p:nvPr/>
              </p:nvSpPr>
              <p:spPr bwMode="auto">
                <a:xfrm>
                  <a:off x="3029" y="2158"/>
                  <a:ext cx="14" cy="2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340" name="Line 715"/>
                <p:cNvSpPr>
                  <a:spLocks noChangeShapeType="1"/>
                </p:cNvSpPr>
                <p:nvPr/>
              </p:nvSpPr>
              <p:spPr bwMode="auto">
                <a:xfrm>
                  <a:off x="3043" y="2184"/>
                  <a:ext cx="13" cy="2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341" name="Line 716"/>
                <p:cNvSpPr>
                  <a:spLocks noChangeShapeType="1"/>
                </p:cNvSpPr>
                <p:nvPr/>
              </p:nvSpPr>
              <p:spPr bwMode="auto">
                <a:xfrm>
                  <a:off x="3056" y="2210"/>
                  <a:ext cx="14" cy="3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342" name="Line 717"/>
                <p:cNvSpPr>
                  <a:spLocks noChangeShapeType="1"/>
                </p:cNvSpPr>
                <p:nvPr/>
              </p:nvSpPr>
              <p:spPr bwMode="auto">
                <a:xfrm>
                  <a:off x="3070" y="2246"/>
                  <a:ext cx="13" cy="1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343" name="Line 718"/>
                <p:cNvSpPr>
                  <a:spLocks noChangeShapeType="1"/>
                </p:cNvSpPr>
                <p:nvPr/>
              </p:nvSpPr>
              <p:spPr bwMode="auto">
                <a:xfrm>
                  <a:off x="3083" y="2261"/>
                  <a:ext cx="14" cy="1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344" name="Line 719"/>
                <p:cNvSpPr>
                  <a:spLocks noChangeShapeType="1"/>
                </p:cNvSpPr>
                <p:nvPr/>
              </p:nvSpPr>
              <p:spPr bwMode="auto">
                <a:xfrm>
                  <a:off x="3097" y="2277"/>
                  <a:ext cx="13" cy="1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345" name="Line 720"/>
                <p:cNvSpPr>
                  <a:spLocks noChangeShapeType="1"/>
                </p:cNvSpPr>
                <p:nvPr/>
              </p:nvSpPr>
              <p:spPr bwMode="auto">
                <a:xfrm>
                  <a:off x="3110" y="2288"/>
                  <a:ext cx="14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346" name="Line 721"/>
                <p:cNvSpPr>
                  <a:spLocks noChangeShapeType="1"/>
                </p:cNvSpPr>
                <p:nvPr/>
              </p:nvSpPr>
              <p:spPr bwMode="auto">
                <a:xfrm>
                  <a:off x="3124" y="2298"/>
                  <a:ext cx="13" cy="1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347" name="Line 722"/>
                <p:cNvSpPr>
                  <a:spLocks noChangeShapeType="1"/>
                </p:cNvSpPr>
                <p:nvPr/>
              </p:nvSpPr>
              <p:spPr bwMode="auto">
                <a:xfrm>
                  <a:off x="3137" y="2313"/>
                  <a:ext cx="14" cy="1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348" name="Line 723"/>
                <p:cNvSpPr>
                  <a:spLocks noChangeShapeType="1"/>
                </p:cNvSpPr>
                <p:nvPr/>
              </p:nvSpPr>
              <p:spPr bwMode="auto">
                <a:xfrm>
                  <a:off x="3151" y="2329"/>
                  <a:ext cx="13" cy="1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349" name="Line 724"/>
                <p:cNvSpPr>
                  <a:spLocks noChangeShapeType="1"/>
                </p:cNvSpPr>
                <p:nvPr/>
              </p:nvSpPr>
              <p:spPr bwMode="auto">
                <a:xfrm>
                  <a:off x="3164" y="2344"/>
                  <a:ext cx="14" cy="3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350" name="Line 725"/>
                <p:cNvSpPr>
                  <a:spLocks noChangeShapeType="1"/>
                </p:cNvSpPr>
                <p:nvPr/>
              </p:nvSpPr>
              <p:spPr bwMode="auto">
                <a:xfrm>
                  <a:off x="3178" y="2381"/>
                  <a:ext cx="13" cy="3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351" name="Line 726"/>
                <p:cNvSpPr>
                  <a:spLocks noChangeShapeType="1"/>
                </p:cNvSpPr>
                <p:nvPr/>
              </p:nvSpPr>
              <p:spPr bwMode="auto">
                <a:xfrm>
                  <a:off x="3191" y="2417"/>
                  <a:ext cx="14" cy="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352" name="Line 727"/>
                <p:cNvSpPr>
                  <a:spLocks noChangeShapeType="1"/>
                </p:cNvSpPr>
                <p:nvPr/>
              </p:nvSpPr>
              <p:spPr bwMode="auto">
                <a:xfrm>
                  <a:off x="3205" y="2422"/>
                  <a:ext cx="13" cy="1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353" name="Line 728"/>
                <p:cNvSpPr>
                  <a:spLocks noChangeShapeType="1"/>
                </p:cNvSpPr>
                <p:nvPr/>
              </p:nvSpPr>
              <p:spPr bwMode="auto">
                <a:xfrm flipV="1">
                  <a:off x="3218" y="2427"/>
                  <a:ext cx="14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354" name="Line 729"/>
                <p:cNvSpPr>
                  <a:spLocks noChangeShapeType="1"/>
                </p:cNvSpPr>
                <p:nvPr/>
              </p:nvSpPr>
              <p:spPr bwMode="auto">
                <a:xfrm>
                  <a:off x="3232" y="2427"/>
                  <a:ext cx="13" cy="1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355" name="Line 730"/>
                <p:cNvSpPr>
                  <a:spLocks noChangeShapeType="1"/>
                </p:cNvSpPr>
                <p:nvPr/>
              </p:nvSpPr>
              <p:spPr bwMode="auto">
                <a:xfrm flipV="1">
                  <a:off x="3245" y="2437"/>
                  <a:ext cx="15" cy="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356" name="Line 731"/>
                <p:cNvSpPr>
                  <a:spLocks noChangeShapeType="1"/>
                </p:cNvSpPr>
                <p:nvPr/>
              </p:nvSpPr>
              <p:spPr bwMode="auto">
                <a:xfrm>
                  <a:off x="3260" y="2437"/>
                  <a:ext cx="13" cy="1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357" name="Line 732"/>
                <p:cNvSpPr>
                  <a:spLocks noChangeShapeType="1"/>
                </p:cNvSpPr>
                <p:nvPr/>
              </p:nvSpPr>
              <p:spPr bwMode="auto">
                <a:xfrm>
                  <a:off x="3273" y="2453"/>
                  <a:ext cx="14" cy="3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358" name="Line 733"/>
                <p:cNvSpPr>
                  <a:spLocks noChangeShapeType="1"/>
                </p:cNvSpPr>
                <p:nvPr/>
              </p:nvSpPr>
              <p:spPr bwMode="auto">
                <a:xfrm>
                  <a:off x="3287" y="2489"/>
                  <a:ext cx="13" cy="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359" name="Line 734"/>
                <p:cNvSpPr>
                  <a:spLocks noChangeShapeType="1"/>
                </p:cNvSpPr>
                <p:nvPr/>
              </p:nvSpPr>
              <p:spPr bwMode="auto">
                <a:xfrm flipV="1">
                  <a:off x="3300" y="2474"/>
                  <a:ext cx="14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360" name="Line 735"/>
                <p:cNvSpPr>
                  <a:spLocks noChangeShapeType="1"/>
                </p:cNvSpPr>
                <p:nvPr/>
              </p:nvSpPr>
              <p:spPr bwMode="auto">
                <a:xfrm>
                  <a:off x="3314" y="2474"/>
                  <a:ext cx="13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361" name="Line 736"/>
                <p:cNvSpPr>
                  <a:spLocks noChangeShapeType="1"/>
                </p:cNvSpPr>
                <p:nvPr/>
              </p:nvSpPr>
              <p:spPr bwMode="auto">
                <a:xfrm flipV="1">
                  <a:off x="3327" y="2458"/>
                  <a:ext cx="14" cy="2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362" name="Line 737"/>
                <p:cNvSpPr>
                  <a:spLocks noChangeShapeType="1"/>
                </p:cNvSpPr>
                <p:nvPr/>
              </p:nvSpPr>
              <p:spPr bwMode="auto">
                <a:xfrm flipV="1">
                  <a:off x="3341" y="2443"/>
                  <a:ext cx="13" cy="1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363" name="Line 738"/>
                <p:cNvSpPr>
                  <a:spLocks noChangeShapeType="1"/>
                </p:cNvSpPr>
                <p:nvPr/>
              </p:nvSpPr>
              <p:spPr bwMode="auto">
                <a:xfrm flipV="1">
                  <a:off x="3354" y="2433"/>
                  <a:ext cx="14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364" name="Line 739"/>
                <p:cNvSpPr>
                  <a:spLocks noChangeShapeType="1"/>
                </p:cNvSpPr>
                <p:nvPr/>
              </p:nvSpPr>
              <p:spPr bwMode="auto">
                <a:xfrm flipV="1">
                  <a:off x="3368" y="2417"/>
                  <a:ext cx="13" cy="1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365" name="Line 740"/>
                <p:cNvSpPr>
                  <a:spLocks noChangeShapeType="1"/>
                </p:cNvSpPr>
                <p:nvPr/>
              </p:nvSpPr>
              <p:spPr bwMode="auto">
                <a:xfrm flipV="1">
                  <a:off x="3381" y="2381"/>
                  <a:ext cx="14" cy="3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366" name="Line 741"/>
                <p:cNvSpPr>
                  <a:spLocks noChangeShapeType="1"/>
                </p:cNvSpPr>
                <p:nvPr/>
              </p:nvSpPr>
              <p:spPr bwMode="auto">
                <a:xfrm flipV="1">
                  <a:off x="3395" y="2334"/>
                  <a:ext cx="13" cy="4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367" name="Line 742"/>
                <p:cNvSpPr>
                  <a:spLocks noChangeShapeType="1"/>
                </p:cNvSpPr>
                <p:nvPr/>
              </p:nvSpPr>
              <p:spPr bwMode="auto">
                <a:xfrm flipV="1">
                  <a:off x="3408" y="2288"/>
                  <a:ext cx="14" cy="4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368" name="Line 743"/>
                <p:cNvSpPr>
                  <a:spLocks noChangeShapeType="1"/>
                </p:cNvSpPr>
                <p:nvPr/>
              </p:nvSpPr>
              <p:spPr bwMode="auto">
                <a:xfrm flipV="1">
                  <a:off x="3422" y="2272"/>
                  <a:ext cx="13" cy="1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369" name="Line 744"/>
                <p:cNvSpPr>
                  <a:spLocks noChangeShapeType="1"/>
                </p:cNvSpPr>
                <p:nvPr/>
              </p:nvSpPr>
              <p:spPr bwMode="auto">
                <a:xfrm>
                  <a:off x="3435" y="2272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370" name="Line 745"/>
                <p:cNvSpPr>
                  <a:spLocks noChangeShapeType="1"/>
                </p:cNvSpPr>
                <p:nvPr/>
              </p:nvSpPr>
              <p:spPr bwMode="auto">
                <a:xfrm>
                  <a:off x="3449" y="2272"/>
                  <a:ext cx="13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371" name="Line 746"/>
                <p:cNvSpPr>
                  <a:spLocks noChangeShapeType="1"/>
                </p:cNvSpPr>
                <p:nvPr/>
              </p:nvSpPr>
              <p:spPr bwMode="auto">
                <a:xfrm flipV="1">
                  <a:off x="3462" y="2267"/>
                  <a:ext cx="14" cy="1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372" name="Line 747"/>
                <p:cNvSpPr>
                  <a:spLocks noChangeShapeType="1"/>
                </p:cNvSpPr>
                <p:nvPr/>
              </p:nvSpPr>
              <p:spPr bwMode="auto">
                <a:xfrm>
                  <a:off x="3476" y="2267"/>
                  <a:ext cx="13" cy="1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373" name="Line 748"/>
                <p:cNvSpPr>
                  <a:spLocks noChangeShapeType="1"/>
                </p:cNvSpPr>
                <p:nvPr/>
              </p:nvSpPr>
              <p:spPr bwMode="auto">
                <a:xfrm>
                  <a:off x="3489" y="2282"/>
                  <a:ext cx="14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374" name="Line 749"/>
                <p:cNvSpPr>
                  <a:spLocks noChangeShapeType="1"/>
                </p:cNvSpPr>
                <p:nvPr/>
              </p:nvSpPr>
              <p:spPr bwMode="auto">
                <a:xfrm>
                  <a:off x="3503" y="2303"/>
                  <a:ext cx="13" cy="3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375" name="Line 750"/>
                <p:cNvSpPr>
                  <a:spLocks noChangeShapeType="1"/>
                </p:cNvSpPr>
                <p:nvPr/>
              </p:nvSpPr>
              <p:spPr bwMode="auto">
                <a:xfrm>
                  <a:off x="3516" y="2334"/>
                  <a:ext cx="14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376" name="Line 751"/>
                <p:cNvSpPr>
                  <a:spLocks noChangeShapeType="1"/>
                </p:cNvSpPr>
                <p:nvPr/>
              </p:nvSpPr>
              <p:spPr bwMode="auto">
                <a:xfrm flipV="1">
                  <a:off x="3530" y="2339"/>
                  <a:ext cx="13" cy="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377" name="Line 752"/>
                <p:cNvSpPr>
                  <a:spLocks noChangeShapeType="1"/>
                </p:cNvSpPr>
                <p:nvPr/>
              </p:nvSpPr>
              <p:spPr bwMode="auto">
                <a:xfrm>
                  <a:off x="3543" y="2339"/>
                  <a:ext cx="15" cy="3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378" name="Line 753"/>
                <p:cNvSpPr>
                  <a:spLocks noChangeShapeType="1"/>
                </p:cNvSpPr>
                <p:nvPr/>
              </p:nvSpPr>
              <p:spPr bwMode="auto">
                <a:xfrm flipV="1">
                  <a:off x="3558" y="2371"/>
                  <a:ext cx="13" cy="4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379" name="Line 754"/>
                <p:cNvSpPr>
                  <a:spLocks noChangeShapeType="1"/>
                </p:cNvSpPr>
                <p:nvPr/>
              </p:nvSpPr>
              <p:spPr bwMode="auto">
                <a:xfrm flipV="1">
                  <a:off x="3571" y="2350"/>
                  <a:ext cx="14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380" name="Line 755"/>
                <p:cNvSpPr>
                  <a:spLocks noChangeShapeType="1"/>
                </p:cNvSpPr>
                <p:nvPr/>
              </p:nvSpPr>
              <p:spPr bwMode="auto">
                <a:xfrm flipV="1">
                  <a:off x="3585" y="2288"/>
                  <a:ext cx="13" cy="6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381" name="Line 756"/>
                <p:cNvSpPr>
                  <a:spLocks noChangeShapeType="1"/>
                </p:cNvSpPr>
                <p:nvPr/>
              </p:nvSpPr>
              <p:spPr bwMode="auto">
                <a:xfrm>
                  <a:off x="3598" y="2288"/>
                  <a:ext cx="14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382" name="Line 757"/>
                <p:cNvSpPr>
                  <a:spLocks noChangeShapeType="1"/>
                </p:cNvSpPr>
                <p:nvPr/>
              </p:nvSpPr>
              <p:spPr bwMode="auto">
                <a:xfrm>
                  <a:off x="3612" y="2298"/>
                  <a:ext cx="13" cy="2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383" name="Line 758"/>
                <p:cNvSpPr>
                  <a:spLocks noChangeShapeType="1"/>
                </p:cNvSpPr>
                <p:nvPr/>
              </p:nvSpPr>
              <p:spPr bwMode="auto">
                <a:xfrm flipV="1">
                  <a:off x="3625" y="2308"/>
                  <a:ext cx="14" cy="1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384" name="Line 759"/>
                <p:cNvSpPr>
                  <a:spLocks noChangeShapeType="1"/>
                </p:cNvSpPr>
                <p:nvPr/>
              </p:nvSpPr>
              <p:spPr bwMode="auto">
                <a:xfrm>
                  <a:off x="3639" y="2308"/>
                  <a:ext cx="13" cy="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385" name="Line 760"/>
                <p:cNvSpPr>
                  <a:spLocks noChangeShapeType="1"/>
                </p:cNvSpPr>
                <p:nvPr/>
              </p:nvSpPr>
              <p:spPr bwMode="auto">
                <a:xfrm flipV="1">
                  <a:off x="3652" y="2267"/>
                  <a:ext cx="14" cy="4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386" name="Line 761"/>
                <p:cNvSpPr>
                  <a:spLocks noChangeShapeType="1"/>
                </p:cNvSpPr>
                <p:nvPr/>
              </p:nvSpPr>
              <p:spPr bwMode="auto">
                <a:xfrm flipV="1">
                  <a:off x="3666" y="2220"/>
                  <a:ext cx="13" cy="4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387" name="Line 762"/>
                <p:cNvSpPr>
                  <a:spLocks noChangeShapeType="1"/>
                </p:cNvSpPr>
                <p:nvPr/>
              </p:nvSpPr>
              <p:spPr bwMode="auto">
                <a:xfrm>
                  <a:off x="3679" y="2220"/>
                  <a:ext cx="13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388" name="Line 763"/>
                <p:cNvSpPr>
                  <a:spLocks noChangeShapeType="1"/>
                </p:cNvSpPr>
                <p:nvPr/>
              </p:nvSpPr>
              <p:spPr bwMode="auto">
                <a:xfrm flipV="1">
                  <a:off x="3692" y="2236"/>
                  <a:ext cx="14" cy="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389" name="Line 764"/>
                <p:cNvSpPr>
                  <a:spLocks noChangeShapeType="1"/>
                </p:cNvSpPr>
                <p:nvPr/>
              </p:nvSpPr>
              <p:spPr bwMode="auto">
                <a:xfrm>
                  <a:off x="3706" y="2236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390" name="Line 765"/>
                <p:cNvSpPr>
                  <a:spLocks noChangeShapeType="1"/>
                </p:cNvSpPr>
                <p:nvPr/>
              </p:nvSpPr>
              <p:spPr bwMode="auto">
                <a:xfrm>
                  <a:off x="3719" y="2236"/>
                  <a:ext cx="14" cy="3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391" name="Line 766"/>
                <p:cNvSpPr>
                  <a:spLocks noChangeShapeType="1"/>
                </p:cNvSpPr>
                <p:nvPr/>
              </p:nvSpPr>
              <p:spPr bwMode="auto">
                <a:xfrm>
                  <a:off x="3733" y="2272"/>
                  <a:ext cx="13" cy="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392" name="Line 767"/>
                <p:cNvSpPr>
                  <a:spLocks noChangeShapeType="1"/>
                </p:cNvSpPr>
                <p:nvPr/>
              </p:nvSpPr>
              <p:spPr bwMode="auto">
                <a:xfrm>
                  <a:off x="3746" y="2277"/>
                  <a:ext cx="14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393" name="Line 768"/>
                <p:cNvSpPr>
                  <a:spLocks noChangeShapeType="1"/>
                </p:cNvSpPr>
                <p:nvPr/>
              </p:nvSpPr>
              <p:spPr bwMode="auto">
                <a:xfrm flipV="1">
                  <a:off x="3760" y="2277"/>
                  <a:ext cx="13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394" name="Line 769"/>
                <p:cNvSpPr>
                  <a:spLocks noChangeShapeType="1"/>
                </p:cNvSpPr>
                <p:nvPr/>
              </p:nvSpPr>
              <p:spPr bwMode="auto">
                <a:xfrm flipV="1">
                  <a:off x="3773" y="2257"/>
                  <a:ext cx="14" cy="2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395" name="Line 770"/>
                <p:cNvSpPr>
                  <a:spLocks noChangeShapeType="1"/>
                </p:cNvSpPr>
                <p:nvPr/>
              </p:nvSpPr>
              <p:spPr bwMode="auto">
                <a:xfrm flipV="1">
                  <a:off x="3787" y="2230"/>
                  <a:ext cx="13" cy="2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396" name="Line 771"/>
                <p:cNvSpPr>
                  <a:spLocks noChangeShapeType="1"/>
                </p:cNvSpPr>
                <p:nvPr/>
              </p:nvSpPr>
              <p:spPr bwMode="auto">
                <a:xfrm flipV="1">
                  <a:off x="3800" y="2220"/>
                  <a:ext cx="14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397" name="Line 772"/>
                <p:cNvSpPr>
                  <a:spLocks noChangeShapeType="1"/>
                </p:cNvSpPr>
                <p:nvPr/>
              </p:nvSpPr>
              <p:spPr bwMode="auto">
                <a:xfrm flipV="1">
                  <a:off x="3814" y="2210"/>
                  <a:ext cx="13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398" name="Line 773"/>
                <p:cNvSpPr>
                  <a:spLocks noChangeShapeType="1"/>
                </p:cNvSpPr>
                <p:nvPr/>
              </p:nvSpPr>
              <p:spPr bwMode="auto">
                <a:xfrm>
                  <a:off x="3827" y="2210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399" name="Line 774"/>
                <p:cNvSpPr>
                  <a:spLocks noChangeShapeType="1"/>
                </p:cNvSpPr>
                <p:nvPr/>
              </p:nvSpPr>
              <p:spPr bwMode="auto">
                <a:xfrm>
                  <a:off x="3841" y="2210"/>
                  <a:ext cx="13" cy="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400" name="Line 775"/>
                <p:cNvSpPr>
                  <a:spLocks noChangeShapeType="1"/>
                </p:cNvSpPr>
                <p:nvPr/>
              </p:nvSpPr>
              <p:spPr bwMode="auto">
                <a:xfrm>
                  <a:off x="3854" y="2215"/>
                  <a:ext cx="15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401" name="Line 776"/>
                <p:cNvSpPr>
                  <a:spLocks noChangeShapeType="1"/>
                </p:cNvSpPr>
                <p:nvPr/>
              </p:nvSpPr>
              <p:spPr bwMode="auto">
                <a:xfrm>
                  <a:off x="3869" y="2236"/>
                  <a:ext cx="13" cy="4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402" name="Line 777"/>
                <p:cNvSpPr>
                  <a:spLocks noChangeShapeType="1"/>
                </p:cNvSpPr>
                <p:nvPr/>
              </p:nvSpPr>
              <p:spPr bwMode="auto">
                <a:xfrm>
                  <a:off x="3882" y="2282"/>
                  <a:ext cx="14" cy="4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403" name="Line 778"/>
                <p:cNvSpPr>
                  <a:spLocks noChangeShapeType="1"/>
                </p:cNvSpPr>
                <p:nvPr/>
              </p:nvSpPr>
              <p:spPr bwMode="auto">
                <a:xfrm>
                  <a:off x="3896" y="2329"/>
                  <a:ext cx="13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404" name="Line 779"/>
                <p:cNvSpPr>
                  <a:spLocks noChangeShapeType="1"/>
                </p:cNvSpPr>
                <p:nvPr/>
              </p:nvSpPr>
              <p:spPr bwMode="auto">
                <a:xfrm>
                  <a:off x="3909" y="2350"/>
                  <a:ext cx="14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405" name="Line 780"/>
                <p:cNvSpPr>
                  <a:spLocks noChangeShapeType="1"/>
                </p:cNvSpPr>
                <p:nvPr/>
              </p:nvSpPr>
              <p:spPr bwMode="auto">
                <a:xfrm>
                  <a:off x="3923" y="2371"/>
                  <a:ext cx="13" cy="2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406" name="Line 781"/>
                <p:cNvSpPr>
                  <a:spLocks noChangeShapeType="1"/>
                </p:cNvSpPr>
                <p:nvPr/>
              </p:nvSpPr>
              <p:spPr bwMode="auto">
                <a:xfrm>
                  <a:off x="3936" y="2396"/>
                  <a:ext cx="14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407" name="Line 782"/>
                <p:cNvSpPr>
                  <a:spLocks noChangeShapeType="1"/>
                </p:cNvSpPr>
                <p:nvPr/>
              </p:nvSpPr>
              <p:spPr bwMode="auto">
                <a:xfrm>
                  <a:off x="3950" y="2417"/>
                  <a:ext cx="13" cy="2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408" name="Line 783"/>
                <p:cNvSpPr>
                  <a:spLocks noChangeShapeType="1"/>
                </p:cNvSpPr>
                <p:nvPr/>
              </p:nvSpPr>
              <p:spPr bwMode="auto">
                <a:xfrm>
                  <a:off x="3963" y="2437"/>
                  <a:ext cx="14" cy="5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409" name="Line 784"/>
                <p:cNvSpPr>
                  <a:spLocks noChangeShapeType="1"/>
                </p:cNvSpPr>
                <p:nvPr/>
              </p:nvSpPr>
              <p:spPr bwMode="auto">
                <a:xfrm>
                  <a:off x="3977" y="2489"/>
                  <a:ext cx="13" cy="1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410" name="Line 785"/>
                <p:cNvSpPr>
                  <a:spLocks noChangeShapeType="1"/>
                </p:cNvSpPr>
                <p:nvPr/>
              </p:nvSpPr>
              <p:spPr bwMode="auto">
                <a:xfrm flipV="1">
                  <a:off x="3990" y="2448"/>
                  <a:ext cx="14" cy="5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411" name="Line 786"/>
                <p:cNvSpPr>
                  <a:spLocks noChangeShapeType="1"/>
                </p:cNvSpPr>
                <p:nvPr/>
              </p:nvSpPr>
              <p:spPr bwMode="auto">
                <a:xfrm flipV="1">
                  <a:off x="4004" y="2391"/>
                  <a:ext cx="13" cy="5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412" name="Line 787"/>
                <p:cNvSpPr>
                  <a:spLocks noChangeShapeType="1"/>
                </p:cNvSpPr>
                <p:nvPr/>
              </p:nvSpPr>
              <p:spPr bwMode="auto">
                <a:xfrm>
                  <a:off x="4017" y="2391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413" name="Line 788"/>
                <p:cNvSpPr>
                  <a:spLocks noChangeShapeType="1"/>
                </p:cNvSpPr>
                <p:nvPr/>
              </p:nvSpPr>
              <p:spPr bwMode="auto">
                <a:xfrm flipV="1">
                  <a:off x="4031" y="2381"/>
                  <a:ext cx="13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414" name="Line 789"/>
                <p:cNvSpPr>
                  <a:spLocks noChangeShapeType="1"/>
                </p:cNvSpPr>
                <p:nvPr/>
              </p:nvSpPr>
              <p:spPr bwMode="auto">
                <a:xfrm>
                  <a:off x="4044" y="2381"/>
                  <a:ext cx="14" cy="2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415" name="Line 790"/>
                <p:cNvSpPr>
                  <a:spLocks noChangeShapeType="1"/>
                </p:cNvSpPr>
                <p:nvPr/>
              </p:nvSpPr>
              <p:spPr bwMode="auto">
                <a:xfrm flipV="1">
                  <a:off x="4058" y="2385"/>
                  <a:ext cx="13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416" name="Line 791"/>
                <p:cNvSpPr>
                  <a:spLocks noChangeShapeType="1"/>
                </p:cNvSpPr>
                <p:nvPr/>
              </p:nvSpPr>
              <p:spPr bwMode="auto">
                <a:xfrm flipV="1">
                  <a:off x="4071" y="2344"/>
                  <a:ext cx="14" cy="4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417" name="Line 792"/>
                <p:cNvSpPr>
                  <a:spLocks noChangeShapeType="1"/>
                </p:cNvSpPr>
                <p:nvPr/>
              </p:nvSpPr>
              <p:spPr bwMode="auto">
                <a:xfrm flipV="1">
                  <a:off x="4085" y="2329"/>
                  <a:ext cx="13" cy="1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418" name="Line 793"/>
                <p:cNvSpPr>
                  <a:spLocks noChangeShapeType="1"/>
                </p:cNvSpPr>
                <p:nvPr/>
              </p:nvSpPr>
              <p:spPr bwMode="auto">
                <a:xfrm>
                  <a:off x="4098" y="2329"/>
                  <a:ext cx="14" cy="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419" name="Line 794"/>
                <p:cNvSpPr>
                  <a:spLocks noChangeShapeType="1"/>
                </p:cNvSpPr>
                <p:nvPr/>
              </p:nvSpPr>
              <p:spPr bwMode="auto">
                <a:xfrm>
                  <a:off x="4112" y="2334"/>
                  <a:ext cx="13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420" name="Line 795"/>
                <p:cNvSpPr>
                  <a:spLocks noChangeShapeType="1"/>
                </p:cNvSpPr>
                <p:nvPr/>
              </p:nvSpPr>
              <p:spPr bwMode="auto">
                <a:xfrm>
                  <a:off x="4125" y="2344"/>
                  <a:ext cx="14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421" name="Line 796"/>
                <p:cNvSpPr>
                  <a:spLocks noChangeShapeType="1"/>
                </p:cNvSpPr>
                <p:nvPr/>
              </p:nvSpPr>
              <p:spPr bwMode="auto">
                <a:xfrm flipV="1">
                  <a:off x="4139" y="2350"/>
                  <a:ext cx="13" cy="4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422" name="Line 797"/>
                <p:cNvSpPr>
                  <a:spLocks noChangeShapeType="1"/>
                </p:cNvSpPr>
                <p:nvPr/>
              </p:nvSpPr>
              <p:spPr bwMode="auto">
                <a:xfrm>
                  <a:off x="4152" y="2350"/>
                  <a:ext cx="15" cy="4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423" name="Line 798"/>
                <p:cNvSpPr>
                  <a:spLocks noChangeShapeType="1"/>
                </p:cNvSpPr>
                <p:nvPr/>
              </p:nvSpPr>
              <p:spPr bwMode="auto">
                <a:xfrm>
                  <a:off x="4167" y="2354"/>
                  <a:ext cx="13" cy="1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424" name="Line 799"/>
                <p:cNvSpPr>
                  <a:spLocks noChangeShapeType="1"/>
                </p:cNvSpPr>
                <p:nvPr/>
              </p:nvSpPr>
              <p:spPr bwMode="auto">
                <a:xfrm>
                  <a:off x="4180" y="2371"/>
                  <a:ext cx="14" cy="3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425" name="Line 800"/>
                <p:cNvSpPr>
                  <a:spLocks noChangeShapeType="1"/>
                </p:cNvSpPr>
                <p:nvPr/>
              </p:nvSpPr>
              <p:spPr bwMode="auto">
                <a:xfrm>
                  <a:off x="4194" y="2406"/>
                  <a:ext cx="13" cy="1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426" name="Line 801"/>
                <p:cNvSpPr>
                  <a:spLocks noChangeShapeType="1"/>
                </p:cNvSpPr>
                <p:nvPr/>
              </p:nvSpPr>
              <p:spPr bwMode="auto">
                <a:xfrm>
                  <a:off x="4207" y="2422"/>
                  <a:ext cx="14" cy="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427" name="Line 802"/>
                <p:cNvSpPr>
                  <a:spLocks noChangeShapeType="1"/>
                </p:cNvSpPr>
                <p:nvPr/>
              </p:nvSpPr>
              <p:spPr bwMode="auto">
                <a:xfrm flipV="1">
                  <a:off x="4221" y="2417"/>
                  <a:ext cx="13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428" name="Line 803"/>
                <p:cNvSpPr>
                  <a:spLocks noChangeShapeType="1"/>
                </p:cNvSpPr>
                <p:nvPr/>
              </p:nvSpPr>
              <p:spPr bwMode="auto">
                <a:xfrm>
                  <a:off x="4234" y="2417"/>
                  <a:ext cx="14" cy="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429" name="Line 804"/>
                <p:cNvSpPr>
                  <a:spLocks noChangeShapeType="1"/>
                </p:cNvSpPr>
                <p:nvPr/>
              </p:nvSpPr>
              <p:spPr bwMode="auto">
                <a:xfrm>
                  <a:off x="4248" y="2422"/>
                  <a:ext cx="13" cy="3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430" name="Line 805"/>
                <p:cNvSpPr>
                  <a:spLocks noChangeShapeType="1"/>
                </p:cNvSpPr>
                <p:nvPr/>
              </p:nvSpPr>
              <p:spPr bwMode="auto">
                <a:xfrm>
                  <a:off x="4261" y="2458"/>
                  <a:ext cx="14" cy="4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431" name="Line 806"/>
                <p:cNvSpPr>
                  <a:spLocks noChangeShapeType="1"/>
                </p:cNvSpPr>
                <p:nvPr/>
              </p:nvSpPr>
              <p:spPr bwMode="auto">
                <a:xfrm>
                  <a:off x="4275" y="2499"/>
                  <a:ext cx="13" cy="2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432" name="Line 807"/>
                <p:cNvSpPr>
                  <a:spLocks noChangeShapeType="1"/>
                </p:cNvSpPr>
                <p:nvPr/>
              </p:nvSpPr>
              <p:spPr bwMode="auto">
                <a:xfrm>
                  <a:off x="4288" y="2526"/>
                  <a:ext cx="14" cy="4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433" name="Line 808"/>
                <p:cNvSpPr>
                  <a:spLocks noChangeShapeType="1"/>
                </p:cNvSpPr>
                <p:nvPr/>
              </p:nvSpPr>
              <p:spPr bwMode="auto">
                <a:xfrm>
                  <a:off x="4302" y="2530"/>
                  <a:ext cx="13" cy="1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434" name="Line 809"/>
                <p:cNvSpPr>
                  <a:spLocks noChangeShapeType="1"/>
                </p:cNvSpPr>
                <p:nvPr/>
              </p:nvSpPr>
              <p:spPr bwMode="auto">
                <a:xfrm flipV="1">
                  <a:off x="4315" y="2530"/>
                  <a:ext cx="14" cy="1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435" name="Line 810"/>
                <p:cNvSpPr>
                  <a:spLocks noChangeShapeType="1"/>
                </p:cNvSpPr>
                <p:nvPr/>
              </p:nvSpPr>
              <p:spPr bwMode="auto">
                <a:xfrm>
                  <a:off x="4329" y="2530"/>
                  <a:ext cx="13" cy="1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436" name="Line 811"/>
                <p:cNvSpPr>
                  <a:spLocks noChangeShapeType="1"/>
                </p:cNvSpPr>
                <p:nvPr/>
              </p:nvSpPr>
              <p:spPr bwMode="auto">
                <a:xfrm>
                  <a:off x="4342" y="2546"/>
                  <a:ext cx="14" cy="1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437" name="Line 812"/>
                <p:cNvSpPr>
                  <a:spLocks noChangeShapeType="1"/>
                </p:cNvSpPr>
                <p:nvPr/>
              </p:nvSpPr>
              <p:spPr bwMode="auto">
                <a:xfrm flipV="1">
                  <a:off x="4356" y="2551"/>
                  <a:ext cx="13" cy="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438" name="Line 813"/>
                <p:cNvSpPr>
                  <a:spLocks noChangeShapeType="1"/>
                </p:cNvSpPr>
                <p:nvPr/>
              </p:nvSpPr>
              <p:spPr bwMode="auto">
                <a:xfrm>
                  <a:off x="4369" y="2551"/>
                  <a:ext cx="14" cy="1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439" name="Line 814"/>
                <p:cNvSpPr>
                  <a:spLocks noChangeShapeType="1"/>
                </p:cNvSpPr>
                <p:nvPr/>
              </p:nvSpPr>
              <p:spPr bwMode="auto">
                <a:xfrm>
                  <a:off x="4383" y="2567"/>
                  <a:ext cx="13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440" name="Line 815"/>
                <p:cNvSpPr>
                  <a:spLocks noChangeShapeType="1"/>
                </p:cNvSpPr>
                <p:nvPr/>
              </p:nvSpPr>
              <p:spPr bwMode="auto">
                <a:xfrm>
                  <a:off x="4396" y="2577"/>
                  <a:ext cx="14" cy="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441" name="Line 816"/>
                <p:cNvSpPr>
                  <a:spLocks noChangeShapeType="1"/>
                </p:cNvSpPr>
                <p:nvPr/>
              </p:nvSpPr>
              <p:spPr bwMode="auto">
                <a:xfrm>
                  <a:off x="4410" y="2582"/>
                  <a:ext cx="13" cy="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442" name="Line 817"/>
                <p:cNvSpPr>
                  <a:spLocks noChangeShapeType="1"/>
                </p:cNvSpPr>
                <p:nvPr/>
              </p:nvSpPr>
              <p:spPr bwMode="auto">
                <a:xfrm>
                  <a:off x="4423" y="2588"/>
                  <a:ext cx="14" cy="4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443" name="Line 818"/>
                <p:cNvSpPr>
                  <a:spLocks noChangeShapeType="1"/>
                </p:cNvSpPr>
                <p:nvPr/>
              </p:nvSpPr>
              <p:spPr bwMode="auto">
                <a:xfrm>
                  <a:off x="4437" y="2592"/>
                  <a:ext cx="13" cy="1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444" name="Line 819"/>
                <p:cNvSpPr>
                  <a:spLocks noChangeShapeType="1"/>
                </p:cNvSpPr>
                <p:nvPr/>
              </p:nvSpPr>
              <p:spPr bwMode="auto">
                <a:xfrm>
                  <a:off x="4450" y="2603"/>
                  <a:ext cx="15" cy="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445" name="Line 820"/>
                <p:cNvSpPr>
                  <a:spLocks noChangeShapeType="1"/>
                </p:cNvSpPr>
                <p:nvPr/>
              </p:nvSpPr>
              <p:spPr bwMode="auto">
                <a:xfrm>
                  <a:off x="4465" y="2608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446" name="Line 821"/>
                <p:cNvSpPr>
                  <a:spLocks noChangeShapeType="1"/>
                </p:cNvSpPr>
                <p:nvPr/>
              </p:nvSpPr>
              <p:spPr bwMode="auto">
                <a:xfrm>
                  <a:off x="4478" y="2608"/>
                  <a:ext cx="14" cy="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447" name="Line 822"/>
                <p:cNvSpPr>
                  <a:spLocks noChangeShapeType="1"/>
                </p:cNvSpPr>
                <p:nvPr/>
              </p:nvSpPr>
              <p:spPr bwMode="auto">
                <a:xfrm>
                  <a:off x="4492" y="2613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448" name="Line 823"/>
                <p:cNvSpPr>
                  <a:spLocks noChangeShapeType="1"/>
                </p:cNvSpPr>
                <p:nvPr/>
              </p:nvSpPr>
              <p:spPr bwMode="auto">
                <a:xfrm flipV="1">
                  <a:off x="4505" y="2608"/>
                  <a:ext cx="14" cy="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449" name="Line 824"/>
                <p:cNvSpPr>
                  <a:spLocks noChangeShapeType="1"/>
                </p:cNvSpPr>
                <p:nvPr/>
              </p:nvSpPr>
              <p:spPr bwMode="auto">
                <a:xfrm flipV="1">
                  <a:off x="4519" y="2598"/>
                  <a:ext cx="13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450" name="Line 825"/>
                <p:cNvSpPr>
                  <a:spLocks noChangeShapeType="1"/>
                </p:cNvSpPr>
                <p:nvPr/>
              </p:nvSpPr>
              <p:spPr bwMode="auto">
                <a:xfrm flipV="1">
                  <a:off x="4532" y="2577"/>
                  <a:ext cx="14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451" name="Line 826"/>
                <p:cNvSpPr>
                  <a:spLocks noChangeShapeType="1"/>
                </p:cNvSpPr>
                <p:nvPr/>
              </p:nvSpPr>
              <p:spPr bwMode="auto">
                <a:xfrm flipV="1">
                  <a:off x="4546" y="2572"/>
                  <a:ext cx="13" cy="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452" name="Line 827"/>
                <p:cNvSpPr>
                  <a:spLocks noChangeShapeType="1"/>
                </p:cNvSpPr>
                <p:nvPr/>
              </p:nvSpPr>
              <p:spPr bwMode="auto">
                <a:xfrm>
                  <a:off x="4559" y="2572"/>
                  <a:ext cx="14" cy="2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453" name="Line 828"/>
                <p:cNvSpPr>
                  <a:spLocks noChangeShapeType="1"/>
                </p:cNvSpPr>
                <p:nvPr/>
              </p:nvSpPr>
              <p:spPr bwMode="auto">
                <a:xfrm flipV="1">
                  <a:off x="4573" y="2572"/>
                  <a:ext cx="13" cy="2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454" name="Line 829"/>
                <p:cNvSpPr>
                  <a:spLocks noChangeShapeType="1"/>
                </p:cNvSpPr>
                <p:nvPr/>
              </p:nvSpPr>
              <p:spPr bwMode="auto">
                <a:xfrm flipV="1">
                  <a:off x="4586" y="2561"/>
                  <a:ext cx="14" cy="1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455" name="Line 830"/>
                <p:cNvSpPr>
                  <a:spLocks noChangeShapeType="1"/>
                </p:cNvSpPr>
                <p:nvPr/>
              </p:nvSpPr>
              <p:spPr bwMode="auto">
                <a:xfrm flipV="1">
                  <a:off x="4600" y="2546"/>
                  <a:ext cx="13" cy="1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456" name="Line 831"/>
                <p:cNvSpPr>
                  <a:spLocks noChangeShapeType="1"/>
                </p:cNvSpPr>
                <p:nvPr/>
              </p:nvSpPr>
              <p:spPr bwMode="auto">
                <a:xfrm>
                  <a:off x="4613" y="2546"/>
                  <a:ext cx="14" cy="1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457" name="Line 832"/>
                <p:cNvSpPr>
                  <a:spLocks noChangeShapeType="1"/>
                </p:cNvSpPr>
                <p:nvPr/>
              </p:nvSpPr>
              <p:spPr bwMode="auto">
                <a:xfrm flipV="1">
                  <a:off x="4627" y="2520"/>
                  <a:ext cx="13" cy="3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458" name="Line 833"/>
                <p:cNvSpPr>
                  <a:spLocks noChangeShapeType="1"/>
                </p:cNvSpPr>
                <p:nvPr/>
              </p:nvSpPr>
              <p:spPr bwMode="auto">
                <a:xfrm flipV="1">
                  <a:off x="4640" y="2505"/>
                  <a:ext cx="14" cy="1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459" name="Line 834"/>
                <p:cNvSpPr>
                  <a:spLocks noChangeShapeType="1"/>
                </p:cNvSpPr>
                <p:nvPr/>
              </p:nvSpPr>
              <p:spPr bwMode="auto">
                <a:xfrm flipV="1">
                  <a:off x="4654" y="2499"/>
                  <a:ext cx="13" cy="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460" name="Line 835"/>
                <p:cNvSpPr>
                  <a:spLocks noChangeShapeType="1"/>
                </p:cNvSpPr>
                <p:nvPr/>
              </p:nvSpPr>
              <p:spPr bwMode="auto">
                <a:xfrm flipV="1">
                  <a:off x="4667" y="2453"/>
                  <a:ext cx="14" cy="4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461" name="Line 836"/>
                <p:cNvSpPr>
                  <a:spLocks noChangeShapeType="1"/>
                </p:cNvSpPr>
                <p:nvPr/>
              </p:nvSpPr>
              <p:spPr bwMode="auto">
                <a:xfrm flipV="1">
                  <a:off x="4681" y="2385"/>
                  <a:ext cx="13" cy="68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462" name="Line 837"/>
                <p:cNvSpPr>
                  <a:spLocks noChangeShapeType="1"/>
                </p:cNvSpPr>
                <p:nvPr/>
              </p:nvSpPr>
              <p:spPr bwMode="auto">
                <a:xfrm flipV="1">
                  <a:off x="4694" y="2313"/>
                  <a:ext cx="14" cy="7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463" name="Line 838"/>
                <p:cNvSpPr>
                  <a:spLocks noChangeShapeType="1"/>
                </p:cNvSpPr>
                <p:nvPr/>
              </p:nvSpPr>
              <p:spPr bwMode="auto">
                <a:xfrm flipV="1">
                  <a:off x="4708" y="2261"/>
                  <a:ext cx="13" cy="5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464" name="Line 839"/>
                <p:cNvSpPr>
                  <a:spLocks noChangeShapeType="1"/>
                </p:cNvSpPr>
                <p:nvPr/>
              </p:nvSpPr>
              <p:spPr bwMode="auto">
                <a:xfrm flipV="1">
                  <a:off x="4721" y="2241"/>
                  <a:ext cx="14" cy="2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465" name="Line 840"/>
                <p:cNvSpPr>
                  <a:spLocks noChangeShapeType="1"/>
                </p:cNvSpPr>
                <p:nvPr/>
              </p:nvSpPr>
              <p:spPr bwMode="auto">
                <a:xfrm flipV="1">
                  <a:off x="4735" y="2230"/>
                  <a:ext cx="13" cy="1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466" name="Line 841"/>
                <p:cNvSpPr>
                  <a:spLocks noChangeShapeType="1"/>
                </p:cNvSpPr>
                <p:nvPr/>
              </p:nvSpPr>
              <p:spPr bwMode="auto">
                <a:xfrm flipV="1">
                  <a:off x="4748" y="2210"/>
                  <a:ext cx="15" cy="2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</p:grpSp>
          <p:grpSp>
            <p:nvGrpSpPr>
              <p:cNvPr id="9" name="Group 842"/>
              <p:cNvGrpSpPr>
                <a:grpSpLocks/>
              </p:cNvGrpSpPr>
              <p:nvPr/>
            </p:nvGrpSpPr>
            <p:grpSpPr bwMode="auto">
              <a:xfrm>
                <a:off x="1391" y="2649"/>
                <a:ext cx="3764" cy="627"/>
                <a:chOff x="1730" y="2164"/>
                <a:chExt cx="3885" cy="647"/>
              </a:xfrm>
            </p:grpSpPr>
            <p:sp>
              <p:nvSpPr>
                <p:cNvPr id="21067" name="Line 843"/>
                <p:cNvSpPr>
                  <a:spLocks noChangeShapeType="1"/>
                </p:cNvSpPr>
                <p:nvPr/>
              </p:nvSpPr>
              <p:spPr bwMode="auto">
                <a:xfrm>
                  <a:off x="4763" y="2210"/>
                  <a:ext cx="13" cy="3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068" name="Line 844"/>
                <p:cNvSpPr>
                  <a:spLocks noChangeShapeType="1"/>
                </p:cNvSpPr>
                <p:nvPr/>
              </p:nvSpPr>
              <p:spPr bwMode="auto">
                <a:xfrm>
                  <a:off x="4776" y="2241"/>
                  <a:ext cx="14" cy="5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069" name="Line 845"/>
                <p:cNvSpPr>
                  <a:spLocks noChangeShapeType="1"/>
                </p:cNvSpPr>
                <p:nvPr/>
              </p:nvSpPr>
              <p:spPr bwMode="auto">
                <a:xfrm flipV="1">
                  <a:off x="4790" y="2241"/>
                  <a:ext cx="13" cy="5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070" name="Line 846"/>
                <p:cNvSpPr>
                  <a:spLocks noChangeShapeType="1"/>
                </p:cNvSpPr>
                <p:nvPr/>
              </p:nvSpPr>
              <p:spPr bwMode="auto">
                <a:xfrm flipV="1">
                  <a:off x="4803" y="2210"/>
                  <a:ext cx="14" cy="3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071" name="Line 847"/>
                <p:cNvSpPr>
                  <a:spLocks noChangeShapeType="1"/>
                </p:cNvSpPr>
                <p:nvPr/>
              </p:nvSpPr>
              <p:spPr bwMode="auto">
                <a:xfrm flipV="1">
                  <a:off x="4817" y="2179"/>
                  <a:ext cx="13" cy="3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072" name="Line 848"/>
                <p:cNvSpPr>
                  <a:spLocks noChangeShapeType="1"/>
                </p:cNvSpPr>
                <p:nvPr/>
              </p:nvSpPr>
              <p:spPr bwMode="auto">
                <a:xfrm>
                  <a:off x="4830" y="2179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073" name="Line 849"/>
                <p:cNvSpPr>
                  <a:spLocks noChangeShapeType="1"/>
                </p:cNvSpPr>
                <p:nvPr/>
              </p:nvSpPr>
              <p:spPr bwMode="auto">
                <a:xfrm flipV="1">
                  <a:off x="4844" y="2164"/>
                  <a:ext cx="13" cy="1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074" name="Line 850"/>
                <p:cNvSpPr>
                  <a:spLocks noChangeShapeType="1"/>
                </p:cNvSpPr>
                <p:nvPr/>
              </p:nvSpPr>
              <p:spPr bwMode="auto">
                <a:xfrm>
                  <a:off x="4857" y="2164"/>
                  <a:ext cx="14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075" name="Line 851"/>
                <p:cNvSpPr>
                  <a:spLocks noChangeShapeType="1"/>
                </p:cNvSpPr>
                <p:nvPr/>
              </p:nvSpPr>
              <p:spPr bwMode="auto">
                <a:xfrm>
                  <a:off x="4871" y="2174"/>
                  <a:ext cx="13" cy="3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076" name="Line 852"/>
                <p:cNvSpPr>
                  <a:spLocks noChangeShapeType="1"/>
                </p:cNvSpPr>
                <p:nvPr/>
              </p:nvSpPr>
              <p:spPr bwMode="auto">
                <a:xfrm flipV="1">
                  <a:off x="4884" y="2189"/>
                  <a:ext cx="14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077" name="Line 853"/>
                <p:cNvSpPr>
                  <a:spLocks noChangeShapeType="1"/>
                </p:cNvSpPr>
                <p:nvPr/>
              </p:nvSpPr>
              <p:spPr bwMode="auto">
                <a:xfrm>
                  <a:off x="4898" y="2189"/>
                  <a:ext cx="13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078" name="Line 854"/>
                <p:cNvSpPr>
                  <a:spLocks noChangeShapeType="1"/>
                </p:cNvSpPr>
                <p:nvPr/>
              </p:nvSpPr>
              <p:spPr bwMode="auto">
                <a:xfrm flipV="1">
                  <a:off x="4911" y="2179"/>
                  <a:ext cx="14" cy="3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079" name="Line 855"/>
                <p:cNvSpPr>
                  <a:spLocks noChangeShapeType="1"/>
                </p:cNvSpPr>
                <p:nvPr/>
              </p:nvSpPr>
              <p:spPr bwMode="auto">
                <a:xfrm>
                  <a:off x="4925" y="2179"/>
                  <a:ext cx="13" cy="4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080" name="Line 856"/>
                <p:cNvSpPr>
                  <a:spLocks noChangeShapeType="1"/>
                </p:cNvSpPr>
                <p:nvPr/>
              </p:nvSpPr>
              <p:spPr bwMode="auto">
                <a:xfrm flipV="1">
                  <a:off x="4938" y="2215"/>
                  <a:ext cx="14" cy="1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081" name="Line 857"/>
                <p:cNvSpPr>
                  <a:spLocks noChangeShapeType="1"/>
                </p:cNvSpPr>
                <p:nvPr/>
              </p:nvSpPr>
              <p:spPr bwMode="auto">
                <a:xfrm>
                  <a:off x="4952" y="2215"/>
                  <a:ext cx="13" cy="1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082" name="Line 858"/>
                <p:cNvSpPr>
                  <a:spLocks noChangeShapeType="1"/>
                </p:cNvSpPr>
                <p:nvPr/>
              </p:nvSpPr>
              <p:spPr bwMode="auto">
                <a:xfrm flipV="1">
                  <a:off x="4965" y="2195"/>
                  <a:ext cx="14" cy="3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083" name="Line 859"/>
                <p:cNvSpPr>
                  <a:spLocks noChangeShapeType="1"/>
                </p:cNvSpPr>
                <p:nvPr/>
              </p:nvSpPr>
              <p:spPr bwMode="auto">
                <a:xfrm flipV="1">
                  <a:off x="4979" y="2189"/>
                  <a:ext cx="13" cy="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084" name="Line 860"/>
                <p:cNvSpPr>
                  <a:spLocks noChangeShapeType="1"/>
                </p:cNvSpPr>
                <p:nvPr/>
              </p:nvSpPr>
              <p:spPr bwMode="auto">
                <a:xfrm>
                  <a:off x="4992" y="2189"/>
                  <a:ext cx="14" cy="83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085" name="Line 861"/>
                <p:cNvSpPr>
                  <a:spLocks noChangeShapeType="1"/>
                </p:cNvSpPr>
                <p:nvPr/>
              </p:nvSpPr>
              <p:spPr bwMode="auto">
                <a:xfrm>
                  <a:off x="5006" y="2272"/>
                  <a:ext cx="13" cy="2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086" name="Line 862"/>
                <p:cNvSpPr>
                  <a:spLocks noChangeShapeType="1"/>
                </p:cNvSpPr>
                <p:nvPr/>
              </p:nvSpPr>
              <p:spPr bwMode="auto">
                <a:xfrm>
                  <a:off x="5019" y="2298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087" name="Line 863"/>
                <p:cNvSpPr>
                  <a:spLocks noChangeShapeType="1"/>
                </p:cNvSpPr>
                <p:nvPr/>
              </p:nvSpPr>
              <p:spPr bwMode="auto">
                <a:xfrm flipV="1">
                  <a:off x="5033" y="2246"/>
                  <a:ext cx="13" cy="5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088" name="Line 864"/>
                <p:cNvSpPr>
                  <a:spLocks noChangeShapeType="1"/>
                </p:cNvSpPr>
                <p:nvPr/>
              </p:nvSpPr>
              <p:spPr bwMode="auto">
                <a:xfrm flipV="1">
                  <a:off x="5046" y="2220"/>
                  <a:ext cx="15" cy="2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089" name="Line 865"/>
                <p:cNvSpPr>
                  <a:spLocks noChangeShapeType="1"/>
                </p:cNvSpPr>
                <p:nvPr/>
              </p:nvSpPr>
              <p:spPr bwMode="auto">
                <a:xfrm flipV="1">
                  <a:off x="5061" y="2184"/>
                  <a:ext cx="13" cy="3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090" name="Line 866"/>
                <p:cNvSpPr>
                  <a:spLocks noChangeShapeType="1"/>
                </p:cNvSpPr>
                <p:nvPr/>
              </p:nvSpPr>
              <p:spPr bwMode="auto">
                <a:xfrm flipV="1">
                  <a:off x="5074" y="2174"/>
                  <a:ext cx="14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091" name="Line 867"/>
                <p:cNvSpPr>
                  <a:spLocks noChangeShapeType="1"/>
                </p:cNvSpPr>
                <p:nvPr/>
              </p:nvSpPr>
              <p:spPr bwMode="auto">
                <a:xfrm>
                  <a:off x="5088" y="2174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092" name="Line 868"/>
                <p:cNvSpPr>
                  <a:spLocks noChangeShapeType="1"/>
                </p:cNvSpPr>
                <p:nvPr/>
              </p:nvSpPr>
              <p:spPr bwMode="auto">
                <a:xfrm>
                  <a:off x="5101" y="2174"/>
                  <a:ext cx="14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093" name="Line 869"/>
                <p:cNvSpPr>
                  <a:spLocks noChangeShapeType="1"/>
                </p:cNvSpPr>
                <p:nvPr/>
              </p:nvSpPr>
              <p:spPr bwMode="auto">
                <a:xfrm>
                  <a:off x="5115" y="2195"/>
                  <a:ext cx="13" cy="2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094" name="Line 870"/>
                <p:cNvSpPr>
                  <a:spLocks noChangeShapeType="1"/>
                </p:cNvSpPr>
                <p:nvPr/>
              </p:nvSpPr>
              <p:spPr bwMode="auto">
                <a:xfrm flipV="1">
                  <a:off x="5128" y="2199"/>
                  <a:ext cx="14" cy="1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095" name="Line 871"/>
                <p:cNvSpPr>
                  <a:spLocks noChangeShapeType="1"/>
                </p:cNvSpPr>
                <p:nvPr/>
              </p:nvSpPr>
              <p:spPr bwMode="auto">
                <a:xfrm>
                  <a:off x="5142" y="2199"/>
                  <a:ext cx="13" cy="3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096" name="Line 872"/>
                <p:cNvSpPr>
                  <a:spLocks noChangeShapeType="1"/>
                </p:cNvSpPr>
                <p:nvPr/>
              </p:nvSpPr>
              <p:spPr bwMode="auto">
                <a:xfrm flipV="1">
                  <a:off x="5155" y="2215"/>
                  <a:ext cx="14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097" name="Line 873"/>
                <p:cNvSpPr>
                  <a:spLocks noChangeShapeType="1"/>
                </p:cNvSpPr>
                <p:nvPr/>
              </p:nvSpPr>
              <p:spPr bwMode="auto">
                <a:xfrm>
                  <a:off x="5169" y="2215"/>
                  <a:ext cx="13" cy="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098" name="Line 874"/>
                <p:cNvSpPr>
                  <a:spLocks noChangeShapeType="1"/>
                </p:cNvSpPr>
                <p:nvPr/>
              </p:nvSpPr>
              <p:spPr bwMode="auto">
                <a:xfrm flipV="1">
                  <a:off x="5182" y="2215"/>
                  <a:ext cx="14" cy="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099" name="Line 875"/>
                <p:cNvSpPr>
                  <a:spLocks noChangeShapeType="1"/>
                </p:cNvSpPr>
                <p:nvPr/>
              </p:nvSpPr>
              <p:spPr bwMode="auto">
                <a:xfrm>
                  <a:off x="5196" y="2215"/>
                  <a:ext cx="13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100" name="Line 876"/>
                <p:cNvSpPr>
                  <a:spLocks noChangeShapeType="1"/>
                </p:cNvSpPr>
                <p:nvPr/>
              </p:nvSpPr>
              <p:spPr bwMode="auto">
                <a:xfrm>
                  <a:off x="5209" y="2236"/>
                  <a:ext cx="14" cy="1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101" name="Line 877"/>
                <p:cNvSpPr>
                  <a:spLocks noChangeShapeType="1"/>
                </p:cNvSpPr>
                <p:nvPr/>
              </p:nvSpPr>
              <p:spPr bwMode="auto">
                <a:xfrm>
                  <a:off x="5223" y="2251"/>
                  <a:ext cx="13" cy="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102" name="Line 878"/>
                <p:cNvSpPr>
                  <a:spLocks noChangeShapeType="1"/>
                </p:cNvSpPr>
                <p:nvPr/>
              </p:nvSpPr>
              <p:spPr bwMode="auto">
                <a:xfrm>
                  <a:off x="5236" y="2257"/>
                  <a:ext cx="14" cy="3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103" name="Line 879"/>
                <p:cNvSpPr>
                  <a:spLocks noChangeShapeType="1"/>
                </p:cNvSpPr>
                <p:nvPr/>
              </p:nvSpPr>
              <p:spPr bwMode="auto">
                <a:xfrm flipV="1">
                  <a:off x="5250" y="2272"/>
                  <a:ext cx="13" cy="2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104" name="Line 880"/>
                <p:cNvSpPr>
                  <a:spLocks noChangeShapeType="1"/>
                </p:cNvSpPr>
                <p:nvPr/>
              </p:nvSpPr>
              <p:spPr bwMode="auto">
                <a:xfrm>
                  <a:off x="5263" y="2272"/>
                  <a:ext cx="14" cy="3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105" name="Line 881"/>
                <p:cNvSpPr>
                  <a:spLocks noChangeShapeType="1"/>
                </p:cNvSpPr>
                <p:nvPr/>
              </p:nvSpPr>
              <p:spPr bwMode="auto">
                <a:xfrm>
                  <a:off x="5277" y="2303"/>
                  <a:ext cx="13" cy="4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106" name="Line 882"/>
                <p:cNvSpPr>
                  <a:spLocks noChangeShapeType="1"/>
                </p:cNvSpPr>
                <p:nvPr/>
              </p:nvSpPr>
              <p:spPr bwMode="auto">
                <a:xfrm>
                  <a:off x="5290" y="2350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107" name="Line 883"/>
                <p:cNvSpPr>
                  <a:spLocks noChangeShapeType="1"/>
                </p:cNvSpPr>
                <p:nvPr/>
              </p:nvSpPr>
              <p:spPr bwMode="auto">
                <a:xfrm>
                  <a:off x="5304" y="2350"/>
                  <a:ext cx="13" cy="6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108" name="Line 884"/>
                <p:cNvSpPr>
                  <a:spLocks noChangeShapeType="1"/>
                </p:cNvSpPr>
                <p:nvPr/>
              </p:nvSpPr>
              <p:spPr bwMode="auto">
                <a:xfrm flipV="1">
                  <a:off x="5317" y="2385"/>
                  <a:ext cx="14" cy="2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109" name="Line 885"/>
                <p:cNvSpPr>
                  <a:spLocks noChangeShapeType="1"/>
                </p:cNvSpPr>
                <p:nvPr/>
              </p:nvSpPr>
              <p:spPr bwMode="auto">
                <a:xfrm flipV="1">
                  <a:off x="5331" y="2371"/>
                  <a:ext cx="13" cy="14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110" name="Line 886"/>
                <p:cNvSpPr>
                  <a:spLocks noChangeShapeType="1"/>
                </p:cNvSpPr>
                <p:nvPr/>
              </p:nvSpPr>
              <p:spPr bwMode="auto">
                <a:xfrm>
                  <a:off x="5344" y="2371"/>
                  <a:ext cx="14" cy="4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111" name="Line 887"/>
                <p:cNvSpPr>
                  <a:spLocks noChangeShapeType="1"/>
                </p:cNvSpPr>
                <p:nvPr/>
              </p:nvSpPr>
              <p:spPr bwMode="auto">
                <a:xfrm>
                  <a:off x="5358" y="2417"/>
                  <a:ext cx="14" cy="3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112" name="Line 888"/>
                <p:cNvSpPr>
                  <a:spLocks noChangeShapeType="1"/>
                </p:cNvSpPr>
                <p:nvPr/>
              </p:nvSpPr>
              <p:spPr bwMode="auto">
                <a:xfrm flipV="1">
                  <a:off x="5372" y="2443"/>
                  <a:ext cx="14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113" name="Line 889"/>
                <p:cNvSpPr>
                  <a:spLocks noChangeShapeType="1"/>
                </p:cNvSpPr>
                <p:nvPr/>
              </p:nvSpPr>
              <p:spPr bwMode="auto">
                <a:xfrm>
                  <a:off x="5386" y="2443"/>
                  <a:ext cx="13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114" name="Line 890"/>
                <p:cNvSpPr>
                  <a:spLocks noChangeShapeType="1"/>
                </p:cNvSpPr>
                <p:nvPr/>
              </p:nvSpPr>
              <p:spPr bwMode="auto">
                <a:xfrm>
                  <a:off x="5399" y="2464"/>
                  <a:ext cx="14" cy="4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115" name="Line 891"/>
                <p:cNvSpPr>
                  <a:spLocks noChangeShapeType="1"/>
                </p:cNvSpPr>
                <p:nvPr/>
              </p:nvSpPr>
              <p:spPr bwMode="auto">
                <a:xfrm>
                  <a:off x="5413" y="2468"/>
                  <a:ext cx="13" cy="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116" name="Line 892"/>
                <p:cNvSpPr>
                  <a:spLocks noChangeShapeType="1"/>
                </p:cNvSpPr>
                <p:nvPr/>
              </p:nvSpPr>
              <p:spPr bwMode="auto">
                <a:xfrm>
                  <a:off x="5426" y="2474"/>
                  <a:ext cx="14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117" name="Line 893"/>
                <p:cNvSpPr>
                  <a:spLocks noChangeShapeType="1"/>
                </p:cNvSpPr>
                <p:nvPr/>
              </p:nvSpPr>
              <p:spPr bwMode="auto">
                <a:xfrm>
                  <a:off x="5440" y="2484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118" name="Line 894"/>
                <p:cNvSpPr>
                  <a:spLocks noChangeShapeType="1"/>
                </p:cNvSpPr>
                <p:nvPr/>
              </p:nvSpPr>
              <p:spPr bwMode="auto">
                <a:xfrm>
                  <a:off x="5453" y="2484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119" name="Line 895"/>
                <p:cNvSpPr>
                  <a:spLocks noChangeShapeType="1"/>
                </p:cNvSpPr>
                <p:nvPr/>
              </p:nvSpPr>
              <p:spPr bwMode="auto">
                <a:xfrm>
                  <a:off x="5467" y="2484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120" name="Line 896"/>
                <p:cNvSpPr>
                  <a:spLocks noChangeShapeType="1"/>
                </p:cNvSpPr>
                <p:nvPr/>
              </p:nvSpPr>
              <p:spPr bwMode="auto">
                <a:xfrm>
                  <a:off x="5480" y="2484"/>
                  <a:ext cx="14" cy="1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121" name="Line 897"/>
                <p:cNvSpPr>
                  <a:spLocks noChangeShapeType="1"/>
                </p:cNvSpPr>
                <p:nvPr/>
              </p:nvSpPr>
              <p:spPr bwMode="auto">
                <a:xfrm>
                  <a:off x="5494" y="2495"/>
                  <a:ext cx="13" cy="1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122" name="Line 898"/>
                <p:cNvSpPr>
                  <a:spLocks noChangeShapeType="1"/>
                </p:cNvSpPr>
                <p:nvPr/>
              </p:nvSpPr>
              <p:spPr bwMode="auto">
                <a:xfrm>
                  <a:off x="5507" y="2510"/>
                  <a:ext cx="14" cy="3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123" name="Line 899"/>
                <p:cNvSpPr>
                  <a:spLocks noChangeShapeType="1"/>
                </p:cNvSpPr>
                <p:nvPr/>
              </p:nvSpPr>
              <p:spPr bwMode="auto">
                <a:xfrm>
                  <a:off x="5521" y="2541"/>
                  <a:ext cx="13" cy="4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124" name="Line 900"/>
                <p:cNvSpPr>
                  <a:spLocks noChangeShapeType="1"/>
                </p:cNvSpPr>
                <p:nvPr/>
              </p:nvSpPr>
              <p:spPr bwMode="auto">
                <a:xfrm>
                  <a:off x="5534" y="2582"/>
                  <a:ext cx="14" cy="6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125" name="Line 901"/>
                <p:cNvSpPr>
                  <a:spLocks noChangeShapeType="1"/>
                </p:cNvSpPr>
                <p:nvPr/>
              </p:nvSpPr>
              <p:spPr bwMode="auto">
                <a:xfrm flipV="1">
                  <a:off x="5548" y="2619"/>
                  <a:ext cx="13" cy="2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126" name="Line 902"/>
                <p:cNvSpPr>
                  <a:spLocks noChangeShapeType="1"/>
                </p:cNvSpPr>
                <p:nvPr/>
              </p:nvSpPr>
              <p:spPr bwMode="auto">
                <a:xfrm flipV="1">
                  <a:off x="5561" y="2603"/>
                  <a:ext cx="14" cy="1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127" name="Line 903"/>
                <p:cNvSpPr>
                  <a:spLocks noChangeShapeType="1"/>
                </p:cNvSpPr>
                <p:nvPr/>
              </p:nvSpPr>
              <p:spPr bwMode="auto">
                <a:xfrm>
                  <a:off x="5575" y="2603"/>
                  <a:ext cx="13" cy="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128" name="Line 904"/>
                <p:cNvSpPr>
                  <a:spLocks noChangeShapeType="1"/>
                </p:cNvSpPr>
                <p:nvPr/>
              </p:nvSpPr>
              <p:spPr bwMode="auto">
                <a:xfrm flipV="1">
                  <a:off x="5588" y="2598"/>
                  <a:ext cx="14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129" name="Line 905"/>
                <p:cNvSpPr>
                  <a:spLocks noChangeShapeType="1"/>
                </p:cNvSpPr>
                <p:nvPr/>
              </p:nvSpPr>
              <p:spPr bwMode="auto">
                <a:xfrm>
                  <a:off x="5602" y="2598"/>
                  <a:ext cx="13" cy="4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130" name="Line 906"/>
                <p:cNvSpPr>
                  <a:spLocks noChangeShapeType="1"/>
                </p:cNvSpPr>
                <p:nvPr/>
              </p:nvSpPr>
              <p:spPr bwMode="auto">
                <a:xfrm flipV="1">
                  <a:off x="1730" y="2696"/>
                  <a:ext cx="13" cy="5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131" name="Line 907"/>
                <p:cNvSpPr>
                  <a:spLocks noChangeShapeType="1"/>
                </p:cNvSpPr>
                <p:nvPr/>
              </p:nvSpPr>
              <p:spPr bwMode="auto">
                <a:xfrm flipV="1">
                  <a:off x="1743" y="2691"/>
                  <a:ext cx="13" cy="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132" name="Line 908"/>
                <p:cNvSpPr>
                  <a:spLocks noChangeShapeType="1"/>
                </p:cNvSpPr>
                <p:nvPr/>
              </p:nvSpPr>
              <p:spPr bwMode="auto">
                <a:xfrm flipV="1">
                  <a:off x="1756" y="2681"/>
                  <a:ext cx="14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133" name="Line 909"/>
                <p:cNvSpPr>
                  <a:spLocks noChangeShapeType="1"/>
                </p:cNvSpPr>
                <p:nvPr/>
              </p:nvSpPr>
              <p:spPr bwMode="auto">
                <a:xfrm>
                  <a:off x="1770" y="2681"/>
                  <a:ext cx="13" cy="1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134" name="Line 910"/>
                <p:cNvSpPr>
                  <a:spLocks noChangeShapeType="1"/>
                </p:cNvSpPr>
                <p:nvPr/>
              </p:nvSpPr>
              <p:spPr bwMode="auto">
                <a:xfrm>
                  <a:off x="1783" y="2696"/>
                  <a:ext cx="14" cy="4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135" name="Line 911"/>
                <p:cNvSpPr>
                  <a:spLocks noChangeShapeType="1"/>
                </p:cNvSpPr>
                <p:nvPr/>
              </p:nvSpPr>
              <p:spPr bwMode="auto">
                <a:xfrm>
                  <a:off x="1797" y="2743"/>
                  <a:ext cx="13" cy="4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136" name="Line 912"/>
                <p:cNvSpPr>
                  <a:spLocks noChangeShapeType="1"/>
                </p:cNvSpPr>
                <p:nvPr/>
              </p:nvSpPr>
              <p:spPr bwMode="auto">
                <a:xfrm>
                  <a:off x="1810" y="2784"/>
                  <a:ext cx="14" cy="2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137" name="Line 913"/>
                <p:cNvSpPr>
                  <a:spLocks noChangeShapeType="1"/>
                </p:cNvSpPr>
                <p:nvPr/>
              </p:nvSpPr>
              <p:spPr bwMode="auto">
                <a:xfrm>
                  <a:off x="1824" y="2810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138" name="Line 914"/>
                <p:cNvSpPr>
                  <a:spLocks noChangeShapeType="1"/>
                </p:cNvSpPr>
                <p:nvPr/>
              </p:nvSpPr>
              <p:spPr bwMode="auto">
                <a:xfrm>
                  <a:off x="1837" y="2810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139" name="Line 915"/>
                <p:cNvSpPr>
                  <a:spLocks noChangeShapeType="1"/>
                </p:cNvSpPr>
                <p:nvPr/>
              </p:nvSpPr>
              <p:spPr bwMode="auto">
                <a:xfrm>
                  <a:off x="1851" y="2810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140" name="Line 916"/>
                <p:cNvSpPr>
                  <a:spLocks noChangeShapeType="1"/>
                </p:cNvSpPr>
                <p:nvPr/>
              </p:nvSpPr>
              <p:spPr bwMode="auto">
                <a:xfrm>
                  <a:off x="1864" y="2810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141" name="Line 917"/>
                <p:cNvSpPr>
                  <a:spLocks noChangeShapeType="1"/>
                </p:cNvSpPr>
                <p:nvPr/>
              </p:nvSpPr>
              <p:spPr bwMode="auto">
                <a:xfrm>
                  <a:off x="1878" y="2810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142" name="Line 918"/>
                <p:cNvSpPr>
                  <a:spLocks noChangeShapeType="1"/>
                </p:cNvSpPr>
                <p:nvPr/>
              </p:nvSpPr>
              <p:spPr bwMode="auto">
                <a:xfrm>
                  <a:off x="1891" y="2810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143" name="Line 919"/>
                <p:cNvSpPr>
                  <a:spLocks noChangeShapeType="1"/>
                </p:cNvSpPr>
                <p:nvPr/>
              </p:nvSpPr>
              <p:spPr bwMode="auto">
                <a:xfrm>
                  <a:off x="1905" y="2810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144" name="Line 920"/>
                <p:cNvSpPr>
                  <a:spLocks noChangeShapeType="1"/>
                </p:cNvSpPr>
                <p:nvPr/>
              </p:nvSpPr>
              <p:spPr bwMode="auto">
                <a:xfrm>
                  <a:off x="1918" y="2810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145" name="Line 921"/>
                <p:cNvSpPr>
                  <a:spLocks noChangeShapeType="1"/>
                </p:cNvSpPr>
                <p:nvPr/>
              </p:nvSpPr>
              <p:spPr bwMode="auto">
                <a:xfrm>
                  <a:off x="1932" y="2810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146" name="Line 922"/>
                <p:cNvSpPr>
                  <a:spLocks noChangeShapeType="1"/>
                </p:cNvSpPr>
                <p:nvPr/>
              </p:nvSpPr>
              <p:spPr bwMode="auto">
                <a:xfrm>
                  <a:off x="1945" y="2810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147" name="Line 923"/>
                <p:cNvSpPr>
                  <a:spLocks noChangeShapeType="1"/>
                </p:cNvSpPr>
                <p:nvPr/>
              </p:nvSpPr>
              <p:spPr bwMode="auto">
                <a:xfrm>
                  <a:off x="1959" y="2810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148" name="Line 924"/>
                <p:cNvSpPr>
                  <a:spLocks noChangeShapeType="1"/>
                </p:cNvSpPr>
                <p:nvPr/>
              </p:nvSpPr>
              <p:spPr bwMode="auto">
                <a:xfrm>
                  <a:off x="1972" y="2810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149" name="Line 925"/>
                <p:cNvSpPr>
                  <a:spLocks noChangeShapeType="1"/>
                </p:cNvSpPr>
                <p:nvPr/>
              </p:nvSpPr>
              <p:spPr bwMode="auto">
                <a:xfrm>
                  <a:off x="1986" y="2810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150" name="Line 926"/>
                <p:cNvSpPr>
                  <a:spLocks noChangeShapeType="1"/>
                </p:cNvSpPr>
                <p:nvPr/>
              </p:nvSpPr>
              <p:spPr bwMode="auto">
                <a:xfrm>
                  <a:off x="1999" y="2810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151" name="Line 927"/>
                <p:cNvSpPr>
                  <a:spLocks noChangeShapeType="1"/>
                </p:cNvSpPr>
                <p:nvPr/>
              </p:nvSpPr>
              <p:spPr bwMode="auto">
                <a:xfrm>
                  <a:off x="2013" y="2810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152" name="Line 928"/>
                <p:cNvSpPr>
                  <a:spLocks noChangeShapeType="1"/>
                </p:cNvSpPr>
                <p:nvPr/>
              </p:nvSpPr>
              <p:spPr bwMode="auto">
                <a:xfrm>
                  <a:off x="2026" y="2810"/>
                  <a:ext cx="15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153" name="Line 929"/>
                <p:cNvSpPr>
                  <a:spLocks noChangeShapeType="1"/>
                </p:cNvSpPr>
                <p:nvPr/>
              </p:nvSpPr>
              <p:spPr bwMode="auto">
                <a:xfrm>
                  <a:off x="2041" y="2810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154" name="Line 930"/>
                <p:cNvSpPr>
                  <a:spLocks noChangeShapeType="1"/>
                </p:cNvSpPr>
                <p:nvPr/>
              </p:nvSpPr>
              <p:spPr bwMode="auto">
                <a:xfrm flipV="1">
                  <a:off x="2054" y="2764"/>
                  <a:ext cx="14" cy="4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155" name="Line 931"/>
                <p:cNvSpPr>
                  <a:spLocks noChangeShapeType="1"/>
                </p:cNvSpPr>
                <p:nvPr/>
              </p:nvSpPr>
              <p:spPr bwMode="auto">
                <a:xfrm flipV="1">
                  <a:off x="2068" y="2696"/>
                  <a:ext cx="13" cy="68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156" name="Line 932"/>
                <p:cNvSpPr>
                  <a:spLocks noChangeShapeType="1"/>
                </p:cNvSpPr>
                <p:nvPr/>
              </p:nvSpPr>
              <p:spPr bwMode="auto">
                <a:xfrm flipV="1">
                  <a:off x="2081" y="2623"/>
                  <a:ext cx="14" cy="73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157" name="Line 933"/>
                <p:cNvSpPr>
                  <a:spLocks noChangeShapeType="1"/>
                </p:cNvSpPr>
                <p:nvPr/>
              </p:nvSpPr>
              <p:spPr bwMode="auto">
                <a:xfrm flipV="1">
                  <a:off x="2095" y="2561"/>
                  <a:ext cx="13" cy="6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158" name="Line 934"/>
                <p:cNvSpPr>
                  <a:spLocks noChangeShapeType="1"/>
                </p:cNvSpPr>
                <p:nvPr/>
              </p:nvSpPr>
              <p:spPr bwMode="auto">
                <a:xfrm flipV="1">
                  <a:off x="2108" y="2515"/>
                  <a:ext cx="14" cy="4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159" name="Line 935"/>
                <p:cNvSpPr>
                  <a:spLocks noChangeShapeType="1"/>
                </p:cNvSpPr>
                <p:nvPr/>
              </p:nvSpPr>
              <p:spPr bwMode="auto">
                <a:xfrm flipV="1">
                  <a:off x="2122" y="2468"/>
                  <a:ext cx="13" cy="4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160" name="Line 936"/>
                <p:cNvSpPr>
                  <a:spLocks noChangeShapeType="1"/>
                </p:cNvSpPr>
                <p:nvPr/>
              </p:nvSpPr>
              <p:spPr bwMode="auto">
                <a:xfrm flipV="1">
                  <a:off x="2135" y="2433"/>
                  <a:ext cx="14" cy="3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161" name="Line 937"/>
                <p:cNvSpPr>
                  <a:spLocks noChangeShapeType="1"/>
                </p:cNvSpPr>
                <p:nvPr/>
              </p:nvSpPr>
              <p:spPr bwMode="auto">
                <a:xfrm flipV="1">
                  <a:off x="2149" y="2402"/>
                  <a:ext cx="13" cy="3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162" name="Line 938"/>
                <p:cNvSpPr>
                  <a:spLocks noChangeShapeType="1"/>
                </p:cNvSpPr>
                <p:nvPr/>
              </p:nvSpPr>
              <p:spPr bwMode="auto">
                <a:xfrm flipV="1">
                  <a:off x="2162" y="2339"/>
                  <a:ext cx="14" cy="63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163" name="Line 939"/>
                <p:cNvSpPr>
                  <a:spLocks noChangeShapeType="1"/>
                </p:cNvSpPr>
                <p:nvPr/>
              </p:nvSpPr>
              <p:spPr bwMode="auto">
                <a:xfrm flipV="1">
                  <a:off x="2176" y="2313"/>
                  <a:ext cx="13" cy="2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164" name="Line 940"/>
                <p:cNvSpPr>
                  <a:spLocks noChangeShapeType="1"/>
                </p:cNvSpPr>
                <p:nvPr/>
              </p:nvSpPr>
              <p:spPr bwMode="auto">
                <a:xfrm flipV="1">
                  <a:off x="2189" y="2308"/>
                  <a:ext cx="14" cy="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165" name="Line 941"/>
                <p:cNvSpPr>
                  <a:spLocks noChangeShapeType="1"/>
                </p:cNvSpPr>
                <p:nvPr/>
              </p:nvSpPr>
              <p:spPr bwMode="auto">
                <a:xfrm flipV="1">
                  <a:off x="2203" y="2288"/>
                  <a:ext cx="13" cy="2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166" name="Line 942"/>
                <p:cNvSpPr>
                  <a:spLocks noChangeShapeType="1"/>
                </p:cNvSpPr>
                <p:nvPr/>
              </p:nvSpPr>
              <p:spPr bwMode="auto">
                <a:xfrm flipV="1">
                  <a:off x="2216" y="2282"/>
                  <a:ext cx="14" cy="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167" name="Line 943"/>
                <p:cNvSpPr>
                  <a:spLocks noChangeShapeType="1"/>
                </p:cNvSpPr>
                <p:nvPr/>
              </p:nvSpPr>
              <p:spPr bwMode="auto">
                <a:xfrm flipV="1">
                  <a:off x="2230" y="2241"/>
                  <a:ext cx="13" cy="4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168" name="Line 944"/>
                <p:cNvSpPr>
                  <a:spLocks noChangeShapeType="1"/>
                </p:cNvSpPr>
                <p:nvPr/>
              </p:nvSpPr>
              <p:spPr bwMode="auto">
                <a:xfrm>
                  <a:off x="2243" y="2241"/>
                  <a:ext cx="14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169" name="Line 945"/>
                <p:cNvSpPr>
                  <a:spLocks noChangeShapeType="1"/>
                </p:cNvSpPr>
                <p:nvPr/>
              </p:nvSpPr>
              <p:spPr bwMode="auto">
                <a:xfrm>
                  <a:off x="2257" y="2251"/>
                  <a:ext cx="13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170" name="Line 946"/>
                <p:cNvSpPr>
                  <a:spLocks noChangeShapeType="1"/>
                </p:cNvSpPr>
                <p:nvPr/>
              </p:nvSpPr>
              <p:spPr bwMode="auto">
                <a:xfrm flipV="1">
                  <a:off x="2270" y="2257"/>
                  <a:ext cx="14" cy="4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171" name="Line 947"/>
                <p:cNvSpPr>
                  <a:spLocks noChangeShapeType="1"/>
                </p:cNvSpPr>
                <p:nvPr/>
              </p:nvSpPr>
              <p:spPr bwMode="auto">
                <a:xfrm>
                  <a:off x="2284" y="2257"/>
                  <a:ext cx="13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172" name="Line 948"/>
                <p:cNvSpPr>
                  <a:spLocks noChangeShapeType="1"/>
                </p:cNvSpPr>
                <p:nvPr/>
              </p:nvSpPr>
              <p:spPr bwMode="auto">
                <a:xfrm>
                  <a:off x="2297" y="2267"/>
                  <a:ext cx="14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173" name="Line 949"/>
                <p:cNvSpPr>
                  <a:spLocks noChangeShapeType="1"/>
                </p:cNvSpPr>
                <p:nvPr/>
              </p:nvSpPr>
              <p:spPr bwMode="auto">
                <a:xfrm>
                  <a:off x="2311" y="2277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174" name="Line 950"/>
                <p:cNvSpPr>
                  <a:spLocks noChangeShapeType="1"/>
                </p:cNvSpPr>
                <p:nvPr/>
              </p:nvSpPr>
              <p:spPr bwMode="auto">
                <a:xfrm>
                  <a:off x="2324" y="2277"/>
                  <a:ext cx="15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175" name="Line 951"/>
                <p:cNvSpPr>
                  <a:spLocks noChangeShapeType="1"/>
                </p:cNvSpPr>
                <p:nvPr/>
              </p:nvSpPr>
              <p:spPr bwMode="auto">
                <a:xfrm flipV="1">
                  <a:off x="2339" y="2257"/>
                  <a:ext cx="13" cy="2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176" name="Line 952"/>
                <p:cNvSpPr>
                  <a:spLocks noChangeShapeType="1"/>
                </p:cNvSpPr>
                <p:nvPr/>
              </p:nvSpPr>
              <p:spPr bwMode="auto">
                <a:xfrm>
                  <a:off x="2352" y="2257"/>
                  <a:ext cx="14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177" name="Line 953"/>
                <p:cNvSpPr>
                  <a:spLocks noChangeShapeType="1"/>
                </p:cNvSpPr>
                <p:nvPr/>
              </p:nvSpPr>
              <p:spPr bwMode="auto">
                <a:xfrm>
                  <a:off x="2366" y="2267"/>
                  <a:ext cx="13" cy="1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178" name="Line 954"/>
                <p:cNvSpPr>
                  <a:spLocks noChangeShapeType="1"/>
                </p:cNvSpPr>
                <p:nvPr/>
              </p:nvSpPr>
              <p:spPr bwMode="auto">
                <a:xfrm>
                  <a:off x="2379" y="2282"/>
                  <a:ext cx="14" cy="3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179" name="Line 955"/>
                <p:cNvSpPr>
                  <a:spLocks noChangeShapeType="1"/>
                </p:cNvSpPr>
                <p:nvPr/>
              </p:nvSpPr>
              <p:spPr bwMode="auto">
                <a:xfrm>
                  <a:off x="2393" y="2313"/>
                  <a:ext cx="13" cy="1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180" name="Line 956"/>
                <p:cNvSpPr>
                  <a:spLocks noChangeShapeType="1"/>
                </p:cNvSpPr>
                <p:nvPr/>
              </p:nvSpPr>
              <p:spPr bwMode="auto">
                <a:xfrm>
                  <a:off x="2406" y="2329"/>
                  <a:ext cx="14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181" name="Line 957"/>
                <p:cNvSpPr>
                  <a:spLocks noChangeShapeType="1"/>
                </p:cNvSpPr>
                <p:nvPr/>
              </p:nvSpPr>
              <p:spPr bwMode="auto">
                <a:xfrm>
                  <a:off x="2420" y="2339"/>
                  <a:ext cx="13" cy="1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182" name="Line 958"/>
                <p:cNvSpPr>
                  <a:spLocks noChangeShapeType="1"/>
                </p:cNvSpPr>
                <p:nvPr/>
              </p:nvSpPr>
              <p:spPr bwMode="auto">
                <a:xfrm flipV="1">
                  <a:off x="2433" y="2350"/>
                  <a:ext cx="14" cy="4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183" name="Line 959"/>
                <p:cNvSpPr>
                  <a:spLocks noChangeShapeType="1"/>
                </p:cNvSpPr>
                <p:nvPr/>
              </p:nvSpPr>
              <p:spPr bwMode="auto">
                <a:xfrm>
                  <a:off x="2447" y="2350"/>
                  <a:ext cx="13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184" name="Line 960"/>
                <p:cNvSpPr>
                  <a:spLocks noChangeShapeType="1"/>
                </p:cNvSpPr>
                <p:nvPr/>
              </p:nvSpPr>
              <p:spPr bwMode="auto">
                <a:xfrm>
                  <a:off x="2460" y="2360"/>
                  <a:ext cx="14" cy="1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185" name="Line 961"/>
                <p:cNvSpPr>
                  <a:spLocks noChangeShapeType="1"/>
                </p:cNvSpPr>
                <p:nvPr/>
              </p:nvSpPr>
              <p:spPr bwMode="auto">
                <a:xfrm>
                  <a:off x="2474" y="2375"/>
                  <a:ext cx="13" cy="1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186" name="Line 962"/>
                <p:cNvSpPr>
                  <a:spLocks noChangeShapeType="1"/>
                </p:cNvSpPr>
                <p:nvPr/>
              </p:nvSpPr>
              <p:spPr bwMode="auto">
                <a:xfrm>
                  <a:off x="2487" y="2391"/>
                  <a:ext cx="14" cy="1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187" name="Line 963"/>
                <p:cNvSpPr>
                  <a:spLocks noChangeShapeType="1"/>
                </p:cNvSpPr>
                <p:nvPr/>
              </p:nvSpPr>
              <p:spPr bwMode="auto">
                <a:xfrm>
                  <a:off x="2501" y="2402"/>
                  <a:ext cx="13" cy="1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188" name="Line 964"/>
                <p:cNvSpPr>
                  <a:spLocks noChangeShapeType="1"/>
                </p:cNvSpPr>
                <p:nvPr/>
              </p:nvSpPr>
              <p:spPr bwMode="auto">
                <a:xfrm>
                  <a:off x="2514" y="2417"/>
                  <a:ext cx="14" cy="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189" name="Line 965"/>
                <p:cNvSpPr>
                  <a:spLocks noChangeShapeType="1"/>
                </p:cNvSpPr>
                <p:nvPr/>
              </p:nvSpPr>
              <p:spPr bwMode="auto">
                <a:xfrm>
                  <a:off x="2528" y="2422"/>
                  <a:ext cx="13" cy="3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190" name="Line 966"/>
                <p:cNvSpPr>
                  <a:spLocks noChangeShapeType="1"/>
                </p:cNvSpPr>
                <p:nvPr/>
              </p:nvSpPr>
              <p:spPr bwMode="auto">
                <a:xfrm>
                  <a:off x="2541" y="2458"/>
                  <a:ext cx="14" cy="2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191" name="Line 967"/>
                <p:cNvSpPr>
                  <a:spLocks noChangeShapeType="1"/>
                </p:cNvSpPr>
                <p:nvPr/>
              </p:nvSpPr>
              <p:spPr bwMode="auto">
                <a:xfrm>
                  <a:off x="2555" y="2484"/>
                  <a:ext cx="13" cy="1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192" name="Line 968"/>
                <p:cNvSpPr>
                  <a:spLocks noChangeShapeType="1"/>
                </p:cNvSpPr>
                <p:nvPr/>
              </p:nvSpPr>
              <p:spPr bwMode="auto">
                <a:xfrm>
                  <a:off x="2568" y="2499"/>
                  <a:ext cx="14" cy="1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193" name="Line 969"/>
                <p:cNvSpPr>
                  <a:spLocks noChangeShapeType="1"/>
                </p:cNvSpPr>
                <p:nvPr/>
              </p:nvSpPr>
              <p:spPr bwMode="auto">
                <a:xfrm>
                  <a:off x="2582" y="2510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194" name="Line 970"/>
                <p:cNvSpPr>
                  <a:spLocks noChangeShapeType="1"/>
                </p:cNvSpPr>
                <p:nvPr/>
              </p:nvSpPr>
              <p:spPr bwMode="auto">
                <a:xfrm>
                  <a:off x="2595" y="2510"/>
                  <a:ext cx="14" cy="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195" name="Line 971"/>
                <p:cNvSpPr>
                  <a:spLocks noChangeShapeType="1"/>
                </p:cNvSpPr>
                <p:nvPr/>
              </p:nvSpPr>
              <p:spPr bwMode="auto">
                <a:xfrm>
                  <a:off x="2609" y="2515"/>
                  <a:ext cx="13" cy="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196" name="Line 972"/>
                <p:cNvSpPr>
                  <a:spLocks noChangeShapeType="1"/>
                </p:cNvSpPr>
                <p:nvPr/>
              </p:nvSpPr>
              <p:spPr bwMode="auto">
                <a:xfrm>
                  <a:off x="2622" y="2520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197" name="Line 973"/>
                <p:cNvSpPr>
                  <a:spLocks noChangeShapeType="1"/>
                </p:cNvSpPr>
                <p:nvPr/>
              </p:nvSpPr>
              <p:spPr bwMode="auto">
                <a:xfrm>
                  <a:off x="2636" y="2520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198" name="Line 974"/>
                <p:cNvSpPr>
                  <a:spLocks noChangeShapeType="1"/>
                </p:cNvSpPr>
                <p:nvPr/>
              </p:nvSpPr>
              <p:spPr bwMode="auto">
                <a:xfrm>
                  <a:off x="2649" y="2520"/>
                  <a:ext cx="15" cy="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199" name="Line 975"/>
                <p:cNvSpPr>
                  <a:spLocks noChangeShapeType="1"/>
                </p:cNvSpPr>
                <p:nvPr/>
              </p:nvSpPr>
              <p:spPr bwMode="auto">
                <a:xfrm flipV="1">
                  <a:off x="2664" y="2520"/>
                  <a:ext cx="13" cy="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200" name="Line 976"/>
                <p:cNvSpPr>
                  <a:spLocks noChangeShapeType="1"/>
                </p:cNvSpPr>
                <p:nvPr/>
              </p:nvSpPr>
              <p:spPr bwMode="auto">
                <a:xfrm flipV="1">
                  <a:off x="2677" y="2433"/>
                  <a:ext cx="14" cy="8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201" name="Line 977"/>
                <p:cNvSpPr>
                  <a:spLocks noChangeShapeType="1"/>
                </p:cNvSpPr>
                <p:nvPr/>
              </p:nvSpPr>
              <p:spPr bwMode="auto">
                <a:xfrm>
                  <a:off x="2691" y="2433"/>
                  <a:ext cx="13" cy="4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202" name="Line 978"/>
                <p:cNvSpPr>
                  <a:spLocks noChangeShapeType="1"/>
                </p:cNvSpPr>
                <p:nvPr/>
              </p:nvSpPr>
              <p:spPr bwMode="auto">
                <a:xfrm>
                  <a:off x="2704" y="2437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203" name="Line 979"/>
                <p:cNvSpPr>
                  <a:spLocks noChangeShapeType="1"/>
                </p:cNvSpPr>
                <p:nvPr/>
              </p:nvSpPr>
              <p:spPr bwMode="auto">
                <a:xfrm>
                  <a:off x="2718" y="2437"/>
                  <a:ext cx="13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204" name="Line 980"/>
                <p:cNvSpPr>
                  <a:spLocks noChangeShapeType="1"/>
                </p:cNvSpPr>
                <p:nvPr/>
              </p:nvSpPr>
              <p:spPr bwMode="auto">
                <a:xfrm>
                  <a:off x="2731" y="2458"/>
                  <a:ext cx="14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205" name="Line 981"/>
                <p:cNvSpPr>
                  <a:spLocks noChangeShapeType="1"/>
                </p:cNvSpPr>
                <p:nvPr/>
              </p:nvSpPr>
              <p:spPr bwMode="auto">
                <a:xfrm>
                  <a:off x="2745" y="2468"/>
                  <a:ext cx="13" cy="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206" name="Line 982"/>
                <p:cNvSpPr>
                  <a:spLocks noChangeShapeType="1"/>
                </p:cNvSpPr>
                <p:nvPr/>
              </p:nvSpPr>
              <p:spPr bwMode="auto">
                <a:xfrm flipV="1">
                  <a:off x="2758" y="2468"/>
                  <a:ext cx="14" cy="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207" name="Line 983"/>
                <p:cNvSpPr>
                  <a:spLocks noChangeShapeType="1"/>
                </p:cNvSpPr>
                <p:nvPr/>
              </p:nvSpPr>
              <p:spPr bwMode="auto">
                <a:xfrm>
                  <a:off x="2772" y="2468"/>
                  <a:ext cx="13" cy="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208" name="Line 984"/>
                <p:cNvSpPr>
                  <a:spLocks noChangeShapeType="1"/>
                </p:cNvSpPr>
                <p:nvPr/>
              </p:nvSpPr>
              <p:spPr bwMode="auto">
                <a:xfrm flipV="1">
                  <a:off x="2785" y="2468"/>
                  <a:ext cx="14" cy="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209" name="Line 985"/>
                <p:cNvSpPr>
                  <a:spLocks noChangeShapeType="1"/>
                </p:cNvSpPr>
                <p:nvPr/>
              </p:nvSpPr>
              <p:spPr bwMode="auto">
                <a:xfrm>
                  <a:off x="2799" y="2468"/>
                  <a:ext cx="13" cy="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210" name="Line 986"/>
                <p:cNvSpPr>
                  <a:spLocks noChangeShapeType="1"/>
                </p:cNvSpPr>
                <p:nvPr/>
              </p:nvSpPr>
              <p:spPr bwMode="auto">
                <a:xfrm flipV="1">
                  <a:off x="2812" y="2468"/>
                  <a:ext cx="14" cy="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211" name="Line 987"/>
                <p:cNvSpPr>
                  <a:spLocks noChangeShapeType="1"/>
                </p:cNvSpPr>
                <p:nvPr/>
              </p:nvSpPr>
              <p:spPr bwMode="auto">
                <a:xfrm>
                  <a:off x="2826" y="2468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212" name="Line 988"/>
                <p:cNvSpPr>
                  <a:spLocks noChangeShapeType="1"/>
                </p:cNvSpPr>
                <p:nvPr/>
              </p:nvSpPr>
              <p:spPr bwMode="auto">
                <a:xfrm>
                  <a:off x="2839" y="2468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213" name="Line 989"/>
                <p:cNvSpPr>
                  <a:spLocks noChangeShapeType="1"/>
                </p:cNvSpPr>
                <p:nvPr/>
              </p:nvSpPr>
              <p:spPr bwMode="auto">
                <a:xfrm>
                  <a:off x="2853" y="2468"/>
                  <a:ext cx="13" cy="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214" name="Line 990"/>
                <p:cNvSpPr>
                  <a:spLocks noChangeShapeType="1"/>
                </p:cNvSpPr>
                <p:nvPr/>
              </p:nvSpPr>
              <p:spPr bwMode="auto">
                <a:xfrm flipV="1">
                  <a:off x="2866" y="2468"/>
                  <a:ext cx="14" cy="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215" name="Line 991"/>
                <p:cNvSpPr>
                  <a:spLocks noChangeShapeType="1"/>
                </p:cNvSpPr>
                <p:nvPr/>
              </p:nvSpPr>
              <p:spPr bwMode="auto">
                <a:xfrm>
                  <a:off x="2880" y="2468"/>
                  <a:ext cx="13" cy="1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216" name="Line 992"/>
                <p:cNvSpPr>
                  <a:spLocks noChangeShapeType="1"/>
                </p:cNvSpPr>
                <p:nvPr/>
              </p:nvSpPr>
              <p:spPr bwMode="auto">
                <a:xfrm>
                  <a:off x="2893" y="2479"/>
                  <a:ext cx="14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217" name="Line 993"/>
                <p:cNvSpPr>
                  <a:spLocks noChangeShapeType="1"/>
                </p:cNvSpPr>
                <p:nvPr/>
              </p:nvSpPr>
              <p:spPr bwMode="auto">
                <a:xfrm>
                  <a:off x="2907" y="2489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218" name="Line 994"/>
                <p:cNvSpPr>
                  <a:spLocks noChangeShapeType="1"/>
                </p:cNvSpPr>
                <p:nvPr/>
              </p:nvSpPr>
              <p:spPr bwMode="auto">
                <a:xfrm>
                  <a:off x="2920" y="2489"/>
                  <a:ext cx="14" cy="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219" name="Line 995"/>
                <p:cNvSpPr>
                  <a:spLocks noChangeShapeType="1"/>
                </p:cNvSpPr>
                <p:nvPr/>
              </p:nvSpPr>
              <p:spPr bwMode="auto">
                <a:xfrm>
                  <a:off x="2934" y="2495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220" name="Line 996"/>
                <p:cNvSpPr>
                  <a:spLocks noChangeShapeType="1"/>
                </p:cNvSpPr>
                <p:nvPr/>
              </p:nvSpPr>
              <p:spPr bwMode="auto">
                <a:xfrm>
                  <a:off x="2947" y="2495"/>
                  <a:ext cx="15" cy="4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221" name="Line 997"/>
                <p:cNvSpPr>
                  <a:spLocks noChangeShapeType="1"/>
                </p:cNvSpPr>
                <p:nvPr/>
              </p:nvSpPr>
              <p:spPr bwMode="auto">
                <a:xfrm>
                  <a:off x="2962" y="2499"/>
                  <a:ext cx="13" cy="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222" name="Line 998"/>
                <p:cNvSpPr>
                  <a:spLocks noChangeShapeType="1"/>
                </p:cNvSpPr>
                <p:nvPr/>
              </p:nvSpPr>
              <p:spPr bwMode="auto">
                <a:xfrm>
                  <a:off x="2975" y="2505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223" name="Line 999"/>
                <p:cNvSpPr>
                  <a:spLocks noChangeShapeType="1"/>
                </p:cNvSpPr>
                <p:nvPr/>
              </p:nvSpPr>
              <p:spPr bwMode="auto">
                <a:xfrm flipV="1">
                  <a:off x="2989" y="2499"/>
                  <a:ext cx="13" cy="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224" name="Line 1000"/>
                <p:cNvSpPr>
                  <a:spLocks noChangeShapeType="1"/>
                </p:cNvSpPr>
                <p:nvPr/>
              </p:nvSpPr>
              <p:spPr bwMode="auto">
                <a:xfrm flipV="1">
                  <a:off x="3002" y="2453"/>
                  <a:ext cx="14" cy="4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225" name="Line 1001"/>
                <p:cNvSpPr>
                  <a:spLocks noChangeShapeType="1"/>
                </p:cNvSpPr>
                <p:nvPr/>
              </p:nvSpPr>
              <p:spPr bwMode="auto">
                <a:xfrm>
                  <a:off x="3016" y="2453"/>
                  <a:ext cx="13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226" name="Line 1002"/>
                <p:cNvSpPr>
                  <a:spLocks noChangeShapeType="1"/>
                </p:cNvSpPr>
                <p:nvPr/>
              </p:nvSpPr>
              <p:spPr bwMode="auto">
                <a:xfrm>
                  <a:off x="3029" y="2474"/>
                  <a:ext cx="14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227" name="Line 1003"/>
                <p:cNvSpPr>
                  <a:spLocks noChangeShapeType="1"/>
                </p:cNvSpPr>
                <p:nvPr/>
              </p:nvSpPr>
              <p:spPr bwMode="auto">
                <a:xfrm>
                  <a:off x="3043" y="2495"/>
                  <a:ext cx="13" cy="4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228" name="Line 1004"/>
                <p:cNvSpPr>
                  <a:spLocks noChangeShapeType="1"/>
                </p:cNvSpPr>
                <p:nvPr/>
              </p:nvSpPr>
              <p:spPr bwMode="auto">
                <a:xfrm>
                  <a:off x="3056" y="2499"/>
                  <a:ext cx="14" cy="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229" name="Line 1005"/>
                <p:cNvSpPr>
                  <a:spLocks noChangeShapeType="1"/>
                </p:cNvSpPr>
                <p:nvPr/>
              </p:nvSpPr>
              <p:spPr bwMode="auto">
                <a:xfrm>
                  <a:off x="3070" y="2505"/>
                  <a:ext cx="13" cy="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230" name="Line 1006"/>
                <p:cNvSpPr>
                  <a:spLocks noChangeShapeType="1"/>
                </p:cNvSpPr>
                <p:nvPr/>
              </p:nvSpPr>
              <p:spPr bwMode="auto">
                <a:xfrm>
                  <a:off x="3083" y="2510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231" name="Line 1007"/>
                <p:cNvSpPr>
                  <a:spLocks noChangeShapeType="1"/>
                </p:cNvSpPr>
                <p:nvPr/>
              </p:nvSpPr>
              <p:spPr bwMode="auto">
                <a:xfrm flipV="1">
                  <a:off x="3097" y="2479"/>
                  <a:ext cx="13" cy="3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232" name="Line 1008"/>
                <p:cNvSpPr>
                  <a:spLocks noChangeShapeType="1"/>
                </p:cNvSpPr>
                <p:nvPr/>
              </p:nvSpPr>
              <p:spPr bwMode="auto">
                <a:xfrm>
                  <a:off x="3110" y="2479"/>
                  <a:ext cx="14" cy="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233" name="Line 1009"/>
                <p:cNvSpPr>
                  <a:spLocks noChangeShapeType="1"/>
                </p:cNvSpPr>
                <p:nvPr/>
              </p:nvSpPr>
              <p:spPr bwMode="auto">
                <a:xfrm>
                  <a:off x="3124" y="2484"/>
                  <a:ext cx="13" cy="1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234" name="Line 1010"/>
                <p:cNvSpPr>
                  <a:spLocks noChangeShapeType="1"/>
                </p:cNvSpPr>
                <p:nvPr/>
              </p:nvSpPr>
              <p:spPr bwMode="auto">
                <a:xfrm>
                  <a:off x="3137" y="2499"/>
                  <a:ext cx="14" cy="1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235" name="Line 1011"/>
                <p:cNvSpPr>
                  <a:spLocks noChangeShapeType="1"/>
                </p:cNvSpPr>
                <p:nvPr/>
              </p:nvSpPr>
              <p:spPr bwMode="auto">
                <a:xfrm>
                  <a:off x="3151" y="2515"/>
                  <a:ext cx="13" cy="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236" name="Line 1012"/>
                <p:cNvSpPr>
                  <a:spLocks noChangeShapeType="1"/>
                </p:cNvSpPr>
                <p:nvPr/>
              </p:nvSpPr>
              <p:spPr bwMode="auto">
                <a:xfrm>
                  <a:off x="3164" y="2520"/>
                  <a:ext cx="14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237" name="Line 1013"/>
                <p:cNvSpPr>
                  <a:spLocks noChangeShapeType="1"/>
                </p:cNvSpPr>
                <p:nvPr/>
              </p:nvSpPr>
              <p:spPr bwMode="auto">
                <a:xfrm flipV="1">
                  <a:off x="3178" y="2468"/>
                  <a:ext cx="13" cy="6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238" name="Line 1014"/>
                <p:cNvSpPr>
                  <a:spLocks noChangeShapeType="1"/>
                </p:cNvSpPr>
                <p:nvPr/>
              </p:nvSpPr>
              <p:spPr bwMode="auto">
                <a:xfrm>
                  <a:off x="3191" y="2468"/>
                  <a:ext cx="14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239" name="Line 1015"/>
                <p:cNvSpPr>
                  <a:spLocks noChangeShapeType="1"/>
                </p:cNvSpPr>
                <p:nvPr/>
              </p:nvSpPr>
              <p:spPr bwMode="auto">
                <a:xfrm>
                  <a:off x="3205" y="2489"/>
                  <a:ext cx="13" cy="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240" name="Line 1016"/>
                <p:cNvSpPr>
                  <a:spLocks noChangeShapeType="1"/>
                </p:cNvSpPr>
                <p:nvPr/>
              </p:nvSpPr>
              <p:spPr bwMode="auto">
                <a:xfrm flipV="1">
                  <a:off x="3218" y="2448"/>
                  <a:ext cx="14" cy="4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241" name="Line 1017"/>
                <p:cNvSpPr>
                  <a:spLocks noChangeShapeType="1"/>
                </p:cNvSpPr>
                <p:nvPr/>
              </p:nvSpPr>
              <p:spPr bwMode="auto">
                <a:xfrm flipV="1">
                  <a:off x="3232" y="2433"/>
                  <a:ext cx="13" cy="1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242" name="Line 1018"/>
                <p:cNvSpPr>
                  <a:spLocks noChangeShapeType="1"/>
                </p:cNvSpPr>
                <p:nvPr/>
              </p:nvSpPr>
              <p:spPr bwMode="auto">
                <a:xfrm>
                  <a:off x="3245" y="2433"/>
                  <a:ext cx="15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243" name="Line 1019"/>
                <p:cNvSpPr>
                  <a:spLocks noChangeShapeType="1"/>
                </p:cNvSpPr>
                <p:nvPr/>
              </p:nvSpPr>
              <p:spPr bwMode="auto">
                <a:xfrm>
                  <a:off x="3260" y="2433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244" name="Line 1020"/>
                <p:cNvSpPr>
                  <a:spLocks noChangeShapeType="1"/>
                </p:cNvSpPr>
                <p:nvPr/>
              </p:nvSpPr>
              <p:spPr bwMode="auto">
                <a:xfrm>
                  <a:off x="3273" y="2433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245" name="Line 1021"/>
                <p:cNvSpPr>
                  <a:spLocks noChangeShapeType="1"/>
                </p:cNvSpPr>
                <p:nvPr/>
              </p:nvSpPr>
              <p:spPr bwMode="auto">
                <a:xfrm flipV="1">
                  <a:off x="3287" y="2422"/>
                  <a:ext cx="13" cy="1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246" name="Line 1022"/>
                <p:cNvSpPr>
                  <a:spLocks noChangeShapeType="1"/>
                </p:cNvSpPr>
                <p:nvPr/>
              </p:nvSpPr>
              <p:spPr bwMode="auto">
                <a:xfrm flipV="1">
                  <a:off x="3300" y="2402"/>
                  <a:ext cx="14" cy="2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247" name="Line 1023"/>
                <p:cNvSpPr>
                  <a:spLocks noChangeShapeType="1"/>
                </p:cNvSpPr>
                <p:nvPr/>
              </p:nvSpPr>
              <p:spPr bwMode="auto">
                <a:xfrm flipV="1">
                  <a:off x="3314" y="2385"/>
                  <a:ext cx="13" cy="1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248" name="Line 1024"/>
                <p:cNvSpPr>
                  <a:spLocks noChangeShapeType="1"/>
                </p:cNvSpPr>
                <p:nvPr/>
              </p:nvSpPr>
              <p:spPr bwMode="auto">
                <a:xfrm flipV="1">
                  <a:off x="3327" y="2350"/>
                  <a:ext cx="14" cy="3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249" name="Line 1025"/>
                <p:cNvSpPr>
                  <a:spLocks noChangeShapeType="1"/>
                </p:cNvSpPr>
                <p:nvPr/>
              </p:nvSpPr>
              <p:spPr bwMode="auto">
                <a:xfrm>
                  <a:off x="3341" y="2350"/>
                  <a:ext cx="13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250" name="Line 1026"/>
                <p:cNvSpPr>
                  <a:spLocks noChangeShapeType="1"/>
                </p:cNvSpPr>
                <p:nvPr/>
              </p:nvSpPr>
              <p:spPr bwMode="auto">
                <a:xfrm>
                  <a:off x="3354" y="2371"/>
                  <a:ext cx="14" cy="6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251" name="Line 1027"/>
                <p:cNvSpPr>
                  <a:spLocks noChangeShapeType="1"/>
                </p:cNvSpPr>
                <p:nvPr/>
              </p:nvSpPr>
              <p:spPr bwMode="auto">
                <a:xfrm>
                  <a:off x="3368" y="2437"/>
                  <a:ext cx="13" cy="5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252" name="Line 1028"/>
                <p:cNvSpPr>
                  <a:spLocks noChangeShapeType="1"/>
                </p:cNvSpPr>
                <p:nvPr/>
              </p:nvSpPr>
              <p:spPr bwMode="auto">
                <a:xfrm flipV="1">
                  <a:off x="3381" y="2427"/>
                  <a:ext cx="14" cy="6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253" name="Line 1029"/>
                <p:cNvSpPr>
                  <a:spLocks noChangeShapeType="1"/>
                </p:cNvSpPr>
                <p:nvPr/>
              </p:nvSpPr>
              <p:spPr bwMode="auto">
                <a:xfrm flipV="1">
                  <a:off x="3395" y="2354"/>
                  <a:ext cx="13" cy="73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254" name="Line 1030"/>
                <p:cNvSpPr>
                  <a:spLocks noChangeShapeType="1"/>
                </p:cNvSpPr>
                <p:nvPr/>
              </p:nvSpPr>
              <p:spPr bwMode="auto">
                <a:xfrm flipV="1">
                  <a:off x="3408" y="2308"/>
                  <a:ext cx="14" cy="4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255" name="Line 1031"/>
                <p:cNvSpPr>
                  <a:spLocks noChangeShapeType="1"/>
                </p:cNvSpPr>
                <p:nvPr/>
              </p:nvSpPr>
              <p:spPr bwMode="auto">
                <a:xfrm>
                  <a:off x="3422" y="2308"/>
                  <a:ext cx="13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256" name="Line 1032"/>
                <p:cNvSpPr>
                  <a:spLocks noChangeShapeType="1"/>
                </p:cNvSpPr>
                <p:nvPr/>
              </p:nvSpPr>
              <p:spPr bwMode="auto">
                <a:xfrm>
                  <a:off x="3435" y="2329"/>
                  <a:ext cx="14" cy="73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257" name="Line 1033"/>
                <p:cNvSpPr>
                  <a:spLocks noChangeShapeType="1"/>
                </p:cNvSpPr>
                <p:nvPr/>
              </p:nvSpPr>
              <p:spPr bwMode="auto">
                <a:xfrm>
                  <a:off x="3449" y="2402"/>
                  <a:ext cx="13" cy="4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258" name="Line 1034"/>
                <p:cNvSpPr>
                  <a:spLocks noChangeShapeType="1"/>
                </p:cNvSpPr>
                <p:nvPr/>
              </p:nvSpPr>
              <p:spPr bwMode="auto">
                <a:xfrm flipV="1">
                  <a:off x="3462" y="2427"/>
                  <a:ext cx="14" cy="1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259" name="Line 1035"/>
                <p:cNvSpPr>
                  <a:spLocks noChangeShapeType="1"/>
                </p:cNvSpPr>
                <p:nvPr/>
              </p:nvSpPr>
              <p:spPr bwMode="auto">
                <a:xfrm flipV="1">
                  <a:off x="3476" y="2402"/>
                  <a:ext cx="13" cy="2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260" name="Line 1036"/>
                <p:cNvSpPr>
                  <a:spLocks noChangeShapeType="1"/>
                </p:cNvSpPr>
                <p:nvPr/>
              </p:nvSpPr>
              <p:spPr bwMode="auto">
                <a:xfrm>
                  <a:off x="3489" y="2402"/>
                  <a:ext cx="14" cy="3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261" name="Line 1037"/>
                <p:cNvSpPr>
                  <a:spLocks noChangeShapeType="1"/>
                </p:cNvSpPr>
                <p:nvPr/>
              </p:nvSpPr>
              <p:spPr bwMode="auto">
                <a:xfrm>
                  <a:off x="3503" y="2437"/>
                  <a:ext cx="13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262" name="Line 1038"/>
                <p:cNvSpPr>
                  <a:spLocks noChangeShapeType="1"/>
                </p:cNvSpPr>
                <p:nvPr/>
              </p:nvSpPr>
              <p:spPr bwMode="auto">
                <a:xfrm flipV="1">
                  <a:off x="3516" y="2437"/>
                  <a:ext cx="14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263" name="Line 1039"/>
                <p:cNvSpPr>
                  <a:spLocks noChangeShapeType="1"/>
                </p:cNvSpPr>
                <p:nvPr/>
              </p:nvSpPr>
              <p:spPr bwMode="auto">
                <a:xfrm flipV="1">
                  <a:off x="3530" y="2375"/>
                  <a:ext cx="13" cy="6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264" name="Line 1040"/>
                <p:cNvSpPr>
                  <a:spLocks noChangeShapeType="1"/>
                </p:cNvSpPr>
                <p:nvPr/>
              </p:nvSpPr>
              <p:spPr bwMode="auto">
                <a:xfrm>
                  <a:off x="3543" y="2375"/>
                  <a:ext cx="15" cy="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265" name="Line 1041"/>
                <p:cNvSpPr>
                  <a:spLocks noChangeShapeType="1"/>
                </p:cNvSpPr>
                <p:nvPr/>
              </p:nvSpPr>
              <p:spPr bwMode="auto">
                <a:xfrm>
                  <a:off x="3558" y="2381"/>
                  <a:ext cx="13" cy="3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266" name="Line 1042"/>
                <p:cNvSpPr>
                  <a:spLocks noChangeShapeType="1"/>
                </p:cNvSpPr>
                <p:nvPr/>
              </p:nvSpPr>
              <p:spPr bwMode="auto">
                <a:xfrm>
                  <a:off x="3571" y="2417"/>
                  <a:ext cx="14" cy="78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</p:grpSp>
          <p:grpSp>
            <p:nvGrpSpPr>
              <p:cNvPr id="10" name="Group 1043"/>
              <p:cNvGrpSpPr>
                <a:grpSpLocks/>
              </p:cNvGrpSpPr>
              <p:nvPr/>
            </p:nvGrpSpPr>
            <p:grpSpPr bwMode="auto">
              <a:xfrm>
                <a:off x="1391" y="2352"/>
                <a:ext cx="3764" cy="924"/>
                <a:chOff x="1730" y="1858"/>
                <a:chExt cx="3885" cy="953"/>
              </a:xfrm>
            </p:grpSpPr>
            <p:sp>
              <p:nvSpPr>
                <p:cNvPr id="20867" name="Line 1044"/>
                <p:cNvSpPr>
                  <a:spLocks noChangeShapeType="1"/>
                </p:cNvSpPr>
                <p:nvPr/>
              </p:nvSpPr>
              <p:spPr bwMode="auto">
                <a:xfrm>
                  <a:off x="3585" y="2495"/>
                  <a:ext cx="13" cy="1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868" name="Line 1045"/>
                <p:cNvSpPr>
                  <a:spLocks noChangeShapeType="1"/>
                </p:cNvSpPr>
                <p:nvPr/>
              </p:nvSpPr>
              <p:spPr bwMode="auto">
                <a:xfrm>
                  <a:off x="3598" y="2510"/>
                  <a:ext cx="14" cy="3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869" name="Line 1046"/>
                <p:cNvSpPr>
                  <a:spLocks noChangeShapeType="1"/>
                </p:cNvSpPr>
                <p:nvPr/>
              </p:nvSpPr>
              <p:spPr bwMode="auto">
                <a:xfrm flipV="1">
                  <a:off x="3612" y="2510"/>
                  <a:ext cx="13" cy="3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870" name="Line 1047"/>
                <p:cNvSpPr>
                  <a:spLocks noChangeShapeType="1"/>
                </p:cNvSpPr>
                <p:nvPr/>
              </p:nvSpPr>
              <p:spPr bwMode="auto">
                <a:xfrm flipV="1">
                  <a:off x="3625" y="2433"/>
                  <a:ext cx="14" cy="7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871" name="Line 1048"/>
                <p:cNvSpPr>
                  <a:spLocks noChangeShapeType="1"/>
                </p:cNvSpPr>
                <p:nvPr/>
              </p:nvSpPr>
              <p:spPr bwMode="auto">
                <a:xfrm flipV="1">
                  <a:off x="3639" y="2417"/>
                  <a:ext cx="13" cy="1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872" name="Line 1049"/>
                <p:cNvSpPr>
                  <a:spLocks noChangeShapeType="1"/>
                </p:cNvSpPr>
                <p:nvPr/>
              </p:nvSpPr>
              <p:spPr bwMode="auto">
                <a:xfrm>
                  <a:off x="3652" y="2417"/>
                  <a:ext cx="14" cy="4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873" name="Line 1050"/>
                <p:cNvSpPr>
                  <a:spLocks noChangeShapeType="1"/>
                </p:cNvSpPr>
                <p:nvPr/>
              </p:nvSpPr>
              <p:spPr bwMode="auto">
                <a:xfrm>
                  <a:off x="3666" y="2464"/>
                  <a:ext cx="13" cy="5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874" name="Line 1051"/>
                <p:cNvSpPr>
                  <a:spLocks noChangeShapeType="1"/>
                </p:cNvSpPr>
                <p:nvPr/>
              </p:nvSpPr>
              <p:spPr bwMode="auto">
                <a:xfrm flipV="1">
                  <a:off x="3679" y="2468"/>
                  <a:ext cx="13" cy="4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875" name="Line 1052"/>
                <p:cNvSpPr>
                  <a:spLocks noChangeShapeType="1"/>
                </p:cNvSpPr>
                <p:nvPr/>
              </p:nvSpPr>
              <p:spPr bwMode="auto">
                <a:xfrm>
                  <a:off x="3692" y="2468"/>
                  <a:ext cx="14" cy="4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876" name="Line 1053"/>
                <p:cNvSpPr>
                  <a:spLocks noChangeShapeType="1"/>
                </p:cNvSpPr>
                <p:nvPr/>
              </p:nvSpPr>
              <p:spPr bwMode="auto">
                <a:xfrm>
                  <a:off x="3706" y="2515"/>
                  <a:ext cx="13" cy="5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877" name="Line 1054"/>
                <p:cNvSpPr>
                  <a:spLocks noChangeShapeType="1"/>
                </p:cNvSpPr>
                <p:nvPr/>
              </p:nvSpPr>
              <p:spPr bwMode="auto">
                <a:xfrm>
                  <a:off x="3719" y="2572"/>
                  <a:ext cx="14" cy="4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878" name="Line 1055"/>
                <p:cNvSpPr>
                  <a:spLocks noChangeShapeType="1"/>
                </p:cNvSpPr>
                <p:nvPr/>
              </p:nvSpPr>
              <p:spPr bwMode="auto">
                <a:xfrm>
                  <a:off x="3733" y="2619"/>
                  <a:ext cx="13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879" name="Line 1056"/>
                <p:cNvSpPr>
                  <a:spLocks noChangeShapeType="1"/>
                </p:cNvSpPr>
                <p:nvPr/>
              </p:nvSpPr>
              <p:spPr bwMode="auto">
                <a:xfrm>
                  <a:off x="3746" y="2629"/>
                  <a:ext cx="14" cy="4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880" name="Line 1057"/>
                <p:cNvSpPr>
                  <a:spLocks noChangeShapeType="1"/>
                </p:cNvSpPr>
                <p:nvPr/>
              </p:nvSpPr>
              <p:spPr bwMode="auto">
                <a:xfrm>
                  <a:off x="3760" y="2671"/>
                  <a:ext cx="13" cy="4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881" name="Line 1058"/>
                <p:cNvSpPr>
                  <a:spLocks noChangeShapeType="1"/>
                </p:cNvSpPr>
                <p:nvPr/>
              </p:nvSpPr>
              <p:spPr bwMode="auto">
                <a:xfrm>
                  <a:off x="3773" y="2717"/>
                  <a:ext cx="14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882" name="Line 1059"/>
                <p:cNvSpPr>
                  <a:spLocks noChangeShapeType="1"/>
                </p:cNvSpPr>
                <p:nvPr/>
              </p:nvSpPr>
              <p:spPr bwMode="auto">
                <a:xfrm flipV="1">
                  <a:off x="3787" y="2717"/>
                  <a:ext cx="13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883" name="Line 1060"/>
                <p:cNvSpPr>
                  <a:spLocks noChangeShapeType="1"/>
                </p:cNvSpPr>
                <p:nvPr/>
              </p:nvSpPr>
              <p:spPr bwMode="auto">
                <a:xfrm>
                  <a:off x="3800" y="2717"/>
                  <a:ext cx="14" cy="1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884" name="Line 1061"/>
                <p:cNvSpPr>
                  <a:spLocks noChangeShapeType="1"/>
                </p:cNvSpPr>
                <p:nvPr/>
              </p:nvSpPr>
              <p:spPr bwMode="auto">
                <a:xfrm>
                  <a:off x="3814" y="2733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885" name="Line 1062"/>
                <p:cNvSpPr>
                  <a:spLocks noChangeShapeType="1"/>
                </p:cNvSpPr>
                <p:nvPr/>
              </p:nvSpPr>
              <p:spPr bwMode="auto">
                <a:xfrm flipV="1">
                  <a:off x="3827" y="2712"/>
                  <a:ext cx="14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886" name="Line 1063"/>
                <p:cNvSpPr>
                  <a:spLocks noChangeShapeType="1"/>
                </p:cNvSpPr>
                <p:nvPr/>
              </p:nvSpPr>
              <p:spPr bwMode="auto">
                <a:xfrm flipV="1">
                  <a:off x="3841" y="2644"/>
                  <a:ext cx="13" cy="68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887" name="Line 1064"/>
                <p:cNvSpPr>
                  <a:spLocks noChangeShapeType="1"/>
                </p:cNvSpPr>
                <p:nvPr/>
              </p:nvSpPr>
              <p:spPr bwMode="auto">
                <a:xfrm flipV="1">
                  <a:off x="3854" y="2572"/>
                  <a:ext cx="15" cy="7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888" name="Line 1065"/>
                <p:cNvSpPr>
                  <a:spLocks noChangeShapeType="1"/>
                </p:cNvSpPr>
                <p:nvPr/>
              </p:nvSpPr>
              <p:spPr bwMode="auto">
                <a:xfrm flipV="1">
                  <a:off x="3869" y="2484"/>
                  <a:ext cx="13" cy="88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889" name="Line 1066"/>
                <p:cNvSpPr>
                  <a:spLocks noChangeShapeType="1"/>
                </p:cNvSpPr>
                <p:nvPr/>
              </p:nvSpPr>
              <p:spPr bwMode="auto">
                <a:xfrm flipV="1">
                  <a:off x="3882" y="2479"/>
                  <a:ext cx="14" cy="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890" name="Line 1067"/>
                <p:cNvSpPr>
                  <a:spLocks noChangeShapeType="1"/>
                </p:cNvSpPr>
                <p:nvPr/>
              </p:nvSpPr>
              <p:spPr bwMode="auto">
                <a:xfrm flipV="1">
                  <a:off x="3896" y="2453"/>
                  <a:ext cx="13" cy="2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891" name="Line 1068"/>
                <p:cNvSpPr>
                  <a:spLocks noChangeShapeType="1"/>
                </p:cNvSpPr>
                <p:nvPr/>
              </p:nvSpPr>
              <p:spPr bwMode="auto">
                <a:xfrm flipV="1">
                  <a:off x="3909" y="2402"/>
                  <a:ext cx="14" cy="5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892" name="Line 1069"/>
                <p:cNvSpPr>
                  <a:spLocks noChangeShapeType="1"/>
                </p:cNvSpPr>
                <p:nvPr/>
              </p:nvSpPr>
              <p:spPr bwMode="auto">
                <a:xfrm flipV="1">
                  <a:off x="3923" y="2396"/>
                  <a:ext cx="13" cy="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893" name="Line 1070"/>
                <p:cNvSpPr>
                  <a:spLocks noChangeShapeType="1"/>
                </p:cNvSpPr>
                <p:nvPr/>
              </p:nvSpPr>
              <p:spPr bwMode="auto">
                <a:xfrm flipV="1">
                  <a:off x="3936" y="2381"/>
                  <a:ext cx="14" cy="1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894" name="Line 1071"/>
                <p:cNvSpPr>
                  <a:spLocks noChangeShapeType="1"/>
                </p:cNvSpPr>
                <p:nvPr/>
              </p:nvSpPr>
              <p:spPr bwMode="auto">
                <a:xfrm flipV="1">
                  <a:off x="3950" y="2375"/>
                  <a:ext cx="13" cy="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895" name="Line 1072"/>
                <p:cNvSpPr>
                  <a:spLocks noChangeShapeType="1"/>
                </p:cNvSpPr>
                <p:nvPr/>
              </p:nvSpPr>
              <p:spPr bwMode="auto">
                <a:xfrm flipV="1">
                  <a:off x="3963" y="2323"/>
                  <a:ext cx="14" cy="5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896" name="Line 1073"/>
                <p:cNvSpPr>
                  <a:spLocks noChangeShapeType="1"/>
                </p:cNvSpPr>
                <p:nvPr/>
              </p:nvSpPr>
              <p:spPr bwMode="auto">
                <a:xfrm flipV="1">
                  <a:off x="3977" y="2313"/>
                  <a:ext cx="13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897" name="Line 1074"/>
                <p:cNvSpPr>
                  <a:spLocks noChangeShapeType="1"/>
                </p:cNvSpPr>
                <p:nvPr/>
              </p:nvSpPr>
              <p:spPr bwMode="auto">
                <a:xfrm flipV="1">
                  <a:off x="3990" y="2267"/>
                  <a:ext cx="14" cy="4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898" name="Line 1075"/>
                <p:cNvSpPr>
                  <a:spLocks noChangeShapeType="1"/>
                </p:cNvSpPr>
                <p:nvPr/>
              </p:nvSpPr>
              <p:spPr bwMode="auto">
                <a:xfrm>
                  <a:off x="4004" y="2267"/>
                  <a:ext cx="13" cy="1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899" name="Line 1076"/>
                <p:cNvSpPr>
                  <a:spLocks noChangeShapeType="1"/>
                </p:cNvSpPr>
                <p:nvPr/>
              </p:nvSpPr>
              <p:spPr bwMode="auto">
                <a:xfrm flipV="1">
                  <a:off x="4017" y="2236"/>
                  <a:ext cx="14" cy="4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900" name="Line 1077"/>
                <p:cNvSpPr>
                  <a:spLocks noChangeShapeType="1"/>
                </p:cNvSpPr>
                <p:nvPr/>
              </p:nvSpPr>
              <p:spPr bwMode="auto">
                <a:xfrm flipV="1">
                  <a:off x="4031" y="2205"/>
                  <a:ext cx="13" cy="3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901" name="Line 1078"/>
                <p:cNvSpPr>
                  <a:spLocks noChangeShapeType="1"/>
                </p:cNvSpPr>
                <p:nvPr/>
              </p:nvSpPr>
              <p:spPr bwMode="auto">
                <a:xfrm>
                  <a:off x="4044" y="2205"/>
                  <a:ext cx="14" cy="1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902" name="Line 1079"/>
                <p:cNvSpPr>
                  <a:spLocks noChangeShapeType="1"/>
                </p:cNvSpPr>
                <p:nvPr/>
              </p:nvSpPr>
              <p:spPr bwMode="auto">
                <a:xfrm>
                  <a:off x="4058" y="2220"/>
                  <a:ext cx="13" cy="7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903" name="Line 1080"/>
                <p:cNvSpPr>
                  <a:spLocks noChangeShapeType="1"/>
                </p:cNvSpPr>
                <p:nvPr/>
              </p:nvSpPr>
              <p:spPr bwMode="auto">
                <a:xfrm>
                  <a:off x="4071" y="2292"/>
                  <a:ext cx="14" cy="2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904" name="Line 1081"/>
                <p:cNvSpPr>
                  <a:spLocks noChangeShapeType="1"/>
                </p:cNvSpPr>
                <p:nvPr/>
              </p:nvSpPr>
              <p:spPr bwMode="auto">
                <a:xfrm>
                  <a:off x="4085" y="2319"/>
                  <a:ext cx="13" cy="4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905" name="Line 1082"/>
                <p:cNvSpPr>
                  <a:spLocks noChangeShapeType="1"/>
                </p:cNvSpPr>
                <p:nvPr/>
              </p:nvSpPr>
              <p:spPr bwMode="auto">
                <a:xfrm>
                  <a:off x="4098" y="2365"/>
                  <a:ext cx="14" cy="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906" name="Line 1083"/>
                <p:cNvSpPr>
                  <a:spLocks noChangeShapeType="1"/>
                </p:cNvSpPr>
                <p:nvPr/>
              </p:nvSpPr>
              <p:spPr bwMode="auto">
                <a:xfrm flipV="1">
                  <a:off x="4112" y="2319"/>
                  <a:ext cx="13" cy="5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907" name="Line 1084"/>
                <p:cNvSpPr>
                  <a:spLocks noChangeShapeType="1"/>
                </p:cNvSpPr>
                <p:nvPr/>
              </p:nvSpPr>
              <p:spPr bwMode="auto">
                <a:xfrm flipV="1">
                  <a:off x="4125" y="2261"/>
                  <a:ext cx="14" cy="58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908" name="Line 1085"/>
                <p:cNvSpPr>
                  <a:spLocks noChangeShapeType="1"/>
                </p:cNvSpPr>
                <p:nvPr/>
              </p:nvSpPr>
              <p:spPr bwMode="auto">
                <a:xfrm>
                  <a:off x="4139" y="2261"/>
                  <a:ext cx="13" cy="1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909" name="Line 1086"/>
                <p:cNvSpPr>
                  <a:spLocks noChangeShapeType="1"/>
                </p:cNvSpPr>
                <p:nvPr/>
              </p:nvSpPr>
              <p:spPr bwMode="auto">
                <a:xfrm>
                  <a:off x="4152" y="2272"/>
                  <a:ext cx="15" cy="3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910" name="Line 1087"/>
                <p:cNvSpPr>
                  <a:spLocks noChangeShapeType="1"/>
                </p:cNvSpPr>
                <p:nvPr/>
              </p:nvSpPr>
              <p:spPr bwMode="auto">
                <a:xfrm flipV="1">
                  <a:off x="4167" y="2282"/>
                  <a:ext cx="13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911" name="Line 1088"/>
                <p:cNvSpPr>
                  <a:spLocks noChangeShapeType="1"/>
                </p:cNvSpPr>
                <p:nvPr/>
              </p:nvSpPr>
              <p:spPr bwMode="auto">
                <a:xfrm>
                  <a:off x="4180" y="2282"/>
                  <a:ext cx="14" cy="3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912" name="Line 1089"/>
                <p:cNvSpPr>
                  <a:spLocks noChangeShapeType="1"/>
                </p:cNvSpPr>
                <p:nvPr/>
              </p:nvSpPr>
              <p:spPr bwMode="auto">
                <a:xfrm>
                  <a:off x="4194" y="2313"/>
                  <a:ext cx="13" cy="3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913" name="Line 1090"/>
                <p:cNvSpPr>
                  <a:spLocks noChangeShapeType="1"/>
                </p:cNvSpPr>
                <p:nvPr/>
              </p:nvSpPr>
              <p:spPr bwMode="auto">
                <a:xfrm flipV="1">
                  <a:off x="4207" y="2339"/>
                  <a:ext cx="14" cy="1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914" name="Line 1091"/>
                <p:cNvSpPr>
                  <a:spLocks noChangeShapeType="1"/>
                </p:cNvSpPr>
                <p:nvPr/>
              </p:nvSpPr>
              <p:spPr bwMode="auto">
                <a:xfrm>
                  <a:off x="4221" y="2339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915" name="Line 1092"/>
                <p:cNvSpPr>
                  <a:spLocks noChangeShapeType="1"/>
                </p:cNvSpPr>
                <p:nvPr/>
              </p:nvSpPr>
              <p:spPr bwMode="auto">
                <a:xfrm>
                  <a:off x="4234" y="2339"/>
                  <a:ext cx="14" cy="6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916" name="Line 1093"/>
                <p:cNvSpPr>
                  <a:spLocks noChangeShapeType="1"/>
                </p:cNvSpPr>
                <p:nvPr/>
              </p:nvSpPr>
              <p:spPr bwMode="auto">
                <a:xfrm>
                  <a:off x="4248" y="2406"/>
                  <a:ext cx="13" cy="58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917" name="Line 1094"/>
                <p:cNvSpPr>
                  <a:spLocks noChangeShapeType="1"/>
                </p:cNvSpPr>
                <p:nvPr/>
              </p:nvSpPr>
              <p:spPr bwMode="auto">
                <a:xfrm>
                  <a:off x="4261" y="2464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918" name="Line 1095"/>
                <p:cNvSpPr>
                  <a:spLocks noChangeShapeType="1"/>
                </p:cNvSpPr>
                <p:nvPr/>
              </p:nvSpPr>
              <p:spPr bwMode="auto">
                <a:xfrm>
                  <a:off x="4275" y="2464"/>
                  <a:ext cx="13" cy="1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919" name="Line 1096"/>
                <p:cNvSpPr>
                  <a:spLocks noChangeShapeType="1"/>
                </p:cNvSpPr>
                <p:nvPr/>
              </p:nvSpPr>
              <p:spPr bwMode="auto">
                <a:xfrm flipV="1">
                  <a:off x="4288" y="2464"/>
                  <a:ext cx="14" cy="1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920" name="Line 1097"/>
                <p:cNvSpPr>
                  <a:spLocks noChangeShapeType="1"/>
                </p:cNvSpPr>
                <p:nvPr/>
              </p:nvSpPr>
              <p:spPr bwMode="auto">
                <a:xfrm>
                  <a:off x="4302" y="2464"/>
                  <a:ext cx="13" cy="4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921" name="Line 1098"/>
                <p:cNvSpPr>
                  <a:spLocks noChangeShapeType="1"/>
                </p:cNvSpPr>
                <p:nvPr/>
              </p:nvSpPr>
              <p:spPr bwMode="auto">
                <a:xfrm flipV="1">
                  <a:off x="4315" y="2458"/>
                  <a:ext cx="14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922" name="Line 1099"/>
                <p:cNvSpPr>
                  <a:spLocks noChangeShapeType="1"/>
                </p:cNvSpPr>
                <p:nvPr/>
              </p:nvSpPr>
              <p:spPr bwMode="auto">
                <a:xfrm flipV="1">
                  <a:off x="4329" y="2417"/>
                  <a:ext cx="13" cy="4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923" name="Line 1100"/>
                <p:cNvSpPr>
                  <a:spLocks noChangeShapeType="1"/>
                </p:cNvSpPr>
                <p:nvPr/>
              </p:nvSpPr>
              <p:spPr bwMode="auto">
                <a:xfrm flipV="1">
                  <a:off x="4342" y="2381"/>
                  <a:ext cx="14" cy="3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924" name="Line 1101"/>
                <p:cNvSpPr>
                  <a:spLocks noChangeShapeType="1"/>
                </p:cNvSpPr>
                <p:nvPr/>
              </p:nvSpPr>
              <p:spPr bwMode="auto">
                <a:xfrm flipV="1">
                  <a:off x="4356" y="2365"/>
                  <a:ext cx="13" cy="1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925" name="Line 1102"/>
                <p:cNvSpPr>
                  <a:spLocks noChangeShapeType="1"/>
                </p:cNvSpPr>
                <p:nvPr/>
              </p:nvSpPr>
              <p:spPr bwMode="auto">
                <a:xfrm>
                  <a:off x="4369" y="2365"/>
                  <a:ext cx="14" cy="3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926" name="Line 1103"/>
                <p:cNvSpPr>
                  <a:spLocks noChangeShapeType="1"/>
                </p:cNvSpPr>
                <p:nvPr/>
              </p:nvSpPr>
              <p:spPr bwMode="auto">
                <a:xfrm flipV="1">
                  <a:off x="4383" y="2375"/>
                  <a:ext cx="13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927" name="Line 1104"/>
                <p:cNvSpPr>
                  <a:spLocks noChangeShapeType="1"/>
                </p:cNvSpPr>
                <p:nvPr/>
              </p:nvSpPr>
              <p:spPr bwMode="auto">
                <a:xfrm>
                  <a:off x="4396" y="2375"/>
                  <a:ext cx="14" cy="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928" name="Line 1105"/>
                <p:cNvSpPr>
                  <a:spLocks noChangeShapeType="1"/>
                </p:cNvSpPr>
                <p:nvPr/>
              </p:nvSpPr>
              <p:spPr bwMode="auto">
                <a:xfrm>
                  <a:off x="4410" y="2381"/>
                  <a:ext cx="13" cy="3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929" name="Line 1106"/>
                <p:cNvSpPr>
                  <a:spLocks noChangeShapeType="1"/>
                </p:cNvSpPr>
                <p:nvPr/>
              </p:nvSpPr>
              <p:spPr bwMode="auto">
                <a:xfrm>
                  <a:off x="4423" y="2412"/>
                  <a:ext cx="14" cy="5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930" name="Line 1107"/>
                <p:cNvSpPr>
                  <a:spLocks noChangeShapeType="1"/>
                </p:cNvSpPr>
                <p:nvPr/>
              </p:nvSpPr>
              <p:spPr bwMode="auto">
                <a:xfrm>
                  <a:off x="4437" y="2464"/>
                  <a:ext cx="13" cy="6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931" name="Line 1108"/>
                <p:cNvSpPr>
                  <a:spLocks noChangeShapeType="1"/>
                </p:cNvSpPr>
                <p:nvPr/>
              </p:nvSpPr>
              <p:spPr bwMode="auto">
                <a:xfrm flipV="1">
                  <a:off x="4450" y="2510"/>
                  <a:ext cx="15" cy="2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932" name="Line 1109"/>
                <p:cNvSpPr>
                  <a:spLocks noChangeShapeType="1"/>
                </p:cNvSpPr>
                <p:nvPr/>
              </p:nvSpPr>
              <p:spPr bwMode="auto">
                <a:xfrm flipV="1">
                  <a:off x="4465" y="2479"/>
                  <a:ext cx="13" cy="3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933" name="Line 1110"/>
                <p:cNvSpPr>
                  <a:spLocks noChangeShapeType="1"/>
                </p:cNvSpPr>
                <p:nvPr/>
              </p:nvSpPr>
              <p:spPr bwMode="auto">
                <a:xfrm>
                  <a:off x="4478" y="2479"/>
                  <a:ext cx="14" cy="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934" name="Line 1111"/>
                <p:cNvSpPr>
                  <a:spLocks noChangeShapeType="1"/>
                </p:cNvSpPr>
                <p:nvPr/>
              </p:nvSpPr>
              <p:spPr bwMode="auto">
                <a:xfrm flipV="1">
                  <a:off x="4492" y="2402"/>
                  <a:ext cx="13" cy="8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935" name="Line 1112"/>
                <p:cNvSpPr>
                  <a:spLocks noChangeShapeType="1"/>
                </p:cNvSpPr>
                <p:nvPr/>
              </p:nvSpPr>
              <p:spPr bwMode="auto">
                <a:xfrm>
                  <a:off x="4505" y="2402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936" name="Line 1113"/>
                <p:cNvSpPr>
                  <a:spLocks noChangeShapeType="1"/>
                </p:cNvSpPr>
                <p:nvPr/>
              </p:nvSpPr>
              <p:spPr bwMode="auto">
                <a:xfrm>
                  <a:off x="4519" y="2402"/>
                  <a:ext cx="13" cy="8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937" name="Line 1114"/>
                <p:cNvSpPr>
                  <a:spLocks noChangeShapeType="1"/>
                </p:cNvSpPr>
                <p:nvPr/>
              </p:nvSpPr>
              <p:spPr bwMode="auto">
                <a:xfrm>
                  <a:off x="4532" y="2484"/>
                  <a:ext cx="14" cy="4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938" name="Line 1115"/>
                <p:cNvSpPr>
                  <a:spLocks noChangeShapeType="1"/>
                </p:cNvSpPr>
                <p:nvPr/>
              </p:nvSpPr>
              <p:spPr bwMode="auto">
                <a:xfrm flipV="1">
                  <a:off x="4546" y="2484"/>
                  <a:ext cx="13" cy="4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939" name="Line 1116"/>
                <p:cNvSpPr>
                  <a:spLocks noChangeShapeType="1"/>
                </p:cNvSpPr>
                <p:nvPr/>
              </p:nvSpPr>
              <p:spPr bwMode="auto">
                <a:xfrm flipV="1">
                  <a:off x="4559" y="2412"/>
                  <a:ext cx="14" cy="7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940" name="Line 1117"/>
                <p:cNvSpPr>
                  <a:spLocks noChangeShapeType="1"/>
                </p:cNvSpPr>
                <p:nvPr/>
              </p:nvSpPr>
              <p:spPr bwMode="auto">
                <a:xfrm flipV="1">
                  <a:off x="4573" y="2385"/>
                  <a:ext cx="13" cy="2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941" name="Line 1118"/>
                <p:cNvSpPr>
                  <a:spLocks noChangeShapeType="1"/>
                </p:cNvSpPr>
                <p:nvPr/>
              </p:nvSpPr>
              <p:spPr bwMode="auto">
                <a:xfrm flipV="1">
                  <a:off x="4586" y="2365"/>
                  <a:ext cx="14" cy="2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942" name="Line 1119"/>
                <p:cNvSpPr>
                  <a:spLocks noChangeShapeType="1"/>
                </p:cNvSpPr>
                <p:nvPr/>
              </p:nvSpPr>
              <p:spPr bwMode="auto">
                <a:xfrm flipV="1">
                  <a:off x="4600" y="2329"/>
                  <a:ext cx="13" cy="3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943" name="Line 1120"/>
                <p:cNvSpPr>
                  <a:spLocks noChangeShapeType="1"/>
                </p:cNvSpPr>
                <p:nvPr/>
              </p:nvSpPr>
              <p:spPr bwMode="auto">
                <a:xfrm>
                  <a:off x="4613" y="2329"/>
                  <a:ext cx="14" cy="2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944" name="Line 1121"/>
                <p:cNvSpPr>
                  <a:spLocks noChangeShapeType="1"/>
                </p:cNvSpPr>
                <p:nvPr/>
              </p:nvSpPr>
              <p:spPr bwMode="auto">
                <a:xfrm flipV="1">
                  <a:off x="4627" y="2350"/>
                  <a:ext cx="13" cy="4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945" name="Line 1122"/>
                <p:cNvSpPr>
                  <a:spLocks noChangeShapeType="1"/>
                </p:cNvSpPr>
                <p:nvPr/>
              </p:nvSpPr>
              <p:spPr bwMode="auto">
                <a:xfrm>
                  <a:off x="4640" y="2350"/>
                  <a:ext cx="14" cy="1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946" name="Line 1123"/>
                <p:cNvSpPr>
                  <a:spLocks noChangeShapeType="1"/>
                </p:cNvSpPr>
                <p:nvPr/>
              </p:nvSpPr>
              <p:spPr bwMode="auto">
                <a:xfrm>
                  <a:off x="4654" y="2365"/>
                  <a:ext cx="13" cy="4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947" name="Line 1124"/>
                <p:cNvSpPr>
                  <a:spLocks noChangeShapeType="1"/>
                </p:cNvSpPr>
                <p:nvPr/>
              </p:nvSpPr>
              <p:spPr bwMode="auto">
                <a:xfrm flipV="1">
                  <a:off x="4667" y="2375"/>
                  <a:ext cx="14" cy="3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948" name="Line 1125"/>
                <p:cNvSpPr>
                  <a:spLocks noChangeShapeType="1"/>
                </p:cNvSpPr>
                <p:nvPr/>
              </p:nvSpPr>
              <p:spPr bwMode="auto">
                <a:xfrm flipV="1">
                  <a:off x="4681" y="2350"/>
                  <a:ext cx="13" cy="2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949" name="Line 1126"/>
                <p:cNvSpPr>
                  <a:spLocks noChangeShapeType="1"/>
                </p:cNvSpPr>
                <p:nvPr/>
              </p:nvSpPr>
              <p:spPr bwMode="auto">
                <a:xfrm flipV="1">
                  <a:off x="4694" y="2292"/>
                  <a:ext cx="14" cy="58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950" name="Line 1127"/>
                <p:cNvSpPr>
                  <a:spLocks noChangeShapeType="1"/>
                </p:cNvSpPr>
                <p:nvPr/>
              </p:nvSpPr>
              <p:spPr bwMode="auto">
                <a:xfrm>
                  <a:off x="4708" y="2292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951" name="Line 1128"/>
                <p:cNvSpPr>
                  <a:spLocks noChangeShapeType="1"/>
                </p:cNvSpPr>
                <p:nvPr/>
              </p:nvSpPr>
              <p:spPr bwMode="auto">
                <a:xfrm>
                  <a:off x="4721" y="2292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952" name="Line 1129"/>
                <p:cNvSpPr>
                  <a:spLocks noChangeShapeType="1"/>
                </p:cNvSpPr>
                <p:nvPr/>
              </p:nvSpPr>
              <p:spPr bwMode="auto">
                <a:xfrm>
                  <a:off x="4735" y="2292"/>
                  <a:ext cx="13" cy="4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953" name="Line 1130"/>
                <p:cNvSpPr>
                  <a:spLocks noChangeShapeType="1"/>
                </p:cNvSpPr>
                <p:nvPr/>
              </p:nvSpPr>
              <p:spPr bwMode="auto">
                <a:xfrm>
                  <a:off x="4748" y="2339"/>
                  <a:ext cx="15" cy="73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954" name="Line 1131"/>
                <p:cNvSpPr>
                  <a:spLocks noChangeShapeType="1"/>
                </p:cNvSpPr>
                <p:nvPr/>
              </p:nvSpPr>
              <p:spPr bwMode="auto">
                <a:xfrm>
                  <a:off x="4763" y="2412"/>
                  <a:ext cx="13" cy="93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955" name="Line 1132"/>
                <p:cNvSpPr>
                  <a:spLocks noChangeShapeType="1"/>
                </p:cNvSpPr>
                <p:nvPr/>
              </p:nvSpPr>
              <p:spPr bwMode="auto">
                <a:xfrm>
                  <a:off x="4776" y="2505"/>
                  <a:ext cx="14" cy="6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956" name="Line 1133"/>
                <p:cNvSpPr>
                  <a:spLocks noChangeShapeType="1"/>
                </p:cNvSpPr>
                <p:nvPr/>
              </p:nvSpPr>
              <p:spPr bwMode="auto">
                <a:xfrm>
                  <a:off x="4790" y="2572"/>
                  <a:ext cx="13" cy="3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957" name="Line 1134"/>
                <p:cNvSpPr>
                  <a:spLocks noChangeShapeType="1"/>
                </p:cNvSpPr>
                <p:nvPr/>
              </p:nvSpPr>
              <p:spPr bwMode="auto">
                <a:xfrm flipV="1">
                  <a:off x="4803" y="2592"/>
                  <a:ext cx="14" cy="1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958" name="Line 1135"/>
                <p:cNvSpPr>
                  <a:spLocks noChangeShapeType="1"/>
                </p:cNvSpPr>
                <p:nvPr/>
              </p:nvSpPr>
              <p:spPr bwMode="auto">
                <a:xfrm flipV="1">
                  <a:off x="4817" y="2577"/>
                  <a:ext cx="13" cy="1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959" name="Line 1136"/>
                <p:cNvSpPr>
                  <a:spLocks noChangeShapeType="1"/>
                </p:cNvSpPr>
                <p:nvPr/>
              </p:nvSpPr>
              <p:spPr bwMode="auto">
                <a:xfrm flipV="1">
                  <a:off x="4830" y="2561"/>
                  <a:ext cx="14" cy="1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960" name="Line 1137"/>
                <p:cNvSpPr>
                  <a:spLocks noChangeShapeType="1"/>
                </p:cNvSpPr>
                <p:nvPr/>
              </p:nvSpPr>
              <p:spPr bwMode="auto">
                <a:xfrm>
                  <a:off x="4844" y="2561"/>
                  <a:ext cx="13" cy="3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961" name="Line 1138"/>
                <p:cNvSpPr>
                  <a:spLocks noChangeShapeType="1"/>
                </p:cNvSpPr>
                <p:nvPr/>
              </p:nvSpPr>
              <p:spPr bwMode="auto">
                <a:xfrm>
                  <a:off x="4857" y="2598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962" name="Line 1139"/>
                <p:cNvSpPr>
                  <a:spLocks noChangeShapeType="1"/>
                </p:cNvSpPr>
                <p:nvPr/>
              </p:nvSpPr>
              <p:spPr bwMode="auto">
                <a:xfrm flipV="1">
                  <a:off x="4871" y="2530"/>
                  <a:ext cx="13" cy="68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963" name="Line 1140"/>
                <p:cNvSpPr>
                  <a:spLocks noChangeShapeType="1"/>
                </p:cNvSpPr>
                <p:nvPr/>
              </p:nvSpPr>
              <p:spPr bwMode="auto">
                <a:xfrm flipV="1">
                  <a:off x="4884" y="2479"/>
                  <a:ext cx="14" cy="5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964" name="Line 1141"/>
                <p:cNvSpPr>
                  <a:spLocks noChangeShapeType="1"/>
                </p:cNvSpPr>
                <p:nvPr/>
              </p:nvSpPr>
              <p:spPr bwMode="auto">
                <a:xfrm>
                  <a:off x="4898" y="2479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965" name="Line 1142"/>
                <p:cNvSpPr>
                  <a:spLocks noChangeShapeType="1"/>
                </p:cNvSpPr>
                <p:nvPr/>
              </p:nvSpPr>
              <p:spPr bwMode="auto">
                <a:xfrm>
                  <a:off x="4911" y="2479"/>
                  <a:ext cx="14" cy="1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966" name="Line 1143"/>
                <p:cNvSpPr>
                  <a:spLocks noChangeShapeType="1"/>
                </p:cNvSpPr>
                <p:nvPr/>
              </p:nvSpPr>
              <p:spPr bwMode="auto">
                <a:xfrm flipV="1">
                  <a:off x="4925" y="2479"/>
                  <a:ext cx="13" cy="1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967" name="Line 1144"/>
                <p:cNvSpPr>
                  <a:spLocks noChangeShapeType="1"/>
                </p:cNvSpPr>
                <p:nvPr/>
              </p:nvSpPr>
              <p:spPr bwMode="auto">
                <a:xfrm flipV="1">
                  <a:off x="4938" y="2458"/>
                  <a:ext cx="14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968" name="Line 1145"/>
                <p:cNvSpPr>
                  <a:spLocks noChangeShapeType="1"/>
                </p:cNvSpPr>
                <p:nvPr/>
              </p:nvSpPr>
              <p:spPr bwMode="auto">
                <a:xfrm flipV="1">
                  <a:off x="4952" y="2443"/>
                  <a:ext cx="13" cy="1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969" name="Line 1146"/>
                <p:cNvSpPr>
                  <a:spLocks noChangeShapeType="1"/>
                </p:cNvSpPr>
                <p:nvPr/>
              </p:nvSpPr>
              <p:spPr bwMode="auto">
                <a:xfrm>
                  <a:off x="4965" y="2443"/>
                  <a:ext cx="14" cy="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970" name="Line 1147"/>
                <p:cNvSpPr>
                  <a:spLocks noChangeShapeType="1"/>
                </p:cNvSpPr>
                <p:nvPr/>
              </p:nvSpPr>
              <p:spPr bwMode="auto">
                <a:xfrm flipV="1">
                  <a:off x="4979" y="2422"/>
                  <a:ext cx="13" cy="2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971" name="Line 1148"/>
                <p:cNvSpPr>
                  <a:spLocks noChangeShapeType="1"/>
                </p:cNvSpPr>
                <p:nvPr/>
              </p:nvSpPr>
              <p:spPr bwMode="auto">
                <a:xfrm flipV="1">
                  <a:off x="4992" y="2391"/>
                  <a:ext cx="14" cy="3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972" name="Line 1149"/>
                <p:cNvSpPr>
                  <a:spLocks noChangeShapeType="1"/>
                </p:cNvSpPr>
                <p:nvPr/>
              </p:nvSpPr>
              <p:spPr bwMode="auto">
                <a:xfrm flipV="1">
                  <a:off x="5006" y="2365"/>
                  <a:ext cx="13" cy="2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973" name="Line 1150"/>
                <p:cNvSpPr>
                  <a:spLocks noChangeShapeType="1"/>
                </p:cNvSpPr>
                <p:nvPr/>
              </p:nvSpPr>
              <p:spPr bwMode="auto">
                <a:xfrm flipV="1">
                  <a:off x="5019" y="2350"/>
                  <a:ext cx="14" cy="1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974" name="Line 1151"/>
                <p:cNvSpPr>
                  <a:spLocks noChangeShapeType="1"/>
                </p:cNvSpPr>
                <p:nvPr/>
              </p:nvSpPr>
              <p:spPr bwMode="auto">
                <a:xfrm flipV="1">
                  <a:off x="5033" y="2308"/>
                  <a:ext cx="13" cy="4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975" name="Line 1152"/>
                <p:cNvSpPr>
                  <a:spLocks noChangeShapeType="1"/>
                </p:cNvSpPr>
                <p:nvPr/>
              </p:nvSpPr>
              <p:spPr bwMode="auto">
                <a:xfrm>
                  <a:off x="5046" y="2308"/>
                  <a:ext cx="15" cy="1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976" name="Line 1153"/>
                <p:cNvSpPr>
                  <a:spLocks noChangeShapeType="1"/>
                </p:cNvSpPr>
                <p:nvPr/>
              </p:nvSpPr>
              <p:spPr bwMode="auto">
                <a:xfrm flipV="1">
                  <a:off x="5061" y="2282"/>
                  <a:ext cx="13" cy="3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977" name="Line 1154"/>
                <p:cNvSpPr>
                  <a:spLocks noChangeShapeType="1"/>
                </p:cNvSpPr>
                <p:nvPr/>
              </p:nvSpPr>
              <p:spPr bwMode="auto">
                <a:xfrm flipV="1">
                  <a:off x="5074" y="2246"/>
                  <a:ext cx="14" cy="3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978" name="Line 1155"/>
                <p:cNvSpPr>
                  <a:spLocks noChangeShapeType="1"/>
                </p:cNvSpPr>
                <p:nvPr/>
              </p:nvSpPr>
              <p:spPr bwMode="auto">
                <a:xfrm flipV="1">
                  <a:off x="5088" y="2241"/>
                  <a:ext cx="13" cy="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979" name="Line 1156"/>
                <p:cNvSpPr>
                  <a:spLocks noChangeShapeType="1"/>
                </p:cNvSpPr>
                <p:nvPr/>
              </p:nvSpPr>
              <p:spPr bwMode="auto">
                <a:xfrm flipV="1">
                  <a:off x="5101" y="2230"/>
                  <a:ext cx="14" cy="1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980" name="Line 1157"/>
                <p:cNvSpPr>
                  <a:spLocks noChangeShapeType="1"/>
                </p:cNvSpPr>
                <p:nvPr/>
              </p:nvSpPr>
              <p:spPr bwMode="auto">
                <a:xfrm flipV="1">
                  <a:off x="5115" y="2215"/>
                  <a:ext cx="13" cy="1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981" name="Line 1158"/>
                <p:cNvSpPr>
                  <a:spLocks noChangeShapeType="1"/>
                </p:cNvSpPr>
                <p:nvPr/>
              </p:nvSpPr>
              <p:spPr bwMode="auto">
                <a:xfrm>
                  <a:off x="5128" y="2215"/>
                  <a:ext cx="14" cy="4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982" name="Line 1159"/>
                <p:cNvSpPr>
                  <a:spLocks noChangeShapeType="1"/>
                </p:cNvSpPr>
                <p:nvPr/>
              </p:nvSpPr>
              <p:spPr bwMode="auto">
                <a:xfrm flipV="1">
                  <a:off x="5142" y="2251"/>
                  <a:ext cx="13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983" name="Line 1160"/>
                <p:cNvSpPr>
                  <a:spLocks noChangeShapeType="1"/>
                </p:cNvSpPr>
                <p:nvPr/>
              </p:nvSpPr>
              <p:spPr bwMode="auto">
                <a:xfrm>
                  <a:off x="5155" y="2251"/>
                  <a:ext cx="14" cy="2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984" name="Line 1161"/>
                <p:cNvSpPr>
                  <a:spLocks noChangeShapeType="1"/>
                </p:cNvSpPr>
                <p:nvPr/>
              </p:nvSpPr>
              <p:spPr bwMode="auto">
                <a:xfrm flipV="1">
                  <a:off x="5169" y="2267"/>
                  <a:ext cx="13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985" name="Line 1162"/>
                <p:cNvSpPr>
                  <a:spLocks noChangeShapeType="1"/>
                </p:cNvSpPr>
                <p:nvPr/>
              </p:nvSpPr>
              <p:spPr bwMode="auto">
                <a:xfrm>
                  <a:off x="5182" y="2267"/>
                  <a:ext cx="14" cy="6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986" name="Line 1163"/>
                <p:cNvSpPr>
                  <a:spLocks noChangeShapeType="1"/>
                </p:cNvSpPr>
                <p:nvPr/>
              </p:nvSpPr>
              <p:spPr bwMode="auto">
                <a:xfrm>
                  <a:off x="5196" y="2329"/>
                  <a:ext cx="13" cy="5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987" name="Line 1164"/>
                <p:cNvSpPr>
                  <a:spLocks noChangeShapeType="1"/>
                </p:cNvSpPr>
                <p:nvPr/>
              </p:nvSpPr>
              <p:spPr bwMode="auto">
                <a:xfrm>
                  <a:off x="5209" y="2381"/>
                  <a:ext cx="14" cy="4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988" name="Line 1165"/>
                <p:cNvSpPr>
                  <a:spLocks noChangeShapeType="1"/>
                </p:cNvSpPr>
                <p:nvPr/>
              </p:nvSpPr>
              <p:spPr bwMode="auto">
                <a:xfrm flipV="1">
                  <a:off x="5223" y="2313"/>
                  <a:ext cx="13" cy="7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989" name="Line 1166"/>
                <p:cNvSpPr>
                  <a:spLocks noChangeShapeType="1"/>
                </p:cNvSpPr>
                <p:nvPr/>
              </p:nvSpPr>
              <p:spPr bwMode="auto">
                <a:xfrm flipV="1">
                  <a:off x="5236" y="2292"/>
                  <a:ext cx="14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990" name="Line 1167"/>
                <p:cNvSpPr>
                  <a:spLocks noChangeShapeType="1"/>
                </p:cNvSpPr>
                <p:nvPr/>
              </p:nvSpPr>
              <p:spPr bwMode="auto">
                <a:xfrm>
                  <a:off x="5250" y="2292"/>
                  <a:ext cx="13" cy="1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991" name="Line 1168"/>
                <p:cNvSpPr>
                  <a:spLocks noChangeShapeType="1"/>
                </p:cNvSpPr>
                <p:nvPr/>
              </p:nvSpPr>
              <p:spPr bwMode="auto">
                <a:xfrm>
                  <a:off x="5263" y="2303"/>
                  <a:ext cx="14" cy="2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992" name="Line 1169"/>
                <p:cNvSpPr>
                  <a:spLocks noChangeShapeType="1"/>
                </p:cNvSpPr>
                <p:nvPr/>
              </p:nvSpPr>
              <p:spPr bwMode="auto">
                <a:xfrm flipV="1">
                  <a:off x="5277" y="2313"/>
                  <a:ext cx="13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993" name="Line 1170"/>
                <p:cNvSpPr>
                  <a:spLocks noChangeShapeType="1"/>
                </p:cNvSpPr>
                <p:nvPr/>
              </p:nvSpPr>
              <p:spPr bwMode="auto">
                <a:xfrm flipV="1">
                  <a:off x="5290" y="2267"/>
                  <a:ext cx="14" cy="4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994" name="Line 1171"/>
                <p:cNvSpPr>
                  <a:spLocks noChangeShapeType="1"/>
                </p:cNvSpPr>
                <p:nvPr/>
              </p:nvSpPr>
              <p:spPr bwMode="auto">
                <a:xfrm>
                  <a:off x="5304" y="2267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995" name="Line 1172"/>
                <p:cNvSpPr>
                  <a:spLocks noChangeShapeType="1"/>
                </p:cNvSpPr>
                <p:nvPr/>
              </p:nvSpPr>
              <p:spPr bwMode="auto">
                <a:xfrm flipV="1">
                  <a:off x="5317" y="2251"/>
                  <a:ext cx="14" cy="1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996" name="Line 1173"/>
                <p:cNvSpPr>
                  <a:spLocks noChangeShapeType="1"/>
                </p:cNvSpPr>
                <p:nvPr/>
              </p:nvSpPr>
              <p:spPr bwMode="auto">
                <a:xfrm flipV="1">
                  <a:off x="5331" y="2246"/>
                  <a:ext cx="13" cy="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997" name="Line 1174"/>
                <p:cNvSpPr>
                  <a:spLocks noChangeShapeType="1"/>
                </p:cNvSpPr>
                <p:nvPr/>
              </p:nvSpPr>
              <p:spPr bwMode="auto">
                <a:xfrm flipV="1">
                  <a:off x="5344" y="2226"/>
                  <a:ext cx="14" cy="2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998" name="Line 1175"/>
                <p:cNvSpPr>
                  <a:spLocks noChangeShapeType="1"/>
                </p:cNvSpPr>
                <p:nvPr/>
              </p:nvSpPr>
              <p:spPr bwMode="auto">
                <a:xfrm>
                  <a:off x="5358" y="2226"/>
                  <a:ext cx="14" cy="3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999" name="Line 1176"/>
                <p:cNvSpPr>
                  <a:spLocks noChangeShapeType="1"/>
                </p:cNvSpPr>
                <p:nvPr/>
              </p:nvSpPr>
              <p:spPr bwMode="auto">
                <a:xfrm flipV="1">
                  <a:off x="5372" y="2236"/>
                  <a:ext cx="14" cy="2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000" name="Line 1177"/>
                <p:cNvSpPr>
                  <a:spLocks noChangeShapeType="1"/>
                </p:cNvSpPr>
                <p:nvPr/>
              </p:nvSpPr>
              <p:spPr bwMode="auto">
                <a:xfrm flipV="1">
                  <a:off x="5386" y="2230"/>
                  <a:ext cx="13" cy="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001" name="Line 1178"/>
                <p:cNvSpPr>
                  <a:spLocks noChangeShapeType="1"/>
                </p:cNvSpPr>
                <p:nvPr/>
              </p:nvSpPr>
              <p:spPr bwMode="auto">
                <a:xfrm>
                  <a:off x="5399" y="2230"/>
                  <a:ext cx="14" cy="4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002" name="Line 1179"/>
                <p:cNvSpPr>
                  <a:spLocks noChangeShapeType="1"/>
                </p:cNvSpPr>
                <p:nvPr/>
              </p:nvSpPr>
              <p:spPr bwMode="auto">
                <a:xfrm flipV="1">
                  <a:off x="5413" y="2257"/>
                  <a:ext cx="13" cy="2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003" name="Line 1180"/>
                <p:cNvSpPr>
                  <a:spLocks noChangeShapeType="1"/>
                </p:cNvSpPr>
                <p:nvPr/>
              </p:nvSpPr>
              <p:spPr bwMode="auto">
                <a:xfrm flipV="1">
                  <a:off x="5426" y="2174"/>
                  <a:ext cx="14" cy="83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004" name="Line 1181"/>
                <p:cNvSpPr>
                  <a:spLocks noChangeShapeType="1"/>
                </p:cNvSpPr>
                <p:nvPr/>
              </p:nvSpPr>
              <p:spPr bwMode="auto">
                <a:xfrm flipV="1">
                  <a:off x="5440" y="2091"/>
                  <a:ext cx="13" cy="83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005" name="Line 1182"/>
                <p:cNvSpPr>
                  <a:spLocks noChangeShapeType="1"/>
                </p:cNvSpPr>
                <p:nvPr/>
              </p:nvSpPr>
              <p:spPr bwMode="auto">
                <a:xfrm flipV="1">
                  <a:off x="5453" y="2039"/>
                  <a:ext cx="14" cy="5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006" name="Line 1183"/>
                <p:cNvSpPr>
                  <a:spLocks noChangeShapeType="1"/>
                </p:cNvSpPr>
                <p:nvPr/>
              </p:nvSpPr>
              <p:spPr bwMode="auto">
                <a:xfrm flipV="1">
                  <a:off x="5467" y="2029"/>
                  <a:ext cx="13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007" name="Line 1184"/>
                <p:cNvSpPr>
                  <a:spLocks noChangeShapeType="1"/>
                </p:cNvSpPr>
                <p:nvPr/>
              </p:nvSpPr>
              <p:spPr bwMode="auto">
                <a:xfrm>
                  <a:off x="5480" y="2029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008" name="Line 1185"/>
                <p:cNvSpPr>
                  <a:spLocks noChangeShapeType="1"/>
                </p:cNvSpPr>
                <p:nvPr/>
              </p:nvSpPr>
              <p:spPr bwMode="auto">
                <a:xfrm>
                  <a:off x="5494" y="2029"/>
                  <a:ext cx="13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009" name="Line 1186"/>
                <p:cNvSpPr>
                  <a:spLocks noChangeShapeType="1"/>
                </p:cNvSpPr>
                <p:nvPr/>
              </p:nvSpPr>
              <p:spPr bwMode="auto">
                <a:xfrm flipV="1">
                  <a:off x="5507" y="2034"/>
                  <a:ext cx="14" cy="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010" name="Line 1187"/>
                <p:cNvSpPr>
                  <a:spLocks noChangeShapeType="1"/>
                </p:cNvSpPr>
                <p:nvPr/>
              </p:nvSpPr>
              <p:spPr bwMode="auto">
                <a:xfrm flipV="1">
                  <a:off x="5521" y="1998"/>
                  <a:ext cx="13" cy="3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011" name="Line 1188"/>
                <p:cNvSpPr>
                  <a:spLocks noChangeShapeType="1"/>
                </p:cNvSpPr>
                <p:nvPr/>
              </p:nvSpPr>
              <p:spPr bwMode="auto">
                <a:xfrm flipV="1">
                  <a:off x="5534" y="1967"/>
                  <a:ext cx="14" cy="3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012" name="Line 1189"/>
                <p:cNvSpPr>
                  <a:spLocks noChangeShapeType="1"/>
                </p:cNvSpPr>
                <p:nvPr/>
              </p:nvSpPr>
              <p:spPr bwMode="auto">
                <a:xfrm flipV="1">
                  <a:off x="5548" y="1905"/>
                  <a:ext cx="13" cy="6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013" name="Line 1190"/>
                <p:cNvSpPr>
                  <a:spLocks noChangeShapeType="1"/>
                </p:cNvSpPr>
                <p:nvPr/>
              </p:nvSpPr>
              <p:spPr bwMode="auto">
                <a:xfrm flipV="1">
                  <a:off x="5561" y="1884"/>
                  <a:ext cx="14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014" name="Line 1191"/>
                <p:cNvSpPr>
                  <a:spLocks noChangeShapeType="1"/>
                </p:cNvSpPr>
                <p:nvPr/>
              </p:nvSpPr>
              <p:spPr bwMode="auto">
                <a:xfrm>
                  <a:off x="5575" y="1884"/>
                  <a:ext cx="13" cy="3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015" name="Line 1192"/>
                <p:cNvSpPr>
                  <a:spLocks noChangeShapeType="1"/>
                </p:cNvSpPr>
                <p:nvPr/>
              </p:nvSpPr>
              <p:spPr bwMode="auto">
                <a:xfrm flipV="1">
                  <a:off x="5588" y="1858"/>
                  <a:ext cx="14" cy="5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016" name="Line 1193"/>
                <p:cNvSpPr>
                  <a:spLocks noChangeShapeType="1"/>
                </p:cNvSpPr>
                <p:nvPr/>
              </p:nvSpPr>
              <p:spPr bwMode="auto">
                <a:xfrm>
                  <a:off x="5602" y="1858"/>
                  <a:ext cx="13" cy="6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017" name="Line 1194"/>
                <p:cNvSpPr>
                  <a:spLocks noChangeShapeType="1"/>
                </p:cNvSpPr>
                <p:nvPr/>
              </p:nvSpPr>
              <p:spPr bwMode="auto">
                <a:xfrm>
                  <a:off x="1730" y="2417"/>
                  <a:ext cx="13" cy="3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018" name="Line 1195"/>
                <p:cNvSpPr>
                  <a:spLocks noChangeShapeType="1"/>
                </p:cNvSpPr>
                <p:nvPr/>
              </p:nvSpPr>
              <p:spPr bwMode="auto">
                <a:xfrm>
                  <a:off x="1743" y="2448"/>
                  <a:ext cx="13" cy="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019" name="Line 1196"/>
                <p:cNvSpPr>
                  <a:spLocks noChangeShapeType="1"/>
                </p:cNvSpPr>
                <p:nvPr/>
              </p:nvSpPr>
              <p:spPr bwMode="auto">
                <a:xfrm>
                  <a:off x="1756" y="2453"/>
                  <a:ext cx="14" cy="4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020" name="Line 1197"/>
                <p:cNvSpPr>
                  <a:spLocks noChangeShapeType="1"/>
                </p:cNvSpPr>
                <p:nvPr/>
              </p:nvSpPr>
              <p:spPr bwMode="auto">
                <a:xfrm>
                  <a:off x="1770" y="2495"/>
                  <a:ext cx="13" cy="3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021" name="Line 1198"/>
                <p:cNvSpPr>
                  <a:spLocks noChangeShapeType="1"/>
                </p:cNvSpPr>
                <p:nvPr/>
              </p:nvSpPr>
              <p:spPr bwMode="auto">
                <a:xfrm>
                  <a:off x="1783" y="2530"/>
                  <a:ext cx="14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022" name="Line 1199"/>
                <p:cNvSpPr>
                  <a:spLocks noChangeShapeType="1"/>
                </p:cNvSpPr>
                <p:nvPr/>
              </p:nvSpPr>
              <p:spPr bwMode="auto">
                <a:xfrm>
                  <a:off x="1797" y="2551"/>
                  <a:ext cx="13" cy="7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023" name="Line 1200"/>
                <p:cNvSpPr>
                  <a:spLocks noChangeShapeType="1"/>
                </p:cNvSpPr>
                <p:nvPr/>
              </p:nvSpPr>
              <p:spPr bwMode="auto">
                <a:xfrm>
                  <a:off x="1810" y="2623"/>
                  <a:ext cx="14" cy="63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024" name="Line 1201"/>
                <p:cNvSpPr>
                  <a:spLocks noChangeShapeType="1"/>
                </p:cNvSpPr>
                <p:nvPr/>
              </p:nvSpPr>
              <p:spPr bwMode="auto">
                <a:xfrm>
                  <a:off x="1824" y="2686"/>
                  <a:ext cx="13" cy="5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025" name="Line 1202"/>
                <p:cNvSpPr>
                  <a:spLocks noChangeShapeType="1"/>
                </p:cNvSpPr>
                <p:nvPr/>
              </p:nvSpPr>
              <p:spPr bwMode="auto">
                <a:xfrm>
                  <a:off x="1837" y="2743"/>
                  <a:ext cx="14" cy="4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026" name="Line 1203"/>
                <p:cNvSpPr>
                  <a:spLocks noChangeShapeType="1"/>
                </p:cNvSpPr>
                <p:nvPr/>
              </p:nvSpPr>
              <p:spPr bwMode="auto">
                <a:xfrm>
                  <a:off x="1851" y="2789"/>
                  <a:ext cx="13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027" name="Line 1204"/>
                <p:cNvSpPr>
                  <a:spLocks noChangeShapeType="1"/>
                </p:cNvSpPr>
                <p:nvPr/>
              </p:nvSpPr>
              <p:spPr bwMode="auto">
                <a:xfrm>
                  <a:off x="1864" y="2810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028" name="Line 1205"/>
                <p:cNvSpPr>
                  <a:spLocks noChangeShapeType="1"/>
                </p:cNvSpPr>
                <p:nvPr/>
              </p:nvSpPr>
              <p:spPr bwMode="auto">
                <a:xfrm>
                  <a:off x="1878" y="2810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029" name="Line 1206"/>
                <p:cNvSpPr>
                  <a:spLocks noChangeShapeType="1"/>
                </p:cNvSpPr>
                <p:nvPr/>
              </p:nvSpPr>
              <p:spPr bwMode="auto">
                <a:xfrm>
                  <a:off x="1891" y="2810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030" name="Line 1207"/>
                <p:cNvSpPr>
                  <a:spLocks noChangeShapeType="1"/>
                </p:cNvSpPr>
                <p:nvPr/>
              </p:nvSpPr>
              <p:spPr bwMode="auto">
                <a:xfrm>
                  <a:off x="1905" y="2810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031" name="Line 1208"/>
                <p:cNvSpPr>
                  <a:spLocks noChangeShapeType="1"/>
                </p:cNvSpPr>
                <p:nvPr/>
              </p:nvSpPr>
              <p:spPr bwMode="auto">
                <a:xfrm>
                  <a:off x="1918" y="2810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032" name="Line 1209"/>
                <p:cNvSpPr>
                  <a:spLocks noChangeShapeType="1"/>
                </p:cNvSpPr>
                <p:nvPr/>
              </p:nvSpPr>
              <p:spPr bwMode="auto">
                <a:xfrm>
                  <a:off x="1932" y="2810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033" name="Line 1210"/>
                <p:cNvSpPr>
                  <a:spLocks noChangeShapeType="1"/>
                </p:cNvSpPr>
                <p:nvPr/>
              </p:nvSpPr>
              <p:spPr bwMode="auto">
                <a:xfrm>
                  <a:off x="1945" y="2810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034" name="Line 1211"/>
                <p:cNvSpPr>
                  <a:spLocks noChangeShapeType="1"/>
                </p:cNvSpPr>
                <p:nvPr/>
              </p:nvSpPr>
              <p:spPr bwMode="auto">
                <a:xfrm>
                  <a:off x="1959" y="2810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035" name="Line 1212"/>
                <p:cNvSpPr>
                  <a:spLocks noChangeShapeType="1"/>
                </p:cNvSpPr>
                <p:nvPr/>
              </p:nvSpPr>
              <p:spPr bwMode="auto">
                <a:xfrm>
                  <a:off x="1972" y="2810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036" name="Line 1213"/>
                <p:cNvSpPr>
                  <a:spLocks noChangeShapeType="1"/>
                </p:cNvSpPr>
                <p:nvPr/>
              </p:nvSpPr>
              <p:spPr bwMode="auto">
                <a:xfrm>
                  <a:off x="1986" y="2810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037" name="Line 1214"/>
                <p:cNvSpPr>
                  <a:spLocks noChangeShapeType="1"/>
                </p:cNvSpPr>
                <p:nvPr/>
              </p:nvSpPr>
              <p:spPr bwMode="auto">
                <a:xfrm>
                  <a:off x="1999" y="2810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038" name="Line 1215"/>
                <p:cNvSpPr>
                  <a:spLocks noChangeShapeType="1"/>
                </p:cNvSpPr>
                <p:nvPr/>
              </p:nvSpPr>
              <p:spPr bwMode="auto">
                <a:xfrm>
                  <a:off x="2013" y="2810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039" name="Line 1216"/>
                <p:cNvSpPr>
                  <a:spLocks noChangeShapeType="1"/>
                </p:cNvSpPr>
                <p:nvPr/>
              </p:nvSpPr>
              <p:spPr bwMode="auto">
                <a:xfrm>
                  <a:off x="2026" y="2810"/>
                  <a:ext cx="15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040" name="Line 1217"/>
                <p:cNvSpPr>
                  <a:spLocks noChangeShapeType="1"/>
                </p:cNvSpPr>
                <p:nvPr/>
              </p:nvSpPr>
              <p:spPr bwMode="auto">
                <a:xfrm>
                  <a:off x="2041" y="2810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041" name="Line 1218"/>
                <p:cNvSpPr>
                  <a:spLocks noChangeShapeType="1"/>
                </p:cNvSpPr>
                <p:nvPr/>
              </p:nvSpPr>
              <p:spPr bwMode="auto">
                <a:xfrm>
                  <a:off x="2054" y="2810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042" name="Line 1219"/>
                <p:cNvSpPr>
                  <a:spLocks noChangeShapeType="1"/>
                </p:cNvSpPr>
                <p:nvPr/>
              </p:nvSpPr>
              <p:spPr bwMode="auto">
                <a:xfrm>
                  <a:off x="2068" y="2810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043" name="Line 1220"/>
                <p:cNvSpPr>
                  <a:spLocks noChangeShapeType="1"/>
                </p:cNvSpPr>
                <p:nvPr/>
              </p:nvSpPr>
              <p:spPr bwMode="auto">
                <a:xfrm>
                  <a:off x="2081" y="2810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044" name="Line 1221"/>
                <p:cNvSpPr>
                  <a:spLocks noChangeShapeType="1"/>
                </p:cNvSpPr>
                <p:nvPr/>
              </p:nvSpPr>
              <p:spPr bwMode="auto">
                <a:xfrm>
                  <a:off x="2095" y="2810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045" name="Line 1222"/>
                <p:cNvSpPr>
                  <a:spLocks noChangeShapeType="1"/>
                </p:cNvSpPr>
                <p:nvPr/>
              </p:nvSpPr>
              <p:spPr bwMode="auto">
                <a:xfrm>
                  <a:off x="2108" y="2810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046" name="Line 1223"/>
                <p:cNvSpPr>
                  <a:spLocks noChangeShapeType="1"/>
                </p:cNvSpPr>
                <p:nvPr/>
              </p:nvSpPr>
              <p:spPr bwMode="auto">
                <a:xfrm>
                  <a:off x="2122" y="2810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047" name="Line 1224"/>
                <p:cNvSpPr>
                  <a:spLocks noChangeShapeType="1"/>
                </p:cNvSpPr>
                <p:nvPr/>
              </p:nvSpPr>
              <p:spPr bwMode="auto">
                <a:xfrm>
                  <a:off x="2135" y="2810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048" name="Line 1225"/>
                <p:cNvSpPr>
                  <a:spLocks noChangeShapeType="1"/>
                </p:cNvSpPr>
                <p:nvPr/>
              </p:nvSpPr>
              <p:spPr bwMode="auto">
                <a:xfrm>
                  <a:off x="2149" y="2810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049" name="Line 1226"/>
                <p:cNvSpPr>
                  <a:spLocks noChangeShapeType="1"/>
                </p:cNvSpPr>
                <p:nvPr/>
              </p:nvSpPr>
              <p:spPr bwMode="auto">
                <a:xfrm>
                  <a:off x="2162" y="2810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050" name="Line 1227"/>
                <p:cNvSpPr>
                  <a:spLocks noChangeShapeType="1"/>
                </p:cNvSpPr>
                <p:nvPr/>
              </p:nvSpPr>
              <p:spPr bwMode="auto">
                <a:xfrm>
                  <a:off x="2176" y="2810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051" name="Line 1228"/>
                <p:cNvSpPr>
                  <a:spLocks noChangeShapeType="1"/>
                </p:cNvSpPr>
                <p:nvPr/>
              </p:nvSpPr>
              <p:spPr bwMode="auto">
                <a:xfrm>
                  <a:off x="2189" y="2810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052" name="Line 1229"/>
                <p:cNvSpPr>
                  <a:spLocks noChangeShapeType="1"/>
                </p:cNvSpPr>
                <p:nvPr/>
              </p:nvSpPr>
              <p:spPr bwMode="auto">
                <a:xfrm>
                  <a:off x="2203" y="2810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053" name="Line 1230"/>
                <p:cNvSpPr>
                  <a:spLocks noChangeShapeType="1"/>
                </p:cNvSpPr>
                <p:nvPr/>
              </p:nvSpPr>
              <p:spPr bwMode="auto">
                <a:xfrm>
                  <a:off x="2216" y="2810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054" name="Line 1231"/>
                <p:cNvSpPr>
                  <a:spLocks noChangeShapeType="1"/>
                </p:cNvSpPr>
                <p:nvPr/>
              </p:nvSpPr>
              <p:spPr bwMode="auto">
                <a:xfrm>
                  <a:off x="2230" y="2810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055" name="Line 1232"/>
                <p:cNvSpPr>
                  <a:spLocks noChangeShapeType="1"/>
                </p:cNvSpPr>
                <p:nvPr/>
              </p:nvSpPr>
              <p:spPr bwMode="auto">
                <a:xfrm>
                  <a:off x="2243" y="2810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056" name="Line 1233"/>
                <p:cNvSpPr>
                  <a:spLocks noChangeShapeType="1"/>
                </p:cNvSpPr>
                <p:nvPr/>
              </p:nvSpPr>
              <p:spPr bwMode="auto">
                <a:xfrm>
                  <a:off x="2257" y="2810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057" name="Line 1234"/>
                <p:cNvSpPr>
                  <a:spLocks noChangeShapeType="1"/>
                </p:cNvSpPr>
                <p:nvPr/>
              </p:nvSpPr>
              <p:spPr bwMode="auto">
                <a:xfrm>
                  <a:off x="2270" y="2810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058" name="Line 1235"/>
                <p:cNvSpPr>
                  <a:spLocks noChangeShapeType="1"/>
                </p:cNvSpPr>
                <p:nvPr/>
              </p:nvSpPr>
              <p:spPr bwMode="auto">
                <a:xfrm>
                  <a:off x="2284" y="2810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059" name="Line 1236"/>
                <p:cNvSpPr>
                  <a:spLocks noChangeShapeType="1"/>
                </p:cNvSpPr>
                <p:nvPr/>
              </p:nvSpPr>
              <p:spPr bwMode="auto">
                <a:xfrm>
                  <a:off x="2297" y="2810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060" name="Line 1237"/>
                <p:cNvSpPr>
                  <a:spLocks noChangeShapeType="1"/>
                </p:cNvSpPr>
                <p:nvPr/>
              </p:nvSpPr>
              <p:spPr bwMode="auto">
                <a:xfrm>
                  <a:off x="2311" y="2810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061" name="Line 1238"/>
                <p:cNvSpPr>
                  <a:spLocks noChangeShapeType="1"/>
                </p:cNvSpPr>
                <p:nvPr/>
              </p:nvSpPr>
              <p:spPr bwMode="auto">
                <a:xfrm>
                  <a:off x="2324" y="2810"/>
                  <a:ext cx="15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062" name="Line 1239"/>
                <p:cNvSpPr>
                  <a:spLocks noChangeShapeType="1"/>
                </p:cNvSpPr>
                <p:nvPr/>
              </p:nvSpPr>
              <p:spPr bwMode="auto">
                <a:xfrm>
                  <a:off x="2339" y="2810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063" name="Line 1240"/>
                <p:cNvSpPr>
                  <a:spLocks noChangeShapeType="1"/>
                </p:cNvSpPr>
                <p:nvPr/>
              </p:nvSpPr>
              <p:spPr bwMode="auto">
                <a:xfrm>
                  <a:off x="2352" y="2810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064" name="Line 1241"/>
                <p:cNvSpPr>
                  <a:spLocks noChangeShapeType="1"/>
                </p:cNvSpPr>
                <p:nvPr/>
              </p:nvSpPr>
              <p:spPr bwMode="auto">
                <a:xfrm>
                  <a:off x="2366" y="2810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065" name="Line 1242"/>
                <p:cNvSpPr>
                  <a:spLocks noChangeShapeType="1"/>
                </p:cNvSpPr>
                <p:nvPr/>
              </p:nvSpPr>
              <p:spPr bwMode="auto">
                <a:xfrm>
                  <a:off x="2379" y="2810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1066" name="Line 1243"/>
                <p:cNvSpPr>
                  <a:spLocks noChangeShapeType="1"/>
                </p:cNvSpPr>
                <p:nvPr/>
              </p:nvSpPr>
              <p:spPr bwMode="auto">
                <a:xfrm>
                  <a:off x="2393" y="2810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</p:grpSp>
          <p:grpSp>
            <p:nvGrpSpPr>
              <p:cNvPr id="11" name="Group 1244"/>
              <p:cNvGrpSpPr>
                <a:grpSpLocks/>
              </p:cNvGrpSpPr>
              <p:nvPr/>
            </p:nvGrpSpPr>
            <p:grpSpPr bwMode="auto">
              <a:xfrm>
                <a:off x="2046" y="2272"/>
                <a:ext cx="2914" cy="1004"/>
                <a:chOff x="2406" y="1775"/>
                <a:chExt cx="3007" cy="1036"/>
              </a:xfrm>
            </p:grpSpPr>
            <p:sp>
              <p:nvSpPr>
                <p:cNvPr id="20667" name="Line 1245"/>
                <p:cNvSpPr>
                  <a:spLocks noChangeShapeType="1"/>
                </p:cNvSpPr>
                <p:nvPr/>
              </p:nvSpPr>
              <p:spPr bwMode="auto">
                <a:xfrm>
                  <a:off x="2406" y="2810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668" name="Line 1246"/>
                <p:cNvSpPr>
                  <a:spLocks noChangeShapeType="1"/>
                </p:cNvSpPr>
                <p:nvPr/>
              </p:nvSpPr>
              <p:spPr bwMode="auto">
                <a:xfrm>
                  <a:off x="2420" y="2810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669" name="Line 1247"/>
                <p:cNvSpPr>
                  <a:spLocks noChangeShapeType="1"/>
                </p:cNvSpPr>
                <p:nvPr/>
              </p:nvSpPr>
              <p:spPr bwMode="auto">
                <a:xfrm>
                  <a:off x="2433" y="2810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670" name="Line 1248"/>
                <p:cNvSpPr>
                  <a:spLocks noChangeShapeType="1"/>
                </p:cNvSpPr>
                <p:nvPr/>
              </p:nvSpPr>
              <p:spPr bwMode="auto">
                <a:xfrm>
                  <a:off x="2447" y="2810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671" name="Line 1249"/>
                <p:cNvSpPr>
                  <a:spLocks noChangeShapeType="1"/>
                </p:cNvSpPr>
                <p:nvPr/>
              </p:nvSpPr>
              <p:spPr bwMode="auto">
                <a:xfrm>
                  <a:off x="2460" y="2810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672" name="Line 1250"/>
                <p:cNvSpPr>
                  <a:spLocks noChangeShapeType="1"/>
                </p:cNvSpPr>
                <p:nvPr/>
              </p:nvSpPr>
              <p:spPr bwMode="auto">
                <a:xfrm flipV="1">
                  <a:off x="2474" y="2805"/>
                  <a:ext cx="13" cy="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673" name="Line 1251"/>
                <p:cNvSpPr>
                  <a:spLocks noChangeShapeType="1"/>
                </p:cNvSpPr>
                <p:nvPr/>
              </p:nvSpPr>
              <p:spPr bwMode="auto">
                <a:xfrm flipV="1">
                  <a:off x="2487" y="2753"/>
                  <a:ext cx="14" cy="5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674" name="Line 1252"/>
                <p:cNvSpPr>
                  <a:spLocks noChangeShapeType="1"/>
                </p:cNvSpPr>
                <p:nvPr/>
              </p:nvSpPr>
              <p:spPr bwMode="auto">
                <a:xfrm flipV="1">
                  <a:off x="2501" y="2702"/>
                  <a:ext cx="13" cy="5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675" name="Line 1253"/>
                <p:cNvSpPr>
                  <a:spLocks noChangeShapeType="1"/>
                </p:cNvSpPr>
                <p:nvPr/>
              </p:nvSpPr>
              <p:spPr bwMode="auto">
                <a:xfrm flipV="1">
                  <a:off x="2514" y="2644"/>
                  <a:ext cx="14" cy="58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676" name="Line 1254"/>
                <p:cNvSpPr>
                  <a:spLocks noChangeShapeType="1"/>
                </p:cNvSpPr>
                <p:nvPr/>
              </p:nvSpPr>
              <p:spPr bwMode="auto">
                <a:xfrm flipV="1">
                  <a:off x="2528" y="2613"/>
                  <a:ext cx="13" cy="3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677" name="Line 1255"/>
                <p:cNvSpPr>
                  <a:spLocks noChangeShapeType="1"/>
                </p:cNvSpPr>
                <p:nvPr/>
              </p:nvSpPr>
              <p:spPr bwMode="auto">
                <a:xfrm>
                  <a:off x="2541" y="2613"/>
                  <a:ext cx="14" cy="4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678" name="Line 1256"/>
                <p:cNvSpPr>
                  <a:spLocks noChangeShapeType="1"/>
                </p:cNvSpPr>
                <p:nvPr/>
              </p:nvSpPr>
              <p:spPr bwMode="auto">
                <a:xfrm flipV="1">
                  <a:off x="2555" y="2634"/>
                  <a:ext cx="13" cy="2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679" name="Line 1257"/>
                <p:cNvSpPr>
                  <a:spLocks noChangeShapeType="1"/>
                </p:cNvSpPr>
                <p:nvPr/>
              </p:nvSpPr>
              <p:spPr bwMode="auto">
                <a:xfrm>
                  <a:off x="2568" y="2634"/>
                  <a:ext cx="14" cy="3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680" name="Line 1258"/>
                <p:cNvSpPr>
                  <a:spLocks noChangeShapeType="1"/>
                </p:cNvSpPr>
                <p:nvPr/>
              </p:nvSpPr>
              <p:spPr bwMode="auto">
                <a:xfrm>
                  <a:off x="2582" y="2671"/>
                  <a:ext cx="13" cy="2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681" name="Line 1259"/>
                <p:cNvSpPr>
                  <a:spLocks noChangeShapeType="1"/>
                </p:cNvSpPr>
                <p:nvPr/>
              </p:nvSpPr>
              <p:spPr bwMode="auto">
                <a:xfrm flipV="1">
                  <a:off x="2595" y="2660"/>
                  <a:ext cx="14" cy="3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682" name="Line 1260"/>
                <p:cNvSpPr>
                  <a:spLocks noChangeShapeType="1"/>
                </p:cNvSpPr>
                <p:nvPr/>
              </p:nvSpPr>
              <p:spPr bwMode="auto">
                <a:xfrm>
                  <a:off x="2609" y="2660"/>
                  <a:ext cx="13" cy="4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683" name="Line 1261"/>
                <p:cNvSpPr>
                  <a:spLocks noChangeShapeType="1"/>
                </p:cNvSpPr>
                <p:nvPr/>
              </p:nvSpPr>
              <p:spPr bwMode="auto">
                <a:xfrm>
                  <a:off x="2622" y="2702"/>
                  <a:ext cx="14" cy="5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684" name="Line 1262"/>
                <p:cNvSpPr>
                  <a:spLocks noChangeShapeType="1"/>
                </p:cNvSpPr>
                <p:nvPr/>
              </p:nvSpPr>
              <p:spPr bwMode="auto">
                <a:xfrm>
                  <a:off x="2636" y="2758"/>
                  <a:ext cx="13" cy="4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685" name="Line 1263"/>
                <p:cNvSpPr>
                  <a:spLocks noChangeShapeType="1"/>
                </p:cNvSpPr>
                <p:nvPr/>
              </p:nvSpPr>
              <p:spPr bwMode="auto">
                <a:xfrm>
                  <a:off x="2649" y="2805"/>
                  <a:ext cx="15" cy="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686" name="Line 1264"/>
                <p:cNvSpPr>
                  <a:spLocks noChangeShapeType="1"/>
                </p:cNvSpPr>
                <p:nvPr/>
              </p:nvSpPr>
              <p:spPr bwMode="auto">
                <a:xfrm>
                  <a:off x="2664" y="2810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687" name="Line 1265"/>
                <p:cNvSpPr>
                  <a:spLocks noChangeShapeType="1"/>
                </p:cNvSpPr>
                <p:nvPr/>
              </p:nvSpPr>
              <p:spPr bwMode="auto">
                <a:xfrm>
                  <a:off x="2677" y="2810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688" name="Line 1266"/>
                <p:cNvSpPr>
                  <a:spLocks noChangeShapeType="1"/>
                </p:cNvSpPr>
                <p:nvPr/>
              </p:nvSpPr>
              <p:spPr bwMode="auto">
                <a:xfrm>
                  <a:off x="2691" y="2810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689" name="Line 1267"/>
                <p:cNvSpPr>
                  <a:spLocks noChangeShapeType="1"/>
                </p:cNvSpPr>
                <p:nvPr/>
              </p:nvSpPr>
              <p:spPr bwMode="auto">
                <a:xfrm>
                  <a:off x="2704" y="2810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690" name="Line 1268"/>
                <p:cNvSpPr>
                  <a:spLocks noChangeShapeType="1"/>
                </p:cNvSpPr>
                <p:nvPr/>
              </p:nvSpPr>
              <p:spPr bwMode="auto">
                <a:xfrm>
                  <a:off x="2718" y="2810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691" name="Line 1269"/>
                <p:cNvSpPr>
                  <a:spLocks noChangeShapeType="1"/>
                </p:cNvSpPr>
                <p:nvPr/>
              </p:nvSpPr>
              <p:spPr bwMode="auto">
                <a:xfrm flipV="1">
                  <a:off x="2731" y="2774"/>
                  <a:ext cx="14" cy="3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692" name="Line 1270"/>
                <p:cNvSpPr>
                  <a:spLocks noChangeShapeType="1"/>
                </p:cNvSpPr>
                <p:nvPr/>
              </p:nvSpPr>
              <p:spPr bwMode="auto">
                <a:xfrm flipV="1">
                  <a:off x="2745" y="2737"/>
                  <a:ext cx="13" cy="3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693" name="Line 1271"/>
                <p:cNvSpPr>
                  <a:spLocks noChangeShapeType="1"/>
                </p:cNvSpPr>
                <p:nvPr/>
              </p:nvSpPr>
              <p:spPr bwMode="auto">
                <a:xfrm>
                  <a:off x="2758" y="2737"/>
                  <a:ext cx="14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694" name="Line 1272"/>
                <p:cNvSpPr>
                  <a:spLocks noChangeShapeType="1"/>
                </p:cNvSpPr>
                <p:nvPr/>
              </p:nvSpPr>
              <p:spPr bwMode="auto">
                <a:xfrm flipV="1">
                  <a:off x="2772" y="2712"/>
                  <a:ext cx="13" cy="4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695" name="Line 1273"/>
                <p:cNvSpPr>
                  <a:spLocks noChangeShapeType="1"/>
                </p:cNvSpPr>
                <p:nvPr/>
              </p:nvSpPr>
              <p:spPr bwMode="auto">
                <a:xfrm flipV="1">
                  <a:off x="2785" y="2654"/>
                  <a:ext cx="14" cy="58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696" name="Line 1274"/>
                <p:cNvSpPr>
                  <a:spLocks noChangeShapeType="1"/>
                </p:cNvSpPr>
                <p:nvPr/>
              </p:nvSpPr>
              <p:spPr bwMode="auto">
                <a:xfrm flipV="1">
                  <a:off x="2799" y="2588"/>
                  <a:ext cx="13" cy="6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697" name="Line 1275"/>
                <p:cNvSpPr>
                  <a:spLocks noChangeShapeType="1"/>
                </p:cNvSpPr>
                <p:nvPr/>
              </p:nvSpPr>
              <p:spPr bwMode="auto">
                <a:xfrm flipV="1">
                  <a:off x="2812" y="2520"/>
                  <a:ext cx="14" cy="68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698" name="Line 1276"/>
                <p:cNvSpPr>
                  <a:spLocks noChangeShapeType="1"/>
                </p:cNvSpPr>
                <p:nvPr/>
              </p:nvSpPr>
              <p:spPr bwMode="auto">
                <a:xfrm flipV="1">
                  <a:off x="2826" y="2464"/>
                  <a:ext cx="13" cy="5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699" name="Line 1277"/>
                <p:cNvSpPr>
                  <a:spLocks noChangeShapeType="1"/>
                </p:cNvSpPr>
                <p:nvPr/>
              </p:nvSpPr>
              <p:spPr bwMode="auto">
                <a:xfrm flipV="1">
                  <a:off x="2839" y="2396"/>
                  <a:ext cx="14" cy="68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700" name="Line 1278"/>
                <p:cNvSpPr>
                  <a:spLocks noChangeShapeType="1"/>
                </p:cNvSpPr>
                <p:nvPr/>
              </p:nvSpPr>
              <p:spPr bwMode="auto">
                <a:xfrm flipV="1">
                  <a:off x="2853" y="2329"/>
                  <a:ext cx="13" cy="6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701" name="Line 1279"/>
                <p:cNvSpPr>
                  <a:spLocks noChangeShapeType="1"/>
                </p:cNvSpPr>
                <p:nvPr/>
              </p:nvSpPr>
              <p:spPr bwMode="auto">
                <a:xfrm flipV="1">
                  <a:off x="2866" y="2246"/>
                  <a:ext cx="14" cy="83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702" name="Line 1280"/>
                <p:cNvSpPr>
                  <a:spLocks noChangeShapeType="1"/>
                </p:cNvSpPr>
                <p:nvPr/>
              </p:nvSpPr>
              <p:spPr bwMode="auto">
                <a:xfrm flipV="1">
                  <a:off x="2880" y="2205"/>
                  <a:ext cx="13" cy="4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703" name="Line 1281"/>
                <p:cNvSpPr>
                  <a:spLocks noChangeShapeType="1"/>
                </p:cNvSpPr>
                <p:nvPr/>
              </p:nvSpPr>
              <p:spPr bwMode="auto">
                <a:xfrm>
                  <a:off x="2893" y="2205"/>
                  <a:ext cx="14" cy="7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704" name="Line 1282"/>
                <p:cNvSpPr>
                  <a:spLocks noChangeShapeType="1"/>
                </p:cNvSpPr>
                <p:nvPr/>
              </p:nvSpPr>
              <p:spPr bwMode="auto">
                <a:xfrm flipV="1">
                  <a:off x="2907" y="2261"/>
                  <a:ext cx="13" cy="1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705" name="Line 1283"/>
                <p:cNvSpPr>
                  <a:spLocks noChangeShapeType="1"/>
                </p:cNvSpPr>
                <p:nvPr/>
              </p:nvSpPr>
              <p:spPr bwMode="auto">
                <a:xfrm flipV="1">
                  <a:off x="2920" y="2189"/>
                  <a:ext cx="14" cy="7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706" name="Line 1284"/>
                <p:cNvSpPr>
                  <a:spLocks noChangeShapeType="1"/>
                </p:cNvSpPr>
                <p:nvPr/>
              </p:nvSpPr>
              <p:spPr bwMode="auto">
                <a:xfrm flipV="1">
                  <a:off x="2934" y="2096"/>
                  <a:ext cx="13" cy="93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707" name="Line 1285"/>
                <p:cNvSpPr>
                  <a:spLocks noChangeShapeType="1"/>
                </p:cNvSpPr>
                <p:nvPr/>
              </p:nvSpPr>
              <p:spPr bwMode="auto">
                <a:xfrm flipV="1">
                  <a:off x="2947" y="2054"/>
                  <a:ext cx="15" cy="4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708" name="Line 1286"/>
                <p:cNvSpPr>
                  <a:spLocks noChangeShapeType="1"/>
                </p:cNvSpPr>
                <p:nvPr/>
              </p:nvSpPr>
              <p:spPr bwMode="auto">
                <a:xfrm flipV="1">
                  <a:off x="2962" y="1998"/>
                  <a:ext cx="13" cy="5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709" name="Line 1287"/>
                <p:cNvSpPr>
                  <a:spLocks noChangeShapeType="1"/>
                </p:cNvSpPr>
                <p:nvPr/>
              </p:nvSpPr>
              <p:spPr bwMode="auto">
                <a:xfrm flipV="1">
                  <a:off x="2975" y="1992"/>
                  <a:ext cx="14" cy="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710" name="Line 1288"/>
                <p:cNvSpPr>
                  <a:spLocks noChangeShapeType="1"/>
                </p:cNvSpPr>
                <p:nvPr/>
              </p:nvSpPr>
              <p:spPr bwMode="auto">
                <a:xfrm>
                  <a:off x="2989" y="1992"/>
                  <a:ext cx="13" cy="1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711" name="Line 1289"/>
                <p:cNvSpPr>
                  <a:spLocks noChangeShapeType="1"/>
                </p:cNvSpPr>
                <p:nvPr/>
              </p:nvSpPr>
              <p:spPr bwMode="auto">
                <a:xfrm flipV="1">
                  <a:off x="3002" y="1992"/>
                  <a:ext cx="14" cy="1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712" name="Line 1290"/>
                <p:cNvSpPr>
                  <a:spLocks noChangeShapeType="1"/>
                </p:cNvSpPr>
                <p:nvPr/>
              </p:nvSpPr>
              <p:spPr bwMode="auto">
                <a:xfrm>
                  <a:off x="3016" y="1992"/>
                  <a:ext cx="13" cy="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713" name="Line 1291"/>
                <p:cNvSpPr>
                  <a:spLocks noChangeShapeType="1"/>
                </p:cNvSpPr>
                <p:nvPr/>
              </p:nvSpPr>
              <p:spPr bwMode="auto">
                <a:xfrm>
                  <a:off x="3029" y="1998"/>
                  <a:ext cx="14" cy="4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714" name="Line 1292"/>
                <p:cNvSpPr>
                  <a:spLocks noChangeShapeType="1"/>
                </p:cNvSpPr>
                <p:nvPr/>
              </p:nvSpPr>
              <p:spPr bwMode="auto">
                <a:xfrm>
                  <a:off x="3043" y="2039"/>
                  <a:ext cx="13" cy="98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715" name="Line 1293"/>
                <p:cNvSpPr>
                  <a:spLocks noChangeShapeType="1"/>
                </p:cNvSpPr>
                <p:nvPr/>
              </p:nvSpPr>
              <p:spPr bwMode="auto">
                <a:xfrm>
                  <a:off x="3056" y="2137"/>
                  <a:ext cx="14" cy="93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716" name="Line 1294"/>
                <p:cNvSpPr>
                  <a:spLocks noChangeShapeType="1"/>
                </p:cNvSpPr>
                <p:nvPr/>
              </p:nvSpPr>
              <p:spPr bwMode="auto">
                <a:xfrm>
                  <a:off x="3070" y="2230"/>
                  <a:ext cx="13" cy="4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717" name="Line 1295"/>
                <p:cNvSpPr>
                  <a:spLocks noChangeShapeType="1"/>
                </p:cNvSpPr>
                <p:nvPr/>
              </p:nvSpPr>
              <p:spPr bwMode="auto">
                <a:xfrm flipV="1">
                  <a:off x="3083" y="2195"/>
                  <a:ext cx="14" cy="7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718" name="Line 1296"/>
                <p:cNvSpPr>
                  <a:spLocks noChangeShapeType="1"/>
                </p:cNvSpPr>
                <p:nvPr/>
              </p:nvSpPr>
              <p:spPr bwMode="auto">
                <a:xfrm flipV="1">
                  <a:off x="3097" y="2102"/>
                  <a:ext cx="13" cy="93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719" name="Line 1297"/>
                <p:cNvSpPr>
                  <a:spLocks noChangeShapeType="1"/>
                </p:cNvSpPr>
                <p:nvPr/>
              </p:nvSpPr>
              <p:spPr bwMode="auto">
                <a:xfrm flipV="1">
                  <a:off x="3110" y="2013"/>
                  <a:ext cx="14" cy="89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720" name="Line 1298"/>
                <p:cNvSpPr>
                  <a:spLocks noChangeShapeType="1"/>
                </p:cNvSpPr>
                <p:nvPr/>
              </p:nvSpPr>
              <p:spPr bwMode="auto">
                <a:xfrm flipV="1">
                  <a:off x="3124" y="1961"/>
                  <a:ext cx="13" cy="5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721" name="Line 1299"/>
                <p:cNvSpPr>
                  <a:spLocks noChangeShapeType="1"/>
                </p:cNvSpPr>
                <p:nvPr/>
              </p:nvSpPr>
              <p:spPr bwMode="auto">
                <a:xfrm>
                  <a:off x="3137" y="1961"/>
                  <a:ext cx="14" cy="3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722" name="Line 1300"/>
                <p:cNvSpPr>
                  <a:spLocks noChangeShapeType="1"/>
                </p:cNvSpPr>
                <p:nvPr/>
              </p:nvSpPr>
              <p:spPr bwMode="auto">
                <a:xfrm>
                  <a:off x="3151" y="1992"/>
                  <a:ext cx="13" cy="58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723" name="Line 1301"/>
                <p:cNvSpPr>
                  <a:spLocks noChangeShapeType="1"/>
                </p:cNvSpPr>
                <p:nvPr/>
              </p:nvSpPr>
              <p:spPr bwMode="auto">
                <a:xfrm>
                  <a:off x="3164" y="2050"/>
                  <a:ext cx="14" cy="93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724" name="Line 1302"/>
                <p:cNvSpPr>
                  <a:spLocks noChangeShapeType="1"/>
                </p:cNvSpPr>
                <p:nvPr/>
              </p:nvSpPr>
              <p:spPr bwMode="auto">
                <a:xfrm flipV="1">
                  <a:off x="3178" y="2127"/>
                  <a:ext cx="13" cy="1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725" name="Line 1303"/>
                <p:cNvSpPr>
                  <a:spLocks noChangeShapeType="1"/>
                </p:cNvSpPr>
                <p:nvPr/>
              </p:nvSpPr>
              <p:spPr bwMode="auto">
                <a:xfrm flipV="1">
                  <a:off x="3191" y="2044"/>
                  <a:ext cx="14" cy="83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726" name="Line 1304"/>
                <p:cNvSpPr>
                  <a:spLocks noChangeShapeType="1"/>
                </p:cNvSpPr>
                <p:nvPr/>
              </p:nvSpPr>
              <p:spPr bwMode="auto">
                <a:xfrm flipV="1">
                  <a:off x="3205" y="1982"/>
                  <a:ext cx="13" cy="6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727" name="Line 1305"/>
                <p:cNvSpPr>
                  <a:spLocks noChangeShapeType="1"/>
                </p:cNvSpPr>
                <p:nvPr/>
              </p:nvSpPr>
              <p:spPr bwMode="auto">
                <a:xfrm flipV="1">
                  <a:off x="3218" y="1972"/>
                  <a:ext cx="14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728" name="Line 1306"/>
                <p:cNvSpPr>
                  <a:spLocks noChangeShapeType="1"/>
                </p:cNvSpPr>
                <p:nvPr/>
              </p:nvSpPr>
              <p:spPr bwMode="auto">
                <a:xfrm>
                  <a:off x="3232" y="1972"/>
                  <a:ext cx="13" cy="5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729" name="Line 1307"/>
                <p:cNvSpPr>
                  <a:spLocks noChangeShapeType="1"/>
                </p:cNvSpPr>
                <p:nvPr/>
              </p:nvSpPr>
              <p:spPr bwMode="auto">
                <a:xfrm>
                  <a:off x="3245" y="2029"/>
                  <a:ext cx="15" cy="8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730" name="Line 1308"/>
                <p:cNvSpPr>
                  <a:spLocks noChangeShapeType="1"/>
                </p:cNvSpPr>
                <p:nvPr/>
              </p:nvSpPr>
              <p:spPr bwMode="auto">
                <a:xfrm>
                  <a:off x="3260" y="2116"/>
                  <a:ext cx="13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731" name="Line 1309"/>
                <p:cNvSpPr>
                  <a:spLocks noChangeShapeType="1"/>
                </p:cNvSpPr>
                <p:nvPr/>
              </p:nvSpPr>
              <p:spPr bwMode="auto">
                <a:xfrm flipV="1">
                  <a:off x="3273" y="2039"/>
                  <a:ext cx="14" cy="98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732" name="Line 1310"/>
                <p:cNvSpPr>
                  <a:spLocks noChangeShapeType="1"/>
                </p:cNvSpPr>
                <p:nvPr/>
              </p:nvSpPr>
              <p:spPr bwMode="auto">
                <a:xfrm flipV="1">
                  <a:off x="3287" y="2003"/>
                  <a:ext cx="13" cy="3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733" name="Line 1311"/>
                <p:cNvSpPr>
                  <a:spLocks noChangeShapeType="1"/>
                </p:cNvSpPr>
                <p:nvPr/>
              </p:nvSpPr>
              <p:spPr bwMode="auto">
                <a:xfrm>
                  <a:off x="3300" y="2003"/>
                  <a:ext cx="14" cy="6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734" name="Line 1312"/>
                <p:cNvSpPr>
                  <a:spLocks noChangeShapeType="1"/>
                </p:cNvSpPr>
                <p:nvPr/>
              </p:nvSpPr>
              <p:spPr bwMode="auto">
                <a:xfrm>
                  <a:off x="3314" y="2065"/>
                  <a:ext cx="13" cy="93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735" name="Line 1313"/>
                <p:cNvSpPr>
                  <a:spLocks noChangeShapeType="1"/>
                </p:cNvSpPr>
                <p:nvPr/>
              </p:nvSpPr>
              <p:spPr bwMode="auto">
                <a:xfrm>
                  <a:off x="3327" y="2158"/>
                  <a:ext cx="14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736" name="Line 1314"/>
                <p:cNvSpPr>
                  <a:spLocks noChangeShapeType="1"/>
                </p:cNvSpPr>
                <p:nvPr/>
              </p:nvSpPr>
              <p:spPr bwMode="auto">
                <a:xfrm flipV="1">
                  <a:off x="3341" y="2085"/>
                  <a:ext cx="13" cy="94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737" name="Line 1315"/>
                <p:cNvSpPr>
                  <a:spLocks noChangeShapeType="1"/>
                </p:cNvSpPr>
                <p:nvPr/>
              </p:nvSpPr>
              <p:spPr bwMode="auto">
                <a:xfrm flipV="1">
                  <a:off x="3354" y="2023"/>
                  <a:ext cx="14" cy="6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738" name="Line 1316"/>
                <p:cNvSpPr>
                  <a:spLocks noChangeShapeType="1"/>
                </p:cNvSpPr>
                <p:nvPr/>
              </p:nvSpPr>
              <p:spPr bwMode="auto">
                <a:xfrm>
                  <a:off x="3368" y="2023"/>
                  <a:ext cx="13" cy="2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739" name="Line 1317"/>
                <p:cNvSpPr>
                  <a:spLocks noChangeShapeType="1"/>
                </p:cNvSpPr>
                <p:nvPr/>
              </p:nvSpPr>
              <p:spPr bwMode="auto">
                <a:xfrm flipV="1">
                  <a:off x="3381" y="1988"/>
                  <a:ext cx="14" cy="6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740" name="Line 1318"/>
                <p:cNvSpPr>
                  <a:spLocks noChangeShapeType="1"/>
                </p:cNvSpPr>
                <p:nvPr/>
              </p:nvSpPr>
              <p:spPr bwMode="auto">
                <a:xfrm>
                  <a:off x="3395" y="1988"/>
                  <a:ext cx="13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741" name="Line 1319"/>
                <p:cNvSpPr>
                  <a:spLocks noChangeShapeType="1"/>
                </p:cNvSpPr>
                <p:nvPr/>
              </p:nvSpPr>
              <p:spPr bwMode="auto">
                <a:xfrm>
                  <a:off x="3408" y="1998"/>
                  <a:ext cx="14" cy="6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742" name="Line 1320"/>
                <p:cNvSpPr>
                  <a:spLocks noChangeShapeType="1"/>
                </p:cNvSpPr>
                <p:nvPr/>
              </p:nvSpPr>
              <p:spPr bwMode="auto">
                <a:xfrm>
                  <a:off x="3422" y="2060"/>
                  <a:ext cx="13" cy="6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743" name="Line 1321"/>
                <p:cNvSpPr>
                  <a:spLocks noChangeShapeType="1"/>
                </p:cNvSpPr>
                <p:nvPr/>
              </p:nvSpPr>
              <p:spPr bwMode="auto">
                <a:xfrm flipV="1">
                  <a:off x="3435" y="2070"/>
                  <a:ext cx="14" cy="5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744" name="Line 1322"/>
                <p:cNvSpPr>
                  <a:spLocks noChangeShapeType="1"/>
                </p:cNvSpPr>
                <p:nvPr/>
              </p:nvSpPr>
              <p:spPr bwMode="auto">
                <a:xfrm>
                  <a:off x="3449" y="2070"/>
                  <a:ext cx="13" cy="1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745" name="Line 1323"/>
                <p:cNvSpPr>
                  <a:spLocks noChangeShapeType="1"/>
                </p:cNvSpPr>
                <p:nvPr/>
              </p:nvSpPr>
              <p:spPr bwMode="auto">
                <a:xfrm>
                  <a:off x="3462" y="2081"/>
                  <a:ext cx="14" cy="7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746" name="Line 1324"/>
                <p:cNvSpPr>
                  <a:spLocks noChangeShapeType="1"/>
                </p:cNvSpPr>
                <p:nvPr/>
              </p:nvSpPr>
              <p:spPr bwMode="auto">
                <a:xfrm flipV="1">
                  <a:off x="3476" y="2102"/>
                  <a:ext cx="13" cy="5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747" name="Line 1325"/>
                <p:cNvSpPr>
                  <a:spLocks noChangeShapeType="1"/>
                </p:cNvSpPr>
                <p:nvPr/>
              </p:nvSpPr>
              <p:spPr bwMode="auto">
                <a:xfrm flipV="1">
                  <a:off x="3489" y="2013"/>
                  <a:ext cx="14" cy="89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748" name="Line 1326"/>
                <p:cNvSpPr>
                  <a:spLocks noChangeShapeType="1"/>
                </p:cNvSpPr>
                <p:nvPr/>
              </p:nvSpPr>
              <p:spPr bwMode="auto">
                <a:xfrm flipV="1">
                  <a:off x="3503" y="1957"/>
                  <a:ext cx="13" cy="5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749" name="Line 1327"/>
                <p:cNvSpPr>
                  <a:spLocks noChangeShapeType="1"/>
                </p:cNvSpPr>
                <p:nvPr/>
              </p:nvSpPr>
              <p:spPr bwMode="auto">
                <a:xfrm flipV="1">
                  <a:off x="3516" y="1915"/>
                  <a:ext cx="14" cy="4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750" name="Line 1328"/>
                <p:cNvSpPr>
                  <a:spLocks noChangeShapeType="1"/>
                </p:cNvSpPr>
                <p:nvPr/>
              </p:nvSpPr>
              <p:spPr bwMode="auto">
                <a:xfrm>
                  <a:off x="3530" y="1915"/>
                  <a:ext cx="13" cy="4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751" name="Line 1329"/>
                <p:cNvSpPr>
                  <a:spLocks noChangeShapeType="1"/>
                </p:cNvSpPr>
                <p:nvPr/>
              </p:nvSpPr>
              <p:spPr bwMode="auto">
                <a:xfrm>
                  <a:off x="3543" y="1957"/>
                  <a:ext cx="15" cy="5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752" name="Line 1330"/>
                <p:cNvSpPr>
                  <a:spLocks noChangeShapeType="1"/>
                </p:cNvSpPr>
                <p:nvPr/>
              </p:nvSpPr>
              <p:spPr bwMode="auto">
                <a:xfrm>
                  <a:off x="3558" y="2013"/>
                  <a:ext cx="13" cy="83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753" name="Line 1331"/>
                <p:cNvSpPr>
                  <a:spLocks noChangeShapeType="1"/>
                </p:cNvSpPr>
                <p:nvPr/>
              </p:nvSpPr>
              <p:spPr bwMode="auto">
                <a:xfrm>
                  <a:off x="3571" y="2096"/>
                  <a:ext cx="14" cy="5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754" name="Line 1332"/>
                <p:cNvSpPr>
                  <a:spLocks noChangeShapeType="1"/>
                </p:cNvSpPr>
                <p:nvPr/>
              </p:nvSpPr>
              <p:spPr bwMode="auto">
                <a:xfrm flipV="1">
                  <a:off x="3585" y="2054"/>
                  <a:ext cx="13" cy="94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755" name="Line 1333"/>
                <p:cNvSpPr>
                  <a:spLocks noChangeShapeType="1"/>
                </p:cNvSpPr>
                <p:nvPr/>
              </p:nvSpPr>
              <p:spPr bwMode="auto">
                <a:xfrm flipV="1">
                  <a:off x="3598" y="1982"/>
                  <a:ext cx="14" cy="7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756" name="Line 1334"/>
                <p:cNvSpPr>
                  <a:spLocks noChangeShapeType="1"/>
                </p:cNvSpPr>
                <p:nvPr/>
              </p:nvSpPr>
              <p:spPr bwMode="auto">
                <a:xfrm flipV="1">
                  <a:off x="3612" y="1930"/>
                  <a:ext cx="13" cy="5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757" name="Line 1335"/>
                <p:cNvSpPr>
                  <a:spLocks noChangeShapeType="1"/>
                </p:cNvSpPr>
                <p:nvPr/>
              </p:nvSpPr>
              <p:spPr bwMode="auto">
                <a:xfrm flipV="1">
                  <a:off x="3625" y="1915"/>
                  <a:ext cx="14" cy="1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758" name="Line 1336"/>
                <p:cNvSpPr>
                  <a:spLocks noChangeShapeType="1"/>
                </p:cNvSpPr>
                <p:nvPr/>
              </p:nvSpPr>
              <p:spPr bwMode="auto">
                <a:xfrm>
                  <a:off x="3639" y="1915"/>
                  <a:ext cx="13" cy="1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759" name="Line 1337"/>
                <p:cNvSpPr>
                  <a:spLocks noChangeShapeType="1"/>
                </p:cNvSpPr>
                <p:nvPr/>
              </p:nvSpPr>
              <p:spPr bwMode="auto">
                <a:xfrm>
                  <a:off x="3652" y="1930"/>
                  <a:ext cx="14" cy="2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760" name="Line 1338"/>
                <p:cNvSpPr>
                  <a:spLocks noChangeShapeType="1"/>
                </p:cNvSpPr>
                <p:nvPr/>
              </p:nvSpPr>
              <p:spPr bwMode="auto">
                <a:xfrm>
                  <a:off x="3666" y="1957"/>
                  <a:ext cx="13" cy="5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761" name="Line 1339"/>
                <p:cNvSpPr>
                  <a:spLocks noChangeShapeType="1"/>
                </p:cNvSpPr>
                <p:nvPr/>
              </p:nvSpPr>
              <p:spPr bwMode="auto">
                <a:xfrm>
                  <a:off x="3679" y="2013"/>
                  <a:ext cx="13" cy="7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762" name="Line 1340"/>
                <p:cNvSpPr>
                  <a:spLocks noChangeShapeType="1"/>
                </p:cNvSpPr>
                <p:nvPr/>
              </p:nvSpPr>
              <p:spPr bwMode="auto">
                <a:xfrm>
                  <a:off x="3692" y="2085"/>
                  <a:ext cx="14" cy="89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763" name="Line 1341"/>
                <p:cNvSpPr>
                  <a:spLocks noChangeShapeType="1"/>
                </p:cNvSpPr>
                <p:nvPr/>
              </p:nvSpPr>
              <p:spPr bwMode="auto">
                <a:xfrm>
                  <a:off x="3706" y="2174"/>
                  <a:ext cx="13" cy="4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764" name="Line 1342"/>
                <p:cNvSpPr>
                  <a:spLocks noChangeShapeType="1"/>
                </p:cNvSpPr>
                <p:nvPr/>
              </p:nvSpPr>
              <p:spPr bwMode="auto">
                <a:xfrm>
                  <a:off x="3719" y="2220"/>
                  <a:ext cx="14" cy="4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765" name="Line 1343"/>
                <p:cNvSpPr>
                  <a:spLocks noChangeShapeType="1"/>
                </p:cNvSpPr>
                <p:nvPr/>
              </p:nvSpPr>
              <p:spPr bwMode="auto">
                <a:xfrm>
                  <a:off x="3733" y="2261"/>
                  <a:ext cx="13" cy="58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766" name="Line 1344"/>
                <p:cNvSpPr>
                  <a:spLocks noChangeShapeType="1"/>
                </p:cNvSpPr>
                <p:nvPr/>
              </p:nvSpPr>
              <p:spPr bwMode="auto">
                <a:xfrm>
                  <a:off x="3746" y="2319"/>
                  <a:ext cx="14" cy="2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767" name="Line 1345"/>
                <p:cNvSpPr>
                  <a:spLocks noChangeShapeType="1"/>
                </p:cNvSpPr>
                <p:nvPr/>
              </p:nvSpPr>
              <p:spPr bwMode="auto">
                <a:xfrm>
                  <a:off x="3760" y="2339"/>
                  <a:ext cx="13" cy="6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768" name="Line 1346"/>
                <p:cNvSpPr>
                  <a:spLocks noChangeShapeType="1"/>
                </p:cNvSpPr>
                <p:nvPr/>
              </p:nvSpPr>
              <p:spPr bwMode="auto">
                <a:xfrm>
                  <a:off x="3773" y="2406"/>
                  <a:ext cx="14" cy="58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769" name="Line 1347"/>
                <p:cNvSpPr>
                  <a:spLocks noChangeShapeType="1"/>
                </p:cNvSpPr>
                <p:nvPr/>
              </p:nvSpPr>
              <p:spPr bwMode="auto">
                <a:xfrm>
                  <a:off x="3787" y="2464"/>
                  <a:ext cx="13" cy="6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770" name="Line 1348"/>
                <p:cNvSpPr>
                  <a:spLocks noChangeShapeType="1"/>
                </p:cNvSpPr>
                <p:nvPr/>
              </p:nvSpPr>
              <p:spPr bwMode="auto">
                <a:xfrm>
                  <a:off x="3800" y="2526"/>
                  <a:ext cx="14" cy="6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771" name="Line 1349"/>
                <p:cNvSpPr>
                  <a:spLocks noChangeShapeType="1"/>
                </p:cNvSpPr>
                <p:nvPr/>
              </p:nvSpPr>
              <p:spPr bwMode="auto">
                <a:xfrm>
                  <a:off x="3814" y="2588"/>
                  <a:ext cx="13" cy="6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772" name="Line 1350"/>
                <p:cNvSpPr>
                  <a:spLocks noChangeShapeType="1"/>
                </p:cNvSpPr>
                <p:nvPr/>
              </p:nvSpPr>
              <p:spPr bwMode="auto">
                <a:xfrm flipV="1">
                  <a:off x="3827" y="2619"/>
                  <a:ext cx="14" cy="3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773" name="Line 1351"/>
                <p:cNvSpPr>
                  <a:spLocks noChangeShapeType="1"/>
                </p:cNvSpPr>
                <p:nvPr/>
              </p:nvSpPr>
              <p:spPr bwMode="auto">
                <a:xfrm flipV="1">
                  <a:off x="3841" y="2608"/>
                  <a:ext cx="13" cy="1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774" name="Line 1352"/>
                <p:cNvSpPr>
                  <a:spLocks noChangeShapeType="1"/>
                </p:cNvSpPr>
                <p:nvPr/>
              </p:nvSpPr>
              <p:spPr bwMode="auto">
                <a:xfrm>
                  <a:off x="3854" y="2608"/>
                  <a:ext cx="15" cy="5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775" name="Line 1353"/>
                <p:cNvSpPr>
                  <a:spLocks noChangeShapeType="1"/>
                </p:cNvSpPr>
                <p:nvPr/>
              </p:nvSpPr>
              <p:spPr bwMode="auto">
                <a:xfrm flipV="1">
                  <a:off x="3869" y="2608"/>
                  <a:ext cx="13" cy="5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776" name="Line 1354"/>
                <p:cNvSpPr>
                  <a:spLocks noChangeShapeType="1"/>
                </p:cNvSpPr>
                <p:nvPr/>
              </p:nvSpPr>
              <p:spPr bwMode="auto">
                <a:xfrm flipV="1">
                  <a:off x="3882" y="2541"/>
                  <a:ext cx="14" cy="6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777" name="Line 1355"/>
                <p:cNvSpPr>
                  <a:spLocks noChangeShapeType="1"/>
                </p:cNvSpPr>
                <p:nvPr/>
              </p:nvSpPr>
              <p:spPr bwMode="auto">
                <a:xfrm flipV="1">
                  <a:off x="3896" y="2484"/>
                  <a:ext cx="13" cy="5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778" name="Line 1356"/>
                <p:cNvSpPr>
                  <a:spLocks noChangeShapeType="1"/>
                </p:cNvSpPr>
                <p:nvPr/>
              </p:nvSpPr>
              <p:spPr bwMode="auto">
                <a:xfrm flipV="1">
                  <a:off x="3909" y="2422"/>
                  <a:ext cx="14" cy="6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779" name="Line 1357"/>
                <p:cNvSpPr>
                  <a:spLocks noChangeShapeType="1"/>
                </p:cNvSpPr>
                <p:nvPr/>
              </p:nvSpPr>
              <p:spPr bwMode="auto">
                <a:xfrm flipV="1">
                  <a:off x="3923" y="2354"/>
                  <a:ext cx="13" cy="68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780" name="Line 1358"/>
                <p:cNvSpPr>
                  <a:spLocks noChangeShapeType="1"/>
                </p:cNvSpPr>
                <p:nvPr/>
              </p:nvSpPr>
              <p:spPr bwMode="auto">
                <a:xfrm flipV="1">
                  <a:off x="3936" y="2277"/>
                  <a:ext cx="14" cy="7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781" name="Line 1359"/>
                <p:cNvSpPr>
                  <a:spLocks noChangeShapeType="1"/>
                </p:cNvSpPr>
                <p:nvPr/>
              </p:nvSpPr>
              <p:spPr bwMode="auto">
                <a:xfrm flipV="1">
                  <a:off x="3950" y="2195"/>
                  <a:ext cx="13" cy="8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782" name="Line 1360"/>
                <p:cNvSpPr>
                  <a:spLocks noChangeShapeType="1"/>
                </p:cNvSpPr>
                <p:nvPr/>
              </p:nvSpPr>
              <p:spPr bwMode="auto">
                <a:xfrm flipV="1">
                  <a:off x="3963" y="2102"/>
                  <a:ext cx="14" cy="93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783" name="Line 1361"/>
                <p:cNvSpPr>
                  <a:spLocks noChangeShapeType="1"/>
                </p:cNvSpPr>
                <p:nvPr/>
              </p:nvSpPr>
              <p:spPr bwMode="auto">
                <a:xfrm flipV="1">
                  <a:off x="3977" y="2008"/>
                  <a:ext cx="13" cy="94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784" name="Line 1362"/>
                <p:cNvSpPr>
                  <a:spLocks noChangeShapeType="1"/>
                </p:cNvSpPr>
                <p:nvPr/>
              </p:nvSpPr>
              <p:spPr bwMode="auto">
                <a:xfrm flipV="1">
                  <a:off x="3990" y="1957"/>
                  <a:ext cx="14" cy="5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785" name="Line 1363"/>
                <p:cNvSpPr>
                  <a:spLocks noChangeShapeType="1"/>
                </p:cNvSpPr>
                <p:nvPr/>
              </p:nvSpPr>
              <p:spPr bwMode="auto">
                <a:xfrm flipV="1">
                  <a:off x="4004" y="1899"/>
                  <a:ext cx="13" cy="58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786" name="Line 1364"/>
                <p:cNvSpPr>
                  <a:spLocks noChangeShapeType="1"/>
                </p:cNvSpPr>
                <p:nvPr/>
              </p:nvSpPr>
              <p:spPr bwMode="auto">
                <a:xfrm flipV="1">
                  <a:off x="4017" y="1837"/>
                  <a:ext cx="14" cy="6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787" name="Line 1365"/>
                <p:cNvSpPr>
                  <a:spLocks noChangeShapeType="1"/>
                </p:cNvSpPr>
                <p:nvPr/>
              </p:nvSpPr>
              <p:spPr bwMode="auto">
                <a:xfrm flipV="1">
                  <a:off x="4031" y="1775"/>
                  <a:ext cx="13" cy="6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788" name="Line 1366"/>
                <p:cNvSpPr>
                  <a:spLocks noChangeShapeType="1"/>
                </p:cNvSpPr>
                <p:nvPr/>
              </p:nvSpPr>
              <p:spPr bwMode="auto">
                <a:xfrm>
                  <a:off x="4044" y="1775"/>
                  <a:ext cx="14" cy="1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789" name="Line 1367"/>
                <p:cNvSpPr>
                  <a:spLocks noChangeShapeType="1"/>
                </p:cNvSpPr>
                <p:nvPr/>
              </p:nvSpPr>
              <p:spPr bwMode="auto">
                <a:xfrm>
                  <a:off x="4058" y="1791"/>
                  <a:ext cx="13" cy="5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790" name="Line 1368"/>
                <p:cNvSpPr>
                  <a:spLocks noChangeShapeType="1"/>
                </p:cNvSpPr>
                <p:nvPr/>
              </p:nvSpPr>
              <p:spPr bwMode="auto">
                <a:xfrm>
                  <a:off x="4071" y="1847"/>
                  <a:ext cx="14" cy="63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791" name="Line 1369"/>
                <p:cNvSpPr>
                  <a:spLocks noChangeShapeType="1"/>
                </p:cNvSpPr>
                <p:nvPr/>
              </p:nvSpPr>
              <p:spPr bwMode="auto">
                <a:xfrm>
                  <a:off x="4085" y="1910"/>
                  <a:ext cx="13" cy="5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792" name="Line 1370"/>
                <p:cNvSpPr>
                  <a:spLocks noChangeShapeType="1"/>
                </p:cNvSpPr>
                <p:nvPr/>
              </p:nvSpPr>
              <p:spPr bwMode="auto">
                <a:xfrm>
                  <a:off x="4098" y="1967"/>
                  <a:ext cx="14" cy="5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793" name="Line 1371"/>
                <p:cNvSpPr>
                  <a:spLocks noChangeShapeType="1"/>
                </p:cNvSpPr>
                <p:nvPr/>
              </p:nvSpPr>
              <p:spPr bwMode="auto">
                <a:xfrm>
                  <a:off x="4112" y="2019"/>
                  <a:ext cx="13" cy="93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794" name="Line 1372"/>
                <p:cNvSpPr>
                  <a:spLocks noChangeShapeType="1"/>
                </p:cNvSpPr>
                <p:nvPr/>
              </p:nvSpPr>
              <p:spPr bwMode="auto">
                <a:xfrm>
                  <a:off x="4125" y="2112"/>
                  <a:ext cx="14" cy="98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795" name="Line 1373"/>
                <p:cNvSpPr>
                  <a:spLocks noChangeShapeType="1"/>
                </p:cNvSpPr>
                <p:nvPr/>
              </p:nvSpPr>
              <p:spPr bwMode="auto">
                <a:xfrm>
                  <a:off x="4139" y="2210"/>
                  <a:ext cx="13" cy="8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796" name="Line 1374"/>
                <p:cNvSpPr>
                  <a:spLocks noChangeShapeType="1"/>
                </p:cNvSpPr>
                <p:nvPr/>
              </p:nvSpPr>
              <p:spPr bwMode="auto">
                <a:xfrm>
                  <a:off x="4152" y="2292"/>
                  <a:ext cx="15" cy="73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797" name="Line 1375"/>
                <p:cNvSpPr>
                  <a:spLocks noChangeShapeType="1"/>
                </p:cNvSpPr>
                <p:nvPr/>
              </p:nvSpPr>
              <p:spPr bwMode="auto">
                <a:xfrm>
                  <a:off x="4167" y="2365"/>
                  <a:ext cx="13" cy="68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798" name="Line 1376"/>
                <p:cNvSpPr>
                  <a:spLocks noChangeShapeType="1"/>
                </p:cNvSpPr>
                <p:nvPr/>
              </p:nvSpPr>
              <p:spPr bwMode="auto">
                <a:xfrm>
                  <a:off x="4180" y="2433"/>
                  <a:ext cx="14" cy="6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799" name="Line 1377"/>
                <p:cNvSpPr>
                  <a:spLocks noChangeShapeType="1"/>
                </p:cNvSpPr>
                <p:nvPr/>
              </p:nvSpPr>
              <p:spPr bwMode="auto">
                <a:xfrm>
                  <a:off x="4194" y="2495"/>
                  <a:ext cx="13" cy="5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800" name="Line 1378"/>
                <p:cNvSpPr>
                  <a:spLocks noChangeShapeType="1"/>
                </p:cNvSpPr>
                <p:nvPr/>
              </p:nvSpPr>
              <p:spPr bwMode="auto">
                <a:xfrm>
                  <a:off x="4207" y="2551"/>
                  <a:ext cx="14" cy="7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801" name="Line 1379"/>
                <p:cNvSpPr>
                  <a:spLocks noChangeShapeType="1"/>
                </p:cNvSpPr>
                <p:nvPr/>
              </p:nvSpPr>
              <p:spPr bwMode="auto">
                <a:xfrm>
                  <a:off x="4221" y="2623"/>
                  <a:ext cx="13" cy="63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802" name="Line 1380"/>
                <p:cNvSpPr>
                  <a:spLocks noChangeShapeType="1"/>
                </p:cNvSpPr>
                <p:nvPr/>
              </p:nvSpPr>
              <p:spPr bwMode="auto">
                <a:xfrm>
                  <a:off x="4234" y="2686"/>
                  <a:ext cx="14" cy="5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803" name="Line 1381"/>
                <p:cNvSpPr>
                  <a:spLocks noChangeShapeType="1"/>
                </p:cNvSpPr>
                <p:nvPr/>
              </p:nvSpPr>
              <p:spPr bwMode="auto">
                <a:xfrm>
                  <a:off x="4248" y="2743"/>
                  <a:ext cx="13" cy="5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804" name="Line 1382"/>
                <p:cNvSpPr>
                  <a:spLocks noChangeShapeType="1"/>
                </p:cNvSpPr>
                <p:nvPr/>
              </p:nvSpPr>
              <p:spPr bwMode="auto">
                <a:xfrm>
                  <a:off x="4261" y="2795"/>
                  <a:ext cx="14" cy="1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805" name="Line 1383"/>
                <p:cNvSpPr>
                  <a:spLocks noChangeShapeType="1"/>
                </p:cNvSpPr>
                <p:nvPr/>
              </p:nvSpPr>
              <p:spPr bwMode="auto">
                <a:xfrm>
                  <a:off x="4275" y="2810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806" name="Line 1384"/>
                <p:cNvSpPr>
                  <a:spLocks noChangeShapeType="1"/>
                </p:cNvSpPr>
                <p:nvPr/>
              </p:nvSpPr>
              <p:spPr bwMode="auto">
                <a:xfrm>
                  <a:off x="4288" y="2810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807" name="Line 1385"/>
                <p:cNvSpPr>
                  <a:spLocks noChangeShapeType="1"/>
                </p:cNvSpPr>
                <p:nvPr/>
              </p:nvSpPr>
              <p:spPr bwMode="auto">
                <a:xfrm>
                  <a:off x="4302" y="2810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808" name="Line 1386"/>
                <p:cNvSpPr>
                  <a:spLocks noChangeShapeType="1"/>
                </p:cNvSpPr>
                <p:nvPr/>
              </p:nvSpPr>
              <p:spPr bwMode="auto">
                <a:xfrm>
                  <a:off x="4315" y="2810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809" name="Line 1387"/>
                <p:cNvSpPr>
                  <a:spLocks noChangeShapeType="1"/>
                </p:cNvSpPr>
                <p:nvPr/>
              </p:nvSpPr>
              <p:spPr bwMode="auto">
                <a:xfrm>
                  <a:off x="4329" y="2810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810" name="Line 1388"/>
                <p:cNvSpPr>
                  <a:spLocks noChangeShapeType="1"/>
                </p:cNvSpPr>
                <p:nvPr/>
              </p:nvSpPr>
              <p:spPr bwMode="auto">
                <a:xfrm>
                  <a:off x="4342" y="2810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811" name="Line 1389"/>
                <p:cNvSpPr>
                  <a:spLocks noChangeShapeType="1"/>
                </p:cNvSpPr>
                <p:nvPr/>
              </p:nvSpPr>
              <p:spPr bwMode="auto">
                <a:xfrm flipV="1">
                  <a:off x="4356" y="2768"/>
                  <a:ext cx="311" cy="4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812" name="Line 1390"/>
                <p:cNvSpPr>
                  <a:spLocks noChangeShapeType="1"/>
                </p:cNvSpPr>
                <p:nvPr/>
              </p:nvSpPr>
              <p:spPr bwMode="auto">
                <a:xfrm flipV="1">
                  <a:off x="4667" y="2743"/>
                  <a:ext cx="14" cy="2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813" name="Line 1391"/>
                <p:cNvSpPr>
                  <a:spLocks noChangeShapeType="1"/>
                </p:cNvSpPr>
                <p:nvPr/>
              </p:nvSpPr>
              <p:spPr bwMode="auto">
                <a:xfrm>
                  <a:off x="4681" y="2743"/>
                  <a:ext cx="13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814" name="Line 1392"/>
                <p:cNvSpPr>
                  <a:spLocks noChangeShapeType="1"/>
                </p:cNvSpPr>
                <p:nvPr/>
              </p:nvSpPr>
              <p:spPr bwMode="auto">
                <a:xfrm>
                  <a:off x="4694" y="2753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815" name="Line 1393"/>
                <p:cNvSpPr>
                  <a:spLocks noChangeShapeType="1"/>
                </p:cNvSpPr>
                <p:nvPr/>
              </p:nvSpPr>
              <p:spPr bwMode="auto">
                <a:xfrm>
                  <a:off x="4708" y="2753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816" name="Line 1394"/>
                <p:cNvSpPr>
                  <a:spLocks noChangeShapeType="1"/>
                </p:cNvSpPr>
                <p:nvPr/>
              </p:nvSpPr>
              <p:spPr bwMode="auto">
                <a:xfrm>
                  <a:off x="4721" y="2753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817" name="Line 1395"/>
                <p:cNvSpPr>
                  <a:spLocks noChangeShapeType="1"/>
                </p:cNvSpPr>
                <p:nvPr/>
              </p:nvSpPr>
              <p:spPr bwMode="auto">
                <a:xfrm>
                  <a:off x="4735" y="2753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818" name="Line 1396"/>
                <p:cNvSpPr>
                  <a:spLocks noChangeShapeType="1"/>
                </p:cNvSpPr>
                <p:nvPr/>
              </p:nvSpPr>
              <p:spPr bwMode="auto">
                <a:xfrm flipV="1">
                  <a:off x="4748" y="2706"/>
                  <a:ext cx="15" cy="4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819" name="Line 1397"/>
                <p:cNvSpPr>
                  <a:spLocks noChangeShapeType="1"/>
                </p:cNvSpPr>
                <p:nvPr/>
              </p:nvSpPr>
              <p:spPr bwMode="auto">
                <a:xfrm>
                  <a:off x="4763" y="2706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820" name="Line 1398"/>
                <p:cNvSpPr>
                  <a:spLocks noChangeShapeType="1"/>
                </p:cNvSpPr>
                <p:nvPr/>
              </p:nvSpPr>
              <p:spPr bwMode="auto">
                <a:xfrm flipV="1">
                  <a:off x="4776" y="2696"/>
                  <a:ext cx="14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821" name="Line 1399"/>
                <p:cNvSpPr>
                  <a:spLocks noChangeShapeType="1"/>
                </p:cNvSpPr>
                <p:nvPr/>
              </p:nvSpPr>
              <p:spPr bwMode="auto">
                <a:xfrm>
                  <a:off x="4790" y="2696"/>
                  <a:ext cx="13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822" name="Line 1400"/>
                <p:cNvSpPr>
                  <a:spLocks noChangeShapeType="1"/>
                </p:cNvSpPr>
                <p:nvPr/>
              </p:nvSpPr>
              <p:spPr bwMode="auto">
                <a:xfrm>
                  <a:off x="4803" y="2717"/>
                  <a:ext cx="14" cy="4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823" name="Line 1401"/>
                <p:cNvSpPr>
                  <a:spLocks noChangeShapeType="1"/>
                </p:cNvSpPr>
                <p:nvPr/>
              </p:nvSpPr>
              <p:spPr bwMode="auto">
                <a:xfrm flipV="1">
                  <a:off x="4817" y="2727"/>
                  <a:ext cx="13" cy="3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824" name="Line 1402"/>
                <p:cNvSpPr>
                  <a:spLocks noChangeShapeType="1"/>
                </p:cNvSpPr>
                <p:nvPr/>
              </p:nvSpPr>
              <p:spPr bwMode="auto">
                <a:xfrm>
                  <a:off x="4830" y="2727"/>
                  <a:ext cx="14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825" name="Line 1403"/>
                <p:cNvSpPr>
                  <a:spLocks noChangeShapeType="1"/>
                </p:cNvSpPr>
                <p:nvPr/>
              </p:nvSpPr>
              <p:spPr bwMode="auto">
                <a:xfrm>
                  <a:off x="4844" y="2737"/>
                  <a:ext cx="13" cy="4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826" name="Line 1404"/>
                <p:cNvSpPr>
                  <a:spLocks noChangeShapeType="1"/>
                </p:cNvSpPr>
                <p:nvPr/>
              </p:nvSpPr>
              <p:spPr bwMode="auto">
                <a:xfrm>
                  <a:off x="4857" y="2779"/>
                  <a:ext cx="14" cy="2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827" name="Line 1405"/>
                <p:cNvSpPr>
                  <a:spLocks noChangeShapeType="1"/>
                </p:cNvSpPr>
                <p:nvPr/>
              </p:nvSpPr>
              <p:spPr bwMode="auto">
                <a:xfrm flipV="1">
                  <a:off x="4871" y="2795"/>
                  <a:ext cx="13" cy="4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828" name="Line 1406"/>
                <p:cNvSpPr>
                  <a:spLocks noChangeShapeType="1"/>
                </p:cNvSpPr>
                <p:nvPr/>
              </p:nvSpPr>
              <p:spPr bwMode="auto">
                <a:xfrm>
                  <a:off x="4884" y="2795"/>
                  <a:ext cx="14" cy="1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829" name="Line 1407"/>
                <p:cNvSpPr>
                  <a:spLocks noChangeShapeType="1"/>
                </p:cNvSpPr>
                <p:nvPr/>
              </p:nvSpPr>
              <p:spPr bwMode="auto">
                <a:xfrm>
                  <a:off x="4898" y="2810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830" name="Line 1408"/>
                <p:cNvSpPr>
                  <a:spLocks noChangeShapeType="1"/>
                </p:cNvSpPr>
                <p:nvPr/>
              </p:nvSpPr>
              <p:spPr bwMode="auto">
                <a:xfrm>
                  <a:off x="4911" y="2810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831" name="Line 1409"/>
                <p:cNvSpPr>
                  <a:spLocks noChangeShapeType="1"/>
                </p:cNvSpPr>
                <p:nvPr/>
              </p:nvSpPr>
              <p:spPr bwMode="auto">
                <a:xfrm>
                  <a:off x="4925" y="2810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832" name="Line 1410"/>
                <p:cNvSpPr>
                  <a:spLocks noChangeShapeType="1"/>
                </p:cNvSpPr>
                <p:nvPr/>
              </p:nvSpPr>
              <p:spPr bwMode="auto">
                <a:xfrm>
                  <a:off x="4938" y="2810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833" name="Line 1411"/>
                <p:cNvSpPr>
                  <a:spLocks noChangeShapeType="1"/>
                </p:cNvSpPr>
                <p:nvPr/>
              </p:nvSpPr>
              <p:spPr bwMode="auto">
                <a:xfrm>
                  <a:off x="4952" y="2810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834" name="Line 1412"/>
                <p:cNvSpPr>
                  <a:spLocks noChangeShapeType="1"/>
                </p:cNvSpPr>
                <p:nvPr/>
              </p:nvSpPr>
              <p:spPr bwMode="auto">
                <a:xfrm>
                  <a:off x="4965" y="2810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835" name="Line 1413"/>
                <p:cNvSpPr>
                  <a:spLocks noChangeShapeType="1"/>
                </p:cNvSpPr>
                <p:nvPr/>
              </p:nvSpPr>
              <p:spPr bwMode="auto">
                <a:xfrm>
                  <a:off x="4979" y="2810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836" name="Line 1414"/>
                <p:cNvSpPr>
                  <a:spLocks noChangeShapeType="1"/>
                </p:cNvSpPr>
                <p:nvPr/>
              </p:nvSpPr>
              <p:spPr bwMode="auto">
                <a:xfrm>
                  <a:off x="4992" y="2810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837" name="Line 1415"/>
                <p:cNvSpPr>
                  <a:spLocks noChangeShapeType="1"/>
                </p:cNvSpPr>
                <p:nvPr/>
              </p:nvSpPr>
              <p:spPr bwMode="auto">
                <a:xfrm>
                  <a:off x="5006" y="2810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838" name="Line 1416"/>
                <p:cNvSpPr>
                  <a:spLocks noChangeShapeType="1"/>
                </p:cNvSpPr>
                <p:nvPr/>
              </p:nvSpPr>
              <p:spPr bwMode="auto">
                <a:xfrm>
                  <a:off x="5019" y="2810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839" name="Line 1417"/>
                <p:cNvSpPr>
                  <a:spLocks noChangeShapeType="1"/>
                </p:cNvSpPr>
                <p:nvPr/>
              </p:nvSpPr>
              <p:spPr bwMode="auto">
                <a:xfrm flipV="1">
                  <a:off x="5033" y="2805"/>
                  <a:ext cx="13" cy="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840" name="Line 1418"/>
                <p:cNvSpPr>
                  <a:spLocks noChangeShapeType="1"/>
                </p:cNvSpPr>
                <p:nvPr/>
              </p:nvSpPr>
              <p:spPr bwMode="auto">
                <a:xfrm flipV="1">
                  <a:off x="5046" y="2764"/>
                  <a:ext cx="15" cy="4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841" name="Line 1419"/>
                <p:cNvSpPr>
                  <a:spLocks noChangeShapeType="1"/>
                </p:cNvSpPr>
                <p:nvPr/>
              </p:nvSpPr>
              <p:spPr bwMode="auto">
                <a:xfrm>
                  <a:off x="5061" y="2764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842" name="Line 1420"/>
                <p:cNvSpPr>
                  <a:spLocks noChangeShapeType="1"/>
                </p:cNvSpPr>
                <p:nvPr/>
              </p:nvSpPr>
              <p:spPr bwMode="auto">
                <a:xfrm flipV="1">
                  <a:off x="5074" y="2748"/>
                  <a:ext cx="14" cy="1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843" name="Line 1421"/>
                <p:cNvSpPr>
                  <a:spLocks noChangeShapeType="1"/>
                </p:cNvSpPr>
                <p:nvPr/>
              </p:nvSpPr>
              <p:spPr bwMode="auto">
                <a:xfrm flipV="1">
                  <a:off x="5088" y="2722"/>
                  <a:ext cx="13" cy="2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844" name="Line 1422"/>
                <p:cNvSpPr>
                  <a:spLocks noChangeShapeType="1"/>
                </p:cNvSpPr>
                <p:nvPr/>
              </p:nvSpPr>
              <p:spPr bwMode="auto">
                <a:xfrm flipV="1">
                  <a:off x="5101" y="2686"/>
                  <a:ext cx="14" cy="3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845" name="Line 1423"/>
                <p:cNvSpPr>
                  <a:spLocks noChangeShapeType="1"/>
                </p:cNvSpPr>
                <p:nvPr/>
              </p:nvSpPr>
              <p:spPr bwMode="auto">
                <a:xfrm>
                  <a:off x="5115" y="2686"/>
                  <a:ext cx="13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846" name="Line 1424"/>
                <p:cNvSpPr>
                  <a:spLocks noChangeShapeType="1"/>
                </p:cNvSpPr>
                <p:nvPr/>
              </p:nvSpPr>
              <p:spPr bwMode="auto">
                <a:xfrm>
                  <a:off x="5128" y="2696"/>
                  <a:ext cx="14" cy="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847" name="Line 1425"/>
                <p:cNvSpPr>
                  <a:spLocks noChangeShapeType="1"/>
                </p:cNvSpPr>
                <p:nvPr/>
              </p:nvSpPr>
              <p:spPr bwMode="auto">
                <a:xfrm>
                  <a:off x="5142" y="2702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848" name="Line 1426"/>
                <p:cNvSpPr>
                  <a:spLocks noChangeShapeType="1"/>
                </p:cNvSpPr>
                <p:nvPr/>
              </p:nvSpPr>
              <p:spPr bwMode="auto">
                <a:xfrm flipV="1">
                  <a:off x="5155" y="2691"/>
                  <a:ext cx="14" cy="1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849" name="Line 1427"/>
                <p:cNvSpPr>
                  <a:spLocks noChangeShapeType="1"/>
                </p:cNvSpPr>
                <p:nvPr/>
              </p:nvSpPr>
              <p:spPr bwMode="auto">
                <a:xfrm flipV="1">
                  <a:off x="5169" y="2686"/>
                  <a:ext cx="13" cy="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850" name="Line 1428"/>
                <p:cNvSpPr>
                  <a:spLocks noChangeShapeType="1"/>
                </p:cNvSpPr>
                <p:nvPr/>
              </p:nvSpPr>
              <p:spPr bwMode="auto">
                <a:xfrm>
                  <a:off x="5182" y="2686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851" name="Line 1429"/>
                <p:cNvSpPr>
                  <a:spLocks noChangeShapeType="1"/>
                </p:cNvSpPr>
                <p:nvPr/>
              </p:nvSpPr>
              <p:spPr bwMode="auto">
                <a:xfrm>
                  <a:off x="5196" y="2686"/>
                  <a:ext cx="13" cy="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852" name="Line 1430"/>
                <p:cNvSpPr>
                  <a:spLocks noChangeShapeType="1"/>
                </p:cNvSpPr>
                <p:nvPr/>
              </p:nvSpPr>
              <p:spPr bwMode="auto">
                <a:xfrm>
                  <a:off x="5209" y="2691"/>
                  <a:ext cx="14" cy="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853" name="Line 1431"/>
                <p:cNvSpPr>
                  <a:spLocks noChangeShapeType="1"/>
                </p:cNvSpPr>
                <p:nvPr/>
              </p:nvSpPr>
              <p:spPr bwMode="auto">
                <a:xfrm flipV="1">
                  <a:off x="5223" y="2681"/>
                  <a:ext cx="13" cy="1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854" name="Line 1432"/>
                <p:cNvSpPr>
                  <a:spLocks noChangeShapeType="1"/>
                </p:cNvSpPr>
                <p:nvPr/>
              </p:nvSpPr>
              <p:spPr bwMode="auto">
                <a:xfrm>
                  <a:off x="5236" y="2681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855" name="Line 1433"/>
                <p:cNvSpPr>
                  <a:spLocks noChangeShapeType="1"/>
                </p:cNvSpPr>
                <p:nvPr/>
              </p:nvSpPr>
              <p:spPr bwMode="auto">
                <a:xfrm flipV="1">
                  <a:off x="5250" y="2675"/>
                  <a:ext cx="13" cy="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856" name="Line 1434"/>
                <p:cNvSpPr>
                  <a:spLocks noChangeShapeType="1"/>
                </p:cNvSpPr>
                <p:nvPr/>
              </p:nvSpPr>
              <p:spPr bwMode="auto">
                <a:xfrm>
                  <a:off x="5263" y="2675"/>
                  <a:ext cx="14" cy="58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857" name="Line 1435"/>
                <p:cNvSpPr>
                  <a:spLocks noChangeShapeType="1"/>
                </p:cNvSpPr>
                <p:nvPr/>
              </p:nvSpPr>
              <p:spPr bwMode="auto">
                <a:xfrm>
                  <a:off x="5277" y="2733"/>
                  <a:ext cx="13" cy="2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858" name="Line 1436"/>
                <p:cNvSpPr>
                  <a:spLocks noChangeShapeType="1"/>
                </p:cNvSpPr>
                <p:nvPr/>
              </p:nvSpPr>
              <p:spPr bwMode="auto">
                <a:xfrm>
                  <a:off x="5290" y="2753"/>
                  <a:ext cx="14" cy="1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859" name="Line 1437"/>
                <p:cNvSpPr>
                  <a:spLocks noChangeShapeType="1"/>
                </p:cNvSpPr>
                <p:nvPr/>
              </p:nvSpPr>
              <p:spPr bwMode="auto">
                <a:xfrm flipV="1">
                  <a:off x="5304" y="2743"/>
                  <a:ext cx="13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860" name="Line 1438"/>
                <p:cNvSpPr>
                  <a:spLocks noChangeShapeType="1"/>
                </p:cNvSpPr>
                <p:nvPr/>
              </p:nvSpPr>
              <p:spPr bwMode="auto">
                <a:xfrm>
                  <a:off x="5317" y="2743"/>
                  <a:ext cx="14" cy="3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861" name="Line 1439"/>
                <p:cNvSpPr>
                  <a:spLocks noChangeShapeType="1"/>
                </p:cNvSpPr>
                <p:nvPr/>
              </p:nvSpPr>
              <p:spPr bwMode="auto">
                <a:xfrm>
                  <a:off x="5331" y="2774"/>
                  <a:ext cx="13" cy="3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862" name="Line 1440"/>
                <p:cNvSpPr>
                  <a:spLocks noChangeShapeType="1"/>
                </p:cNvSpPr>
                <p:nvPr/>
              </p:nvSpPr>
              <p:spPr bwMode="auto">
                <a:xfrm>
                  <a:off x="5344" y="2810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863" name="Line 1441"/>
                <p:cNvSpPr>
                  <a:spLocks noChangeShapeType="1"/>
                </p:cNvSpPr>
                <p:nvPr/>
              </p:nvSpPr>
              <p:spPr bwMode="auto">
                <a:xfrm>
                  <a:off x="5358" y="2810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864" name="Line 1442"/>
                <p:cNvSpPr>
                  <a:spLocks noChangeShapeType="1"/>
                </p:cNvSpPr>
                <p:nvPr/>
              </p:nvSpPr>
              <p:spPr bwMode="auto">
                <a:xfrm>
                  <a:off x="5372" y="2810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865" name="Line 1443"/>
                <p:cNvSpPr>
                  <a:spLocks noChangeShapeType="1"/>
                </p:cNvSpPr>
                <p:nvPr/>
              </p:nvSpPr>
              <p:spPr bwMode="auto">
                <a:xfrm>
                  <a:off x="5386" y="2810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866" name="Line 1444"/>
                <p:cNvSpPr>
                  <a:spLocks noChangeShapeType="1"/>
                </p:cNvSpPr>
                <p:nvPr/>
              </p:nvSpPr>
              <p:spPr bwMode="auto">
                <a:xfrm>
                  <a:off x="5399" y="2810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</p:grpSp>
          <p:grpSp>
            <p:nvGrpSpPr>
              <p:cNvPr id="12" name="Group 1445"/>
              <p:cNvGrpSpPr>
                <a:grpSpLocks/>
              </p:cNvGrpSpPr>
              <p:nvPr/>
            </p:nvGrpSpPr>
            <p:grpSpPr bwMode="auto">
              <a:xfrm>
                <a:off x="1391" y="2067"/>
                <a:ext cx="3764" cy="1209"/>
                <a:chOff x="1730" y="1564"/>
                <a:chExt cx="3885" cy="1247"/>
              </a:xfrm>
            </p:grpSpPr>
            <p:sp>
              <p:nvSpPr>
                <p:cNvPr id="20467" name="Line 1446"/>
                <p:cNvSpPr>
                  <a:spLocks noChangeShapeType="1"/>
                </p:cNvSpPr>
                <p:nvPr/>
              </p:nvSpPr>
              <p:spPr bwMode="auto">
                <a:xfrm>
                  <a:off x="5413" y="2810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468" name="Line 1447"/>
                <p:cNvSpPr>
                  <a:spLocks noChangeShapeType="1"/>
                </p:cNvSpPr>
                <p:nvPr/>
              </p:nvSpPr>
              <p:spPr bwMode="auto">
                <a:xfrm>
                  <a:off x="5426" y="2810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469" name="Line 1448"/>
                <p:cNvSpPr>
                  <a:spLocks noChangeShapeType="1"/>
                </p:cNvSpPr>
                <p:nvPr/>
              </p:nvSpPr>
              <p:spPr bwMode="auto">
                <a:xfrm>
                  <a:off x="5440" y="2810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470" name="Line 1449"/>
                <p:cNvSpPr>
                  <a:spLocks noChangeShapeType="1"/>
                </p:cNvSpPr>
                <p:nvPr/>
              </p:nvSpPr>
              <p:spPr bwMode="auto">
                <a:xfrm>
                  <a:off x="5453" y="2810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471" name="Line 1450"/>
                <p:cNvSpPr>
                  <a:spLocks noChangeShapeType="1"/>
                </p:cNvSpPr>
                <p:nvPr/>
              </p:nvSpPr>
              <p:spPr bwMode="auto">
                <a:xfrm>
                  <a:off x="5467" y="2810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472" name="Line 1451"/>
                <p:cNvSpPr>
                  <a:spLocks noChangeShapeType="1"/>
                </p:cNvSpPr>
                <p:nvPr/>
              </p:nvSpPr>
              <p:spPr bwMode="auto">
                <a:xfrm>
                  <a:off x="5480" y="2810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473" name="Line 1452"/>
                <p:cNvSpPr>
                  <a:spLocks noChangeShapeType="1"/>
                </p:cNvSpPr>
                <p:nvPr/>
              </p:nvSpPr>
              <p:spPr bwMode="auto">
                <a:xfrm>
                  <a:off x="5494" y="2810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474" name="Line 1453"/>
                <p:cNvSpPr>
                  <a:spLocks noChangeShapeType="1"/>
                </p:cNvSpPr>
                <p:nvPr/>
              </p:nvSpPr>
              <p:spPr bwMode="auto">
                <a:xfrm>
                  <a:off x="5507" y="2810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475" name="Line 1454"/>
                <p:cNvSpPr>
                  <a:spLocks noChangeShapeType="1"/>
                </p:cNvSpPr>
                <p:nvPr/>
              </p:nvSpPr>
              <p:spPr bwMode="auto">
                <a:xfrm>
                  <a:off x="5521" y="2810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476" name="Line 1455"/>
                <p:cNvSpPr>
                  <a:spLocks noChangeShapeType="1"/>
                </p:cNvSpPr>
                <p:nvPr/>
              </p:nvSpPr>
              <p:spPr bwMode="auto">
                <a:xfrm>
                  <a:off x="5534" y="2810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477" name="Line 1456"/>
                <p:cNvSpPr>
                  <a:spLocks noChangeShapeType="1"/>
                </p:cNvSpPr>
                <p:nvPr/>
              </p:nvSpPr>
              <p:spPr bwMode="auto">
                <a:xfrm>
                  <a:off x="5548" y="2810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478" name="Line 1457"/>
                <p:cNvSpPr>
                  <a:spLocks noChangeShapeType="1"/>
                </p:cNvSpPr>
                <p:nvPr/>
              </p:nvSpPr>
              <p:spPr bwMode="auto">
                <a:xfrm>
                  <a:off x="5561" y="2810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479" name="Line 1458"/>
                <p:cNvSpPr>
                  <a:spLocks noChangeShapeType="1"/>
                </p:cNvSpPr>
                <p:nvPr/>
              </p:nvSpPr>
              <p:spPr bwMode="auto">
                <a:xfrm>
                  <a:off x="5575" y="2810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480" name="Line 1459"/>
                <p:cNvSpPr>
                  <a:spLocks noChangeShapeType="1"/>
                </p:cNvSpPr>
                <p:nvPr/>
              </p:nvSpPr>
              <p:spPr bwMode="auto">
                <a:xfrm>
                  <a:off x="5588" y="2810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481" name="Line 1460"/>
                <p:cNvSpPr>
                  <a:spLocks noChangeShapeType="1"/>
                </p:cNvSpPr>
                <p:nvPr/>
              </p:nvSpPr>
              <p:spPr bwMode="auto">
                <a:xfrm>
                  <a:off x="5602" y="2810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482" name="Line 1461"/>
                <p:cNvSpPr>
                  <a:spLocks noChangeShapeType="1"/>
                </p:cNvSpPr>
                <p:nvPr/>
              </p:nvSpPr>
              <p:spPr bwMode="auto">
                <a:xfrm>
                  <a:off x="1730" y="2654"/>
                  <a:ext cx="13" cy="1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483" name="Line 1462"/>
                <p:cNvSpPr>
                  <a:spLocks noChangeShapeType="1"/>
                </p:cNvSpPr>
                <p:nvPr/>
              </p:nvSpPr>
              <p:spPr bwMode="auto">
                <a:xfrm flipV="1">
                  <a:off x="1743" y="2613"/>
                  <a:ext cx="13" cy="5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484" name="Line 1463"/>
                <p:cNvSpPr>
                  <a:spLocks noChangeShapeType="1"/>
                </p:cNvSpPr>
                <p:nvPr/>
              </p:nvSpPr>
              <p:spPr bwMode="auto">
                <a:xfrm>
                  <a:off x="1756" y="2613"/>
                  <a:ext cx="14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485" name="Line 1464"/>
                <p:cNvSpPr>
                  <a:spLocks noChangeShapeType="1"/>
                </p:cNvSpPr>
                <p:nvPr/>
              </p:nvSpPr>
              <p:spPr bwMode="auto">
                <a:xfrm>
                  <a:off x="1770" y="2623"/>
                  <a:ext cx="13" cy="5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486" name="Line 1465"/>
                <p:cNvSpPr>
                  <a:spLocks noChangeShapeType="1"/>
                </p:cNvSpPr>
                <p:nvPr/>
              </p:nvSpPr>
              <p:spPr bwMode="auto">
                <a:xfrm>
                  <a:off x="1783" y="2675"/>
                  <a:ext cx="14" cy="4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487" name="Line 1466"/>
                <p:cNvSpPr>
                  <a:spLocks noChangeShapeType="1"/>
                </p:cNvSpPr>
                <p:nvPr/>
              </p:nvSpPr>
              <p:spPr bwMode="auto">
                <a:xfrm>
                  <a:off x="1797" y="2722"/>
                  <a:ext cx="13" cy="2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488" name="Line 1467"/>
                <p:cNvSpPr>
                  <a:spLocks noChangeShapeType="1"/>
                </p:cNvSpPr>
                <p:nvPr/>
              </p:nvSpPr>
              <p:spPr bwMode="auto">
                <a:xfrm>
                  <a:off x="1810" y="2748"/>
                  <a:ext cx="14" cy="1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489" name="Line 1468"/>
                <p:cNvSpPr>
                  <a:spLocks noChangeShapeType="1"/>
                </p:cNvSpPr>
                <p:nvPr/>
              </p:nvSpPr>
              <p:spPr bwMode="auto">
                <a:xfrm>
                  <a:off x="1824" y="2764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490" name="Line 1469"/>
                <p:cNvSpPr>
                  <a:spLocks noChangeShapeType="1"/>
                </p:cNvSpPr>
                <p:nvPr/>
              </p:nvSpPr>
              <p:spPr bwMode="auto">
                <a:xfrm>
                  <a:off x="1837" y="2764"/>
                  <a:ext cx="14" cy="4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491" name="Line 1470"/>
                <p:cNvSpPr>
                  <a:spLocks noChangeShapeType="1"/>
                </p:cNvSpPr>
                <p:nvPr/>
              </p:nvSpPr>
              <p:spPr bwMode="auto">
                <a:xfrm>
                  <a:off x="1851" y="2768"/>
                  <a:ext cx="13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492" name="Line 1471"/>
                <p:cNvSpPr>
                  <a:spLocks noChangeShapeType="1"/>
                </p:cNvSpPr>
                <p:nvPr/>
              </p:nvSpPr>
              <p:spPr bwMode="auto">
                <a:xfrm>
                  <a:off x="1864" y="2789"/>
                  <a:ext cx="14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493" name="Line 1472"/>
                <p:cNvSpPr>
                  <a:spLocks noChangeShapeType="1"/>
                </p:cNvSpPr>
                <p:nvPr/>
              </p:nvSpPr>
              <p:spPr bwMode="auto">
                <a:xfrm>
                  <a:off x="1878" y="2799"/>
                  <a:ext cx="13" cy="1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494" name="Line 1473"/>
                <p:cNvSpPr>
                  <a:spLocks noChangeShapeType="1"/>
                </p:cNvSpPr>
                <p:nvPr/>
              </p:nvSpPr>
              <p:spPr bwMode="auto">
                <a:xfrm>
                  <a:off x="1891" y="2810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495" name="Line 1474"/>
                <p:cNvSpPr>
                  <a:spLocks noChangeShapeType="1"/>
                </p:cNvSpPr>
                <p:nvPr/>
              </p:nvSpPr>
              <p:spPr bwMode="auto">
                <a:xfrm>
                  <a:off x="1905" y="2810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496" name="Line 1475"/>
                <p:cNvSpPr>
                  <a:spLocks noChangeShapeType="1"/>
                </p:cNvSpPr>
                <p:nvPr/>
              </p:nvSpPr>
              <p:spPr bwMode="auto">
                <a:xfrm>
                  <a:off x="1918" y="2810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497" name="Line 1476"/>
                <p:cNvSpPr>
                  <a:spLocks noChangeShapeType="1"/>
                </p:cNvSpPr>
                <p:nvPr/>
              </p:nvSpPr>
              <p:spPr bwMode="auto">
                <a:xfrm>
                  <a:off x="1932" y="2810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498" name="Line 1477"/>
                <p:cNvSpPr>
                  <a:spLocks noChangeShapeType="1"/>
                </p:cNvSpPr>
                <p:nvPr/>
              </p:nvSpPr>
              <p:spPr bwMode="auto">
                <a:xfrm>
                  <a:off x="1945" y="2810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499" name="Line 1478"/>
                <p:cNvSpPr>
                  <a:spLocks noChangeShapeType="1"/>
                </p:cNvSpPr>
                <p:nvPr/>
              </p:nvSpPr>
              <p:spPr bwMode="auto">
                <a:xfrm>
                  <a:off x="1959" y="2810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500" name="Line 1479"/>
                <p:cNvSpPr>
                  <a:spLocks noChangeShapeType="1"/>
                </p:cNvSpPr>
                <p:nvPr/>
              </p:nvSpPr>
              <p:spPr bwMode="auto">
                <a:xfrm>
                  <a:off x="1972" y="2810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501" name="Line 1480"/>
                <p:cNvSpPr>
                  <a:spLocks noChangeShapeType="1"/>
                </p:cNvSpPr>
                <p:nvPr/>
              </p:nvSpPr>
              <p:spPr bwMode="auto">
                <a:xfrm>
                  <a:off x="1986" y="2810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502" name="Line 1481"/>
                <p:cNvSpPr>
                  <a:spLocks noChangeShapeType="1"/>
                </p:cNvSpPr>
                <p:nvPr/>
              </p:nvSpPr>
              <p:spPr bwMode="auto">
                <a:xfrm>
                  <a:off x="1999" y="2810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503" name="Line 1482"/>
                <p:cNvSpPr>
                  <a:spLocks noChangeShapeType="1"/>
                </p:cNvSpPr>
                <p:nvPr/>
              </p:nvSpPr>
              <p:spPr bwMode="auto">
                <a:xfrm>
                  <a:off x="2013" y="2810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504" name="Line 1483"/>
                <p:cNvSpPr>
                  <a:spLocks noChangeShapeType="1"/>
                </p:cNvSpPr>
                <p:nvPr/>
              </p:nvSpPr>
              <p:spPr bwMode="auto">
                <a:xfrm>
                  <a:off x="2026" y="2810"/>
                  <a:ext cx="15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505" name="Line 1484"/>
                <p:cNvSpPr>
                  <a:spLocks noChangeShapeType="1"/>
                </p:cNvSpPr>
                <p:nvPr/>
              </p:nvSpPr>
              <p:spPr bwMode="auto">
                <a:xfrm>
                  <a:off x="2041" y="2810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506" name="Line 1485"/>
                <p:cNvSpPr>
                  <a:spLocks noChangeShapeType="1"/>
                </p:cNvSpPr>
                <p:nvPr/>
              </p:nvSpPr>
              <p:spPr bwMode="auto">
                <a:xfrm>
                  <a:off x="2054" y="2810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507" name="Line 1486"/>
                <p:cNvSpPr>
                  <a:spLocks noChangeShapeType="1"/>
                </p:cNvSpPr>
                <p:nvPr/>
              </p:nvSpPr>
              <p:spPr bwMode="auto">
                <a:xfrm>
                  <a:off x="2068" y="2810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508" name="Line 1487"/>
                <p:cNvSpPr>
                  <a:spLocks noChangeShapeType="1"/>
                </p:cNvSpPr>
                <p:nvPr/>
              </p:nvSpPr>
              <p:spPr bwMode="auto">
                <a:xfrm>
                  <a:off x="2081" y="2810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509" name="Line 1488"/>
                <p:cNvSpPr>
                  <a:spLocks noChangeShapeType="1"/>
                </p:cNvSpPr>
                <p:nvPr/>
              </p:nvSpPr>
              <p:spPr bwMode="auto">
                <a:xfrm>
                  <a:off x="2095" y="2810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510" name="Line 1489"/>
                <p:cNvSpPr>
                  <a:spLocks noChangeShapeType="1"/>
                </p:cNvSpPr>
                <p:nvPr/>
              </p:nvSpPr>
              <p:spPr bwMode="auto">
                <a:xfrm>
                  <a:off x="2108" y="2810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511" name="Line 1490"/>
                <p:cNvSpPr>
                  <a:spLocks noChangeShapeType="1"/>
                </p:cNvSpPr>
                <p:nvPr/>
              </p:nvSpPr>
              <p:spPr bwMode="auto">
                <a:xfrm>
                  <a:off x="2122" y="2810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512" name="Line 1491"/>
                <p:cNvSpPr>
                  <a:spLocks noChangeShapeType="1"/>
                </p:cNvSpPr>
                <p:nvPr/>
              </p:nvSpPr>
              <p:spPr bwMode="auto">
                <a:xfrm>
                  <a:off x="2135" y="2810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513" name="Line 1492"/>
                <p:cNvSpPr>
                  <a:spLocks noChangeShapeType="1"/>
                </p:cNvSpPr>
                <p:nvPr/>
              </p:nvSpPr>
              <p:spPr bwMode="auto">
                <a:xfrm>
                  <a:off x="2149" y="2810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514" name="Line 1493"/>
                <p:cNvSpPr>
                  <a:spLocks noChangeShapeType="1"/>
                </p:cNvSpPr>
                <p:nvPr/>
              </p:nvSpPr>
              <p:spPr bwMode="auto">
                <a:xfrm>
                  <a:off x="2162" y="2810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515" name="Line 1494"/>
                <p:cNvSpPr>
                  <a:spLocks noChangeShapeType="1"/>
                </p:cNvSpPr>
                <p:nvPr/>
              </p:nvSpPr>
              <p:spPr bwMode="auto">
                <a:xfrm>
                  <a:off x="2176" y="2810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516" name="Line 1495"/>
                <p:cNvSpPr>
                  <a:spLocks noChangeShapeType="1"/>
                </p:cNvSpPr>
                <p:nvPr/>
              </p:nvSpPr>
              <p:spPr bwMode="auto">
                <a:xfrm>
                  <a:off x="2189" y="2810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517" name="Line 1496"/>
                <p:cNvSpPr>
                  <a:spLocks noChangeShapeType="1"/>
                </p:cNvSpPr>
                <p:nvPr/>
              </p:nvSpPr>
              <p:spPr bwMode="auto">
                <a:xfrm>
                  <a:off x="2203" y="2810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518" name="Line 1497"/>
                <p:cNvSpPr>
                  <a:spLocks noChangeShapeType="1"/>
                </p:cNvSpPr>
                <p:nvPr/>
              </p:nvSpPr>
              <p:spPr bwMode="auto">
                <a:xfrm>
                  <a:off x="2216" y="2810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519" name="Line 1498"/>
                <p:cNvSpPr>
                  <a:spLocks noChangeShapeType="1"/>
                </p:cNvSpPr>
                <p:nvPr/>
              </p:nvSpPr>
              <p:spPr bwMode="auto">
                <a:xfrm>
                  <a:off x="2230" y="2810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520" name="Line 1499"/>
                <p:cNvSpPr>
                  <a:spLocks noChangeShapeType="1"/>
                </p:cNvSpPr>
                <p:nvPr/>
              </p:nvSpPr>
              <p:spPr bwMode="auto">
                <a:xfrm>
                  <a:off x="2243" y="2810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521" name="Line 1500"/>
                <p:cNvSpPr>
                  <a:spLocks noChangeShapeType="1"/>
                </p:cNvSpPr>
                <p:nvPr/>
              </p:nvSpPr>
              <p:spPr bwMode="auto">
                <a:xfrm>
                  <a:off x="2257" y="2810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522" name="Line 1501"/>
                <p:cNvSpPr>
                  <a:spLocks noChangeShapeType="1"/>
                </p:cNvSpPr>
                <p:nvPr/>
              </p:nvSpPr>
              <p:spPr bwMode="auto">
                <a:xfrm>
                  <a:off x="2270" y="2810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523" name="Line 1502"/>
                <p:cNvSpPr>
                  <a:spLocks noChangeShapeType="1"/>
                </p:cNvSpPr>
                <p:nvPr/>
              </p:nvSpPr>
              <p:spPr bwMode="auto">
                <a:xfrm>
                  <a:off x="2284" y="2810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524" name="Line 1503"/>
                <p:cNvSpPr>
                  <a:spLocks noChangeShapeType="1"/>
                </p:cNvSpPr>
                <p:nvPr/>
              </p:nvSpPr>
              <p:spPr bwMode="auto">
                <a:xfrm>
                  <a:off x="2297" y="2810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525" name="Line 1504"/>
                <p:cNvSpPr>
                  <a:spLocks noChangeShapeType="1"/>
                </p:cNvSpPr>
                <p:nvPr/>
              </p:nvSpPr>
              <p:spPr bwMode="auto">
                <a:xfrm>
                  <a:off x="2311" y="2810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526" name="Line 1505"/>
                <p:cNvSpPr>
                  <a:spLocks noChangeShapeType="1"/>
                </p:cNvSpPr>
                <p:nvPr/>
              </p:nvSpPr>
              <p:spPr bwMode="auto">
                <a:xfrm>
                  <a:off x="2324" y="2810"/>
                  <a:ext cx="15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527" name="Line 1506"/>
                <p:cNvSpPr>
                  <a:spLocks noChangeShapeType="1"/>
                </p:cNvSpPr>
                <p:nvPr/>
              </p:nvSpPr>
              <p:spPr bwMode="auto">
                <a:xfrm>
                  <a:off x="2339" y="2810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528" name="Line 1507"/>
                <p:cNvSpPr>
                  <a:spLocks noChangeShapeType="1"/>
                </p:cNvSpPr>
                <p:nvPr/>
              </p:nvSpPr>
              <p:spPr bwMode="auto">
                <a:xfrm>
                  <a:off x="2352" y="2810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529" name="Line 1508"/>
                <p:cNvSpPr>
                  <a:spLocks noChangeShapeType="1"/>
                </p:cNvSpPr>
                <p:nvPr/>
              </p:nvSpPr>
              <p:spPr bwMode="auto">
                <a:xfrm>
                  <a:off x="2366" y="2810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530" name="Line 1509"/>
                <p:cNvSpPr>
                  <a:spLocks noChangeShapeType="1"/>
                </p:cNvSpPr>
                <p:nvPr/>
              </p:nvSpPr>
              <p:spPr bwMode="auto">
                <a:xfrm>
                  <a:off x="2379" y="2810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531" name="Line 1510"/>
                <p:cNvSpPr>
                  <a:spLocks noChangeShapeType="1"/>
                </p:cNvSpPr>
                <p:nvPr/>
              </p:nvSpPr>
              <p:spPr bwMode="auto">
                <a:xfrm>
                  <a:off x="2393" y="2810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532" name="Line 1511"/>
                <p:cNvSpPr>
                  <a:spLocks noChangeShapeType="1"/>
                </p:cNvSpPr>
                <p:nvPr/>
              </p:nvSpPr>
              <p:spPr bwMode="auto">
                <a:xfrm>
                  <a:off x="2406" y="2810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533" name="Line 1512"/>
                <p:cNvSpPr>
                  <a:spLocks noChangeShapeType="1"/>
                </p:cNvSpPr>
                <p:nvPr/>
              </p:nvSpPr>
              <p:spPr bwMode="auto">
                <a:xfrm>
                  <a:off x="2420" y="2810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534" name="Line 1513"/>
                <p:cNvSpPr>
                  <a:spLocks noChangeShapeType="1"/>
                </p:cNvSpPr>
                <p:nvPr/>
              </p:nvSpPr>
              <p:spPr bwMode="auto">
                <a:xfrm flipV="1">
                  <a:off x="2433" y="2805"/>
                  <a:ext cx="14" cy="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535" name="Line 1514"/>
                <p:cNvSpPr>
                  <a:spLocks noChangeShapeType="1"/>
                </p:cNvSpPr>
                <p:nvPr/>
              </p:nvSpPr>
              <p:spPr bwMode="auto">
                <a:xfrm flipV="1">
                  <a:off x="2447" y="2748"/>
                  <a:ext cx="13" cy="5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536" name="Line 1515"/>
                <p:cNvSpPr>
                  <a:spLocks noChangeShapeType="1"/>
                </p:cNvSpPr>
                <p:nvPr/>
              </p:nvSpPr>
              <p:spPr bwMode="auto">
                <a:xfrm flipV="1">
                  <a:off x="2460" y="2696"/>
                  <a:ext cx="14" cy="5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537" name="Line 1516"/>
                <p:cNvSpPr>
                  <a:spLocks noChangeShapeType="1"/>
                </p:cNvSpPr>
                <p:nvPr/>
              </p:nvSpPr>
              <p:spPr bwMode="auto">
                <a:xfrm>
                  <a:off x="2474" y="2696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538" name="Line 1517"/>
                <p:cNvSpPr>
                  <a:spLocks noChangeShapeType="1"/>
                </p:cNvSpPr>
                <p:nvPr/>
              </p:nvSpPr>
              <p:spPr bwMode="auto">
                <a:xfrm flipV="1">
                  <a:off x="2487" y="2686"/>
                  <a:ext cx="14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539" name="Line 1518"/>
                <p:cNvSpPr>
                  <a:spLocks noChangeShapeType="1"/>
                </p:cNvSpPr>
                <p:nvPr/>
              </p:nvSpPr>
              <p:spPr bwMode="auto">
                <a:xfrm>
                  <a:off x="2501" y="2686"/>
                  <a:ext cx="13" cy="2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540" name="Line 1519"/>
                <p:cNvSpPr>
                  <a:spLocks noChangeShapeType="1"/>
                </p:cNvSpPr>
                <p:nvPr/>
              </p:nvSpPr>
              <p:spPr bwMode="auto">
                <a:xfrm>
                  <a:off x="2514" y="2706"/>
                  <a:ext cx="14" cy="3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541" name="Line 1520"/>
                <p:cNvSpPr>
                  <a:spLocks noChangeShapeType="1"/>
                </p:cNvSpPr>
                <p:nvPr/>
              </p:nvSpPr>
              <p:spPr bwMode="auto">
                <a:xfrm>
                  <a:off x="2528" y="2743"/>
                  <a:ext cx="13" cy="3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542" name="Line 1521"/>
                <p:cNvSpPr>
                  <a:spLocks noChangeShapeType="1"/>
                </p:cNvSpPr>
                <p:nvPr/>
              </p:nvSpPr>
              <p:spPr bwMode="auto">
                <a:xfrm flipV="1">
                  <a:off x="2541" y="2727"/>
                  <a:ext cx="14" cy="4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543" name="Line 1522"/>
                <p:cNvSpPr>
                  <a:spLocks noChangeShapeType="1"/>
                </p:cNvSpPr>
                <p:nvPr/>
              </p:nvSpPr>
              <p:spPr bwMode="auto">
                <a:xfrm flipV="1">
                  <a:off x="2555" y="2717"/>
                  <a:ext cx="13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544" name="Line 1523"/>
                <p:cNvSpPr>
                  <a:spLocks noChangeShapeType="1"/>
                </p:cNvSpPr>
                <p:nvPr/>
              </p:nvSpPr>
              <p:spPr bwMode="auto">
                <a:xfrm flipV="1">
                  <a:off x="2568" y="2706"/>
                  <a:ext cx="14" cy="1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545" name="Line 1524"/>
                <p:cNvSpPr>
                  <a:spLocks noChangeShapeType="1"/>
                </p:cNvSpPr>
                <p:nvPr/>
              </p:nvSpPr>
              <p:spPr bwMode="auto">
                <a:xfrm flipV="1">
                  <a:off x="2582" y="2696"/>
                  <a:ext cx="13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546" name="Line 1525"/>
                <p:cNvSpPr>
                  <a:spLocks noChangeShapeType="1"/>
                </p:cNvSpPr>
                <p:nvPr/>
              </p:nvSpPr>
              <p:spPr bwMode="auto">
                <a:xfrm flipV="1">
                  <a:off x="2595" y="2675"/>
                  <a:ext cx="14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547" name="Line 1526"/>
                <p:cNvSpPr>
                  <a:spLocks noChangeShapeType="1"/>
                </p:cNvSpPr>
                <p:nvPr/>
              </p:nvSpPr>
              <p:spPr bwMode="auto">
                <a:xfrm flipV="1">
                  <a:off x="2609" y="2608"/>
                  <a:ext cx="13" cy="6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548" name="Line 1527"/>
                <p:cNvSpPr>
                  <a:spLocks noChangeShapeType="1"/>
                </p:cNvSpPr>
                <p:nvPr/>
              </p:nvSpPr>
              <p:spPr bwMode="auto">
                <a:xfrm>
                  <a:off x="2622" y="2608"/>
                  <a:ext cx="14" cy="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549" name="Line 1528"/>
                <p:cNvSpPr>
                  <a:spLocks noChangeShapeType="1"/>
                </p:cNvSpPr>
                <p:nvPr/>
              </p:nvSpPr>
              <p:spPr bwMode="auto">
                <a:xfrm>
                  <a:off x="2636" y="2613"/>
                  <a:ext cx="13" cy="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550" name="Line 1529"/>
                <p:cNvSpPr>
                  <a:spLocks noChangeShapeType="1"/>
                </p:cNvSpPr>
                <p:nvPr/>
              </p:nvSpPr>
              <p:spPr bwMode="auto">
                <a:xfrm>
                  <a:off x="2649" y="2619"/>
                  <a:ext cx="15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551" name="Line 1530"/>
                <p:cNvSpPr>
                  <a:spLocks noChangeShapeType="1"/>
                </p:cNvSpPr>
                <p:nvPr/>
              </p:nvSpPr>
              <p:spPr bwMode="auto">
                <a:xfrm>
                  <a:off x="2664" y="2640"/>
                  <a:ext cx="13" cy="2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552" name="Line 1531"/>
                <p:cNvSpPr>
                  <a:spLocks noChangeShapeType="1"/>
                </p:cNvSpPr>
                <p:nvPr/>
              </p:nvSpPr>
              <p:spPr bwMode="auto">
                <a:xfrm flipV="1">
                  <a:off x="2677" y="2629"/>
                  <a:ext cx="14" cy="3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553" name="Line 1532"/>
                <p:cNvSpPr>
                  <a:spLocks noChangeShapeType="1"/>
                </p:cNvSpPr>
                <p:nvPr/>
              </p:nvSpPr>
              <p:spPr bwMode="auto">
                <a:xfrm flipV="1">
                  <a:off x="2691" y="2577"/>
                  <a:ext cx="13" cy="5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554" name="Line 1533"/>
                <p:cNvSpPr>
                  <a:spLocks noChangeShapeType="1"/>
                </p:cNvSpPr>
                <p:nvPr/>
              </p:nvSpPr>
              <p:spPr bwMode="auto">
                <a:xfrm flipV="1">
                  <a:off x="2704" y="2510"/>
                  <a:ext cx="14" cy="6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555" name="Line 1534"/>
                <p:cNvSpPr>
                  <a:spLocks noChangeShapeType="1"/>
                </p:cNvSpPr>
                <p:nvPr/>
              </p:nvSpPr>
              <p:spPr bwMode="auto">
                <a:xfrm flipV="1">
                  <a:off x="2718" y="2468"/>
                  <a:ext cx="13" cy="4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556" name="Line 1535"/>
                <p:cNvSpPr>
                  <a:spLocks noChangeShapeType="1"/>
                </p:cNvSpPr>
                <p:nvPr/>
              </p:nvSpPr>
              <p:spPr bwMode="auto">
                <a:xfrm flipV="1">
                  <a:off x="2731" y="2406"/>
                  <a:ext cx="14" cy="6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557" name="Line 1536"/>
                <p:cNvSpPr>
                  <a:spLocks noChangeShapeType="1"/>
                </p:cNvSpPr>
                <p:nvPr/>
              </p:nvSpPr>
              <p:spPr bwMode="auto">
                <a:xfrm flipV="1">
                  <a:off x="2745" y="2334"/>
                  <a:ext cx="13" cy="7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558" name="Line 1537"/>
                <p:cNvSpPr>
                  <a:spLocks noChangeShapeType="1"/>
                </p:cNvSpPr>
                <p:nvPr/>
              </p:nvSpPr>
              <p:spPr bwMode="auto">
                <a:xfrm flipV="1">
                  <a:off x="2758" y="2257"/>
                  <a:ext cx="14" cy="7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559" name="Line 1538"/>
                <p:cNvSpPr>
                  <a:spLocks noChangeShapeType="1"/>
                </p:cNvSpPr>
                <p:nvPr/>
              </p:nvSpPr>
              <p:spPr bwMode="auto">
                <a:xfrm flipV="1">
                  <a:off x="2772" y="2168"/>
                  <a:ext cx="13" cy="89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560" name="Line 1539"/>
                <p:cNvSpPr>
                  <a:spLocks noChangeShapeType="1"/>
                </p:cNvSpPr>
                <p:nvPr/>
              </p:nvSpPr>
              <p:spPr bwMode="auto">
                <a:xfrm flipV="1">
                  <a:off x="2785" y="2096"/>
                  <a:ext cx="14" cy="7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561" name="Line 1540"/>
                <p:cNvSpPr>
                  <a:spLocks noChangeShapeType="1"/>
                </p:cNvSpPr>
                <p:nvPr/>
              </p:nvSpPr>
              <p:spPr bwMode="auto">
                <a:xfrm flipV="1">
                  <a:off x="2799" y="2013"/>
                  <a:ext cx="13" cy="83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562" name="Line 1541"/>
                <p:cNvSpPr>
                  <a:spLocks noChangeShapeType="1"/>
                </p:cNvSpPr>
                <p:nvPr/>
              </p:nvSpPr>
              <p:spPr bwMode="auto">
                <a:xfrm flipV="1">
                  <a:off x="2812" y="1941"/>
                  <a:ext cx="14" cy="7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563" name="Line 1542"/>
                <p:cNvSpPr>
                  <a:spLocks noChangeShapeType="1"/>
                </p:cNvSpPr>
                <p:nvPr/>
              </p:nvSpPr>
              <p:spPr bwMode="auto">
                <a:xfrm flipV="1">
                  <a:off x="2826" y="1889"/>
                  <a:ext cx="13" cy="5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564" name="Line 1543"/>
                <p:cNvSpPr>
                  <a:spLocks noChangeShapeType="1"/>
                </p:cNvSpPr>
                <p:nvPr/>
              </p:nvSpPr>
              <p:spPr bwMode="auto">
                <a:xfrm flipV="1">
                  <a:off x="2839" y="1847"/>
                  <a:ext cx="14" cy="4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565" name="Line 1544"/>
                <p:cNvSpPr>
                  <a:spLocks noChangeShapeType="1"/>
                </p:cNvSpPr>
                <p:nvPr/>
              </p:nvSpPr>
              <p:spPr bwMode="auto">
                <a:xfrm flipV="1">
                  <a:off x="2853" y="1781"/>
                  <a:ext cx="13" cy="6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566" name="Line 1545"/>
                <p:cNvSpPr>
                  <a:spLocks noChangeShapeType="1"/>
                </p:cNvSpPr>
                <p:nvPr/>
              </p:nvSpPr>
              <p:spPr bwMode="auto">
                <a:xfrm flipV="1">
                  <a:off x="2866" y="1729"/>
                  <a:ext cx="14" cy="5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567" name="Line 1546"/>
                <p:cNvSpPr>
                  <a:spLocks noChangeShapeType="1"/>
                </p:cNvSpPr>
                <p:nvPr/>
              </p:nvSpPr>
              <p:spPr bwMode="auto">
                <a:xfrm flipV="1">
                  <a:off x="2880" y="1667"/>
                  <a:ext cx="13" cy="6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568" name="Line 1547"/>
                <p:cNvSpPr>
                  <a:spLocks noChangeShapeType="1"/>
                </p:cNvSpPr>
                <p:nvPr/>
              </p:nvSpPr>
              <p:spPr bwMode="auto">
                <a:xfrm flipV="1">
                  <a:off x="2893" y="1636"/>
                  <a:ext cx="14" cy="3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569" name="Line 1548"/>
                <p:cNvSpPr>
                  <a:spLocks noChangeShapeType="1"/>
                </p:cNvSpPr>
                <p:nvPr/>
              </p:nvSpPr>
              <p:spPr bwMode="auto">
                <a:xfrm>
                  <a:off x="2907" y="1636"/>
                  <a:ext cx="13" cy="3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570" name="Line 1549"/>
                <p:cNvSpPr>
                  <a:spLocks noChangeShapeType="1"/>
                </p:cNvSpPr>
                <p:nvPr/>
              </p:nvSpPr>
              <p:spPr bwMode="auto">
                <a:xfrm>
                  <a:off x="2920" y="1667"/>
                  <a:ext cx="14" cy="1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571" name="Line 1550"/>
                <p:cNvSpPr>
                  <a:spLocks noChangeShapeType="1"/>
                </p:cNvSpPr>
                <p:nvPr/>
              </p:nvSpPr>
              <p:spPr bwMode="auto">
                <a:xfrm>
                  <a:off x="2934" y="1682"/>
                  <a:ext cx="13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572" name="Line 1551"/>
                <p:cNvSpPr>
                  <a:spLocks noChangeShapeType="1"/>
                </p:cNvSpPr>
                <p:nvPr/>
              </p:nvSpPr>
              <p:spPr bwMode="auto">
                <a:xfrm>
                  <a:off x="2947" y="1703"/>
                  <a:ext cx="15" cy="2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573" name="Line 1552"/>
                <p:cNvSpPr>
                  <a:spLocks noChangeShapeType="1"/>
                </p:cNvSpPr>
                <p:nvPr/>
              </p:nvSpPr>
              <p:spPr bwMode="auto">
                <a:xfrm flipV="1">
                  <a:off x="2962" y="1698"/>
                  <a:ext cx="13" cy="3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574" name="Line 1553"/>
                <p:cNvSpPr>
                  <a:spLocks noChangeShapeType="1"/>
                </p:cNvSpPr>
                <p:nvPr/>
              </p:nvSpPr>
              <p:spPr bwMode="auto">
                <a:xfrm flipV="1">
                  <a:off x="2975" y="1688"/>
                  <a:ext cx="14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575" name="Line 1554"/>
                <p:cNvSpPr>
                  <a:spLocks noChangeShapeType="1"/>
                </p:cNvSpPr>
                <p:nvPr/>
              </p:nvSpPr>
              <p:spPr bwMode="auto">
                <a:xfrm>
                  <a:off x="2989" y="1688"/>
                  <a:ext cx="13" cy="4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576" name="Line 1555"/>
                <p:cNvSpPr>
                  <a:spLocks noChangeShapeType="1"/>
                </p:cNvSpPr>
                <p:nvPr/>
              </p:nvSpPr>
              <p:spPr bwMode="auto">
                <a:xfrm flipV="1">
                  <a:off x="3002" y="1672"/>
                  <a:ext cx="14" cy="2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577" name="Line 1556"/>
                <p:cNvSpPr>
                  <a:spLocks noChangeShapeType="1"/>
                </p:cNvSpPr>
                <p:nvPr/>
              </p:nvSpPr>
              <p:spPr bwMode="auto">
                <a:xfrm flipV="1">
                  <a:off x="3016" y="1605"/>
                  <a:ext cx="13" cy="6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578" name="Line 1557"/>
                <p:cNvSpPr>
                  <a:spLocks noChangeShapeType="1"/>
                </p:cNvSpPr>
                <p:nvPr/>
              </p:nvSpPr>
              <p:spPr bwMode="auto">
                <a:xfrm flipV="1">
                  <a:off x="3029" y="1584"/>
                  <a:ext cx="14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579" name="Line 1558"/>
                <p:cNvSpPr>
                  <a:spLocks noChangeShapeType="1"/>
                </p:cNvSpPr>
                <p:nvPr/>
              </p:nvSpPr>
              <p:spPr bwMode="auto">
                <a:xfrm flipV="1">
                  <a:off x="3043" y="1568"/>
                  <a:ext cx="13" cy="1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580" name="Line 1559"/>
                <p:cNvSpPr>
                  <a:spLocks noChangeShapeType="1"/>
                </p:cNvSpPr>
                <p:nvPr/>
              </p:nvSpPr>
              <p:spPr bwMode="auto">
                <a:xfrm flipV="1">
                  <a:off x="3056" y="1564"/>
                  <a:ext cx="14" cy="4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581" name="Line 1560"/>
                <p:cNvSpPr>
                  <a:spLocks noChangeShapeType="1"/>
                </p:cNvSpPr>
                <p:nvPr/>
              </p:nvSpPr>
              <p:spPr bwMode="auto">
                <a:xfrm>
                  <a:off x="3070" y="1564"/>
                  <a:ext cx="13" cy="4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582" name="Line 1561"/>
                <p:cNvSpPr>
                  <a:spLocks noChangeShapeType="1"/>
                </p:cNvSpPr>
                <p:nvPr/>
              </p:nvSpPr>
              <p:spPr bwMode="auto">
                <a:xfrm>
                  <a:off x="3083" y="1609"/>
                  <a:ext cx="14" cy="5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583" name="Line 1562"/>
                <p:cNvSpPr>
                  <a:spLocks noChangeShapeType="1"/>
                </p:cNvSpPr>
                <p:nvPr/>
              </p:nvSpPr>
              <p:spPr bwMode="auto">
                <a:xfrm>
                  <a:off x="3097" y="1661"/>
                  <a:ext cx="13" cy="58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584" name="Line 1563"/>
                <p:cNvSpPr>
                  <a:spLocks noChangeShapeType="1"/>
                </p:cNvSpPr>
                <p:nvPr/>
              </p:nvSpPr>
              <p:spPr bwMode="auto">
                <a:xfrm>
                  <a:off x="3110" y="1719"/>
                  <a:ext cx="14" cy="2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585" name="Line 1564"/>
                <p:cNvSpPr>
                  <a:spLocks noChangeShapeType="1"/>
                </p:cNvSpPr>
                <p:nvPr/>
              </p:nvSpPr>
              <p:spPr bwMode="auto">
                <a:xfrm>
                  <a:off x="3124" y="1744"/>
                  <a:ext cx="13" cy="5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586" name="Line 1565"/>
                <p:cNvSpPr>
                  <a:spLocks noChangeShapeType="1"/>
                </p:cNvSpPr>
                <p:nvPr/>
              </p:nvSpPr>
              <p:spPr bwMode="auto">
                <a:xfrm>
                  <a:off x="3137" y="1796"/>
                  <a:ext cx="14" cy="4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587" name="Line 1566"/>
                <p:cNvSpPr>
                  <a:spLocks noChangeShapeType="1"/>
                </p:cNvSpPr>
                <p:nvPr/>
              </p:nvSpPr>
              <p:spPr bwMode="auto">
                <a:xfrm>
                  <a:off x="3151" y="1843"/>
                  <a:ext cx="13" cy="6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588" name="Line 1567"/>
                <p:cNvSpPr>
                  <a:spLocks noChangeShapeType="1"/>
                </p:cNvSpPr>
                <p:nvPr/>
              </p:nvSpPr>
              <p:spPr bwMode="auto">
                <a:xfrm>
                  <a:off x="3164" y="1905"/>
                  <a:ext cx="14" cy="6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589" name="Line 1568"/>
                <p:cNvSpPr>
                  <a:spLocks noChangeShapeType="1"/>
                </p:cNvSpPr>
                <p:nvPr/>
              </p:nvSpPr>
              <p:spPr bwMode="auto">
                <a:xfrm>
                  <a:off x="3178" y="1972"/>
                  <a:ext cx="13" cy="8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590" name="Line 1569"/>
                <p:cNvSpPr>
                  <a:spLocks noChangeShapeType="1"/>
                </p:cNvSpPr>
                <p:nvPr/>
              </p:nvSpPr>
              <p:spPr bwMode="auto">
                <a:xfrm>
                  <a:off x="3191" y="2054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591" name="Line 1570"/>
                <p:cNvSpPr>
                  <a:spLocks noChangeShapeType="1"/>
                </p:cNvSpPr>
                <p:nvPr/>
              </p:nvSpPr>
              <p:spPr bwMode="auto">
                <a:xfrm flipV="1">
                  <a:off x="3205" y="1951"/>
                  <a:ext cx="13" cy="103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592" name="Line 1571"/>
                <p:cNvSpPr>
                  <a:spLocks noChangeShapeType="1"/>
                </p:cNvSpPr>
                <p:nvPr/>
              </p:nvSpPr>
              <p:spPr bwMode="auto">
                <a:xfrm flipV="1">
                  <a:off x="3218" y="1884"/>
                  <a:ext cx="14" cy="6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593" name="Line 1572"/>
                <p:cNvSpPr>
                  <a:spLocks noChangeShapeType="1"/>
                </p:cNvSpPr>
                <p:nvPr/>
              </p:nvSpPr>
              <p:spPr bwMode="auto">
                <a:xfrm flipV="1">
                  <a:off x="3232" y="1858"/>
                  <a:ext cx="13" cy="2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594" name="Line 1573"/>
                <p:cNvSpPr>
                  <a:spLocks noChangeShapeType="1"/>
                </p:cNvSpPr>
                <p:nvPr/>
              </p:nvSpPr>
              <p:spPr bwMode="auto">
                <a:xfrm flipV="1">
                  <a:off x="3245" y="1833"/>
                  <a:ext cx="15" cy="2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595" name="Line 1574"/>
                <p:cNvSpPr>
                  <a:spLocks noChangeShapeType="1"/>
                </p:cNvSpPr>
                <p:nvPr/>
              </p:nvSpPr>
              <p:spPr bwMode="auto">
                <a:xfrm>
                  <a:off x="3260" y="1833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596" name="Line 1575"/>
                <p:cNvSpPr>
                  <a:spLocks noChangeShapeType="1"/>
                </p:cNvSpPr>
                <p:nvPr/>
              </p:nvSpPr>
              <p:spPr bwMode="auto">
                <a:xfrm flipV="1">
                  <a:off x="3273" y="1822"/>
                  <a:ext cx="14" cy="1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597" name="Line 1576"/>
                <p:cNvSpPr>
                  <a:spLocks noChangeShapeType="1"/>
                </p:cNvSpPr>
                <p:nvPr/>
              </p:nvSpPr>
              <p:spPr bwMode="auto">
                <a:xfrm flipV="1">
                  <a:off x="3287" y="1796"/>
                  <a:ext cx="13" cy="2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598" name="Line 1577"/>
                <p:cNvSpPr>
                  <a:spLocks noChangeShapeType="1"/>
                </p:cNvSpPr>
                <p:nvPr/>
              </p:nvSpPr>
              <p:spPr bwMode="auto">
                <a:xfrm>
                  <a:off x="3300" y="1796"/>
                  <a:ext cx="14" cy="4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599" name="Line 1578"/>
                <p:cNvSpPr>
                  <a:spLocks noChangeShapeType="1"/>
                </p:cNvSpPr>
                <p:nvPr/>
              </p:nvSpPr>
              <p:spPr bwMode="auto">
                <a:xfrm flipV="1">
                  <a:off x="3314" y="1791"/>
                  <a:ext cx="13" cy="4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600" name="Line 1579"/>
                <p:cNvSpPr>
                  <a:spLocks noChangeShapeType="1"/>
                </p:cNvSpPr>
                <p:nvPr/>
              </p:nvSpPr>
              <p:spPr bwMode="auto">
                <a:xfrm flipV="1">
                  <a:off x="3327" y="1723"/>
                  <a:ext cx="14" cy="68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601" name="Line 1580"/>
                <p:cNvSpPr>
                  <a:spLocks noChangeShapeType="1"/>
                </p:cNvSpPr>
                <p:nvPr/>
              </p:nvSpPr>
              <p:spPr bwMode="auto">
                <a:xfrm>
                  <a:off x="3341" y="1723"/>
                  <a:ext cx="13" cy="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602" name="Line 1581"/>
                <p:cNvSpPr>
                  <a:spLocks noChangeShapeType="1"/>
                </p:cNvSpPr>
                <p:nvPr/>
              </p:nvSpPr>
              <p:spPr bwMode="auto">
                <a:xfrm>
                  <a:off x="3354" y="1729"/>
                  <a:ext cx="14" cy="6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603" name="Line 1582"/>
                <p:cNvSpPr>
                  <a:spLocks noChangeShapeType="1"/>
                </p:cNvSpPr>
                <p:nvPr/>
              </p:nvSpPr>
              <p:spPr bwMode="auto">
                <a:xfrm>
                  <a:off x="3368" y="1796"/>
                  <a:ext cx="13" cy="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604" name="Line 1583"/>
                <p:cNvSpPr>
                  <a:spLocks noChangeShapeType="1"/>
                </p:cNvSpPr>
                <p:nvPr/>
              </p:nvSpPr>
              <p:spPr bwMode="auto">
                <a:xfrm flipV="1">
                  <a:off x="3381" y="1750"/>
                  <a:ext cx="14" cy="5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605" name="Line 1584"/>
                <p:cNvSpPr>
                  <a:spLocks noChangeShapeType="1"/>
                </p:cNvSpPr>
                <p:nvPr/>
              </p:nvSpPr>
              <p:spPr bwMode="auto">
                <a:xfrm flipV="1">
                  <a:off x="3395" y="1682"/>
                  <a:ext cx="13" cy="68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606" name="Line 1585"/>
                <p:cNvSpPr>
                  <a:spLocks noChangeShapeType="1"/>
                </p:cNvSpPr>
                <p:nvPr/>
              </p:nvSpPr>
              <p:spPr bwMode="auto">
                <a:xfrm>
                  <a:off x="3408" y="1682"/>
                  <a:ext cx="14" cy="2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607" name="Line 1586"/>
                <p:cNvSpPr>
                  <a:spLocks noChangeShapeType="1"/>
                </p:cNvSpPr>
                <p:nvPr/>
              </p:nvSpPr>
              <p:spPr bwMode="auto">
                <a:xfrm>
                  <a:off x="3422" y="1708"/>
                  <a:ext cx="13" cy="5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608" name="Line 1587"/>
                <p:cNvSpPr>
                  <a:spLocks noChangeShapeType="1"/>
                </p:cNvSpPr>
                <p:nvPr/>
              </p:nvSpPr>
              <p:spPr bwMode="auto">
                <a:xfrm>
                  <a:off x="3435" y="1765"/>
                  <a:ext cx="14" cy="5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609" name="Line 1588"/>
                <p:cNvSpPr>
                  <a:spLocks noChangeShapeType="1"/>
                </p:cNvSpPr>
                <p:nvPr/>
              </p:nvSpPr>
              <p:spPr bwMode="auto">
                <a:xfrm>
                  <a:off x="3449" y="1822"/>
                  <a:ext cx="13" cy="4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610" name="Line 1589"/>
                <p:cNvSpPr>
                  <a:spLocks noChangeShapeType="1"/>
                </p:cNvSpPr>
                <p:nvPr/>
              </p:nvSpPr>
              <p:spPr bwMode="auto">
                <a:xfrm>
                  <a:off x="3462" y="1864"/>
                  <a:ext cx="14" cy="2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611" name="Line 1590"/>
                <p:cNvSpPr>
                  <a:spLocks noChangeShapeType="1"/>
                </p:cNvSpPr>
                <p:nvPr/>
              </p:nvSpPr>
              <p:spPr bwMode="auto">
                <a:xfrm>
                  <a:off x="3476" y="1884"/>
                  <a:ext cx="13" cy="5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612" name="Line 1591"/>
                <p:cNvSpPr>
                  <a:spLocks noChangeShapeType="1"/>
                </p:cNvSpPr>
                <p:nvPr/>
              </p:nvSpPr>
              <p:spPr bwMode="auto">
                <a:xfrm>
                  <a:off x="3489" y="1941"/>
                  <a:ext cx="14" cy="7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613" name="Line 1592"/>
                <p:cNvSpPr>
                  <a:spLocks noChangeShapeType="1"/>
                </p:cNvSpPr>
                <p:nvPr/>
              </p:nvSpPr>
              <p:spPr bwMode="auto">
                <a:xfrm flipV="1">
                  <a:off x="3503" y="1936"/>
                  <a:ext cx="13" cy="7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614" name="Line 1593"/>
                <p:cNvSpPr>
                  <a:spLocks noChangeShapeType="1"/>
                </p:cNvSpPr>
                <p:nvPr/>
              </p:nvSpPr>
              <p:spPr bwMode="auto">
                <a:xfrm flipV="1">
                  <a:off x="3516" y="1899"/>
                  <a:ext cx="14" cy="3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615" name="Line 1594"/>
                <p:cNvSpPr>
                  <a:spLocks noChangeShapeType="1"/>
                </p:cNvSpPr>
                <p:nvPr/>
              </p:nvSpPr>
              <p:spPr bwMode="auto">
                <a:xfrm>
                  <a:off x="3530" y="1899"/>
                  <a:ext cx="13" cy="2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616" name="Line 1595"/>
                <p:cNvSpPr>
                  <a:spLocks noChangeShapeType="1"/>
                </p:cNvSpPr>
                <p:nvPr/>
              </p:nvSpPr>
              <p:spPr bwMode="auto">
                <a:xfrm>
                  <a:off x="3543" y="1926"/>
                  <a:ext cx="15" cy="5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617" name="Line 1596"/>
                <p:cNvSpPr>
                  <a:spLocks noChangeShapeType="1"/>
                </p:cNvSpPr>
                <p:nvPr/>
              </p:nvSpPr>
              <p:spPr bwMode="auto">
                <a:xfrm flipV="1">
                  <a:off x="3558" y="1920"/>
                  <a:ext cx="13" cy="5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618" name="Line 1597"/>
                <p:cNvSpPr>
                  <a:spLocks noChangeShapeType="1"/>
                </p:cNvSpPr>
                <p:nvPr/>
              </p:nvSpPr>
              <p:spPr bwMode="auto">
                <a:xfrm flipV="1">
                  <a:off x="3571" y="1864"/>
                  <a:ext cx="14" cy="5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619" name="Line 1598"/>
                <p:cNvSpPr>
                  <a:spLocks noChangeShapeType="1"/>
                </p:cNvSpPr>
                <p:nvPr/>
              </p:nvSpPr>
              <p:spPr bwMode="auto">
                <a:xfrm>
                  <a:off x="3585" y="1864"/>
                  <a:ext cx="13" cy="14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620" name="Line 1599"/>
                <p:cNvSpPr>
                  <a:spLocks noChangeShapeType="1"/>
                </p:cNvSpPr>
                <p:nvPr/>
              </p:nvSpPr>
              <p:spPr bwMode="auto">
                <a:xfrm flipV="1">
                  <a:off x="3598" y="1868"/>
                  <a:ext cx="14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621" name="Line 1600"/>
                <p:cNvSpPr>
                  <a:spLocks noChangeShapeType="1"/>
                </p:cNvSpPr>
                <p:nvPr/>
              </p:nvSpPr>
              <p:spPr bwMode="auto">
                <a:xfrm>
                  <a:off x="3612" y="1868"/>
                  <a:ext cx="13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622" name="Line 1601"/>
                <p:cNvSpPr>
                  <a:spLocks noChangeShapeType="1"/>
                </p:cNvSpPr>
                <p:nvPr/>
              </p:nvSpPr>
              <p:spPr bwMode="auto">
                <a:xfrm>
                  <a:off x="3625" y="1889"/>
                  <a:ext cx="14" cy="3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623" name="Line 1602"/>
                <p:cNvSpPr>
                  <a:spLocks noChangeShapeType="1"/>
                </p:cNvSpPr>
                <p:nvPr/>
              </p:nvSpPr>
              <p:spPr bwMode="auto">
                <a:xfrm>
                  <a:off x="3639" y="1920"/>
                  <a:ext cx="13" cy="68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624" name="Line 1603"/>
                <p:cNvSpPr>
                  <a:spLocks noChangeShapeType="1"/>
                </p:cNvSpPr>
                <p:nvPr/>
              </p:nvSpPr>
              <p:spPr bwMode="auto">
                <a:xfrm>
                  <a:off x="3652" y="1988"/>
                  <a:ext cx="14" cy="1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625" name="Line 1604"/>
                <p:cNvSpPr>
                  <a:spLocks noChangeShapeType="1"/>
                </p:cNvSpPr>
                <p:nvPr/>
              </p:nvSpPr>
              <p:spPr bwMode="auto">
                <a:xfrm>
                  <a:off x="3666" y="2003"/>
                  <a:ext cx="13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626" name="Line 1605"/>
                <p:cNvSpPr>
                  <a:spLocks noChangeShapeType="1"/>
                </p:cNvSpPr>
                <p:nvPr/>
              </p:nvSpPr>
              <p:spPr bwMode="auto">
                <a:xfrm>
                  <a:off x="3679" y="2013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627" name="Line 1606"/>
                <p:cNvSpPr>
                  <a:spLocks noChangeShapeType="1"/>
                </p:cNvSpPr>
                <p:nvPr/>
              </p:nvSpPr>
              <p:spPr bwMode="auto">
                <a:xfrm>
                  <a:off x="3692" y="2013"/>
                  <a:ext cx="14" cy="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628" name="Line 1607"/>
                <p:cNvSpPr>
                  <a:spLocks noChangeShapeType="1"/>
                </p:cNvSpPr>
                <p:nvPr/>
              </p:nvSpPr>
              <p:spPr bwMode="auto">
                <a:xfrm flipV="1">
                  <a:off x="3706" y="1998"/>
                  <a:ext cx="13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629" name="Line 1608"/>
                <p:cNvSpPr>
                  <a:spLocks noChangeShapeType="1"/>
                </p:cNvSpPr>
                <p:nvPr/>
              </p:nvSpPr>
              <p:spPr bwMode="auto">
                <a:xfrm>
                  <a:off x="3719" y="1998"/>
                  <a:ext cx="14" cy="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630" name="Line 1609"/>
                <p:cNvSpPr>
                  <a:spLocks noChangeShapeType="1"/>
                </p:cNvSpPr>
                <p:nvPr/>
              </p:nvSpPr>
              <p:spPr bwMode="auto">
                <a:xfrm>
                  <a:off x="3733" y="2003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631" name="Line 1610"/>
                <p:cNvSpPr>
                  <a:spLocks noChangeShapeType="1"/>
                </p:cNvSpPr>
                <p:nvPr/>
              </p:nvSpPr>
              <p:spPr bwMode="auto">
                <a:xfrm>
                  <a:off x="3746" y="2003"/>
                  <a:ext cx="14" cy="93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632" name="Line 1611"/>
                <p:cNvSpPr>
                  <a:spLocks noChangeShapeType="1"/>
                </p:cNvSpPr>
                <p:nvPr/>
              </p:nvSpPr>
              <p:spPr bwMode="auto">
                <a:xfrm>
                  <a:off x="3760" y="2096"/>
                  <a:ext cx="13" cy="5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633" name="Line 1612"/>
                <p:cNvSpPr>
                  <a:spLocks noChangeShapeType="1"/>
                </p:cNvSpPr>
                <p:nvPr/>
              </p:nvSpPr>
              <p:spPr bwMode="auto">
                <a:xfrm>
                  <a:off x="3773" y="2148"/>
                  <a:ext cx="14" cy="3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634" name="Line 1613"/>
                <p:cNvSpPr>
                  <a:spLocks noChangeShapeType="1"/>
                </p:cNvSpPr>
                <p:nvPr/>
              </p:nvSpPr>
              <p:spPr bwMode="auto">
                <a:xfrm>
                  <a:off x="3787" y="2184"/>
                  <a:ext cx="13" cy="1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635" name="Line 1614"/>
                <p:cNvSpPr>
                  <a:spLocks noChangeShapeType="1"/>
                </p:cNvSpPr>
                <p:nvPr/>
              </p:nvSpPr>
              <p:spPr bwMode="auto">
                <a:xfrm flipV="1">
                  <a:off x="3800" y="2179"/>
                  <a:ext cx="14" cy="2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636" name="Line 1615"/>
                <p:cNvSpPr>
                  <a:spLocks noChangeShapeType="1"/>
                </p:cNvSpPr>
                <p:nvPr/>
              </p:nvSpPr>
              <p:spPr bwMode="auto">
                <a:xfrm>
                  <a:off x="3814" y="2179"/>
                  <a:ext cx="13" cy="1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637" name="Line 1616"/>
                <p:cNvSpPr>
                  <a:spLocks noChangeShapeType="1"/>
                </p:cNvSpPr>
                <p:nvPr/>
              </p:nvSpPr>
              <p:spPr bwMode="auto">
                <a:xfrm flipV="1">
                  <a:off x="3827" y="2189"/>
                  <a:ext cx="14" cy="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638" name="Line 1617"/>
                <p:cNvSpPr>
                  <a:spLocks noChangeShapeType="1"/>
                </p:cNvSpPr>
                <p:nvPr/>
              </p:nvSpPr>
              <p:spPr bwMode="auto">
                <a:xfrm flipV="1">
                  <a:off x="3841" y="2102"/>
                  <a:ext cx="13" cy="8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639" name="Line 1618"/>
                <p:cNvSpPr>
                  <a:spLocks noChangeShapeType="1"/>
                </p:cNvSpPr>
                <p:nvPr/>
              </p:nvSpPr>
              <p:spPr bwMode="auto">
                <a:xfrm flipV="1">
                  <a:off x="3854" y="2060"/>
                  <a:ext cx="15" cy="4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640" name="Line 1619"/>
                <p:cNvSpPr>
                  <a:spLocks noChangeShapeType="1"/>
                </p:cNvSpPr>
                <p:nvPr/>
              </p:nvSpPr>
              <p:spPr bwMode="auto">
                <a:xfrm>
                  <a:off x="3869" y="2060"/>
                  <a:ext cx="13" cy="4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641" name="Line 1620"/>
                <p:cNvSpPr>
                  <a:spLocks noChangeShapeType="1"/>
                </p:cNvSpPr>
                <p:nvPr/>
              </p:nvSpPr>
              <p:spPr bwMode="auto">
                <a:xfrm>
                  <a:off x="3882" y="2102"/>
                  <a:ext cx="14" cy="4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642" name="Line 1621"/>
                <p:cNvSpPr>
                  <a:spLocks noChangeShapeType="1"/>
                </p:cNvSpPr>
                <p:nvPr/>
              </p:nvSpPr>
              <p:spPr bwMode="auto">
                <a:xfrm>
                  <a:off x="3896" y="2106"/>
                  <a:ext cx="13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643" name="Line 1622"/>
                <p:cNvSpPr>
                  <a:spLocks noChangeShapeType="1"/>
                </p:cNvSpPr>
                <p:nvPr/>
              </p:nvSpPr>
              <p:spPr bwMode="auto">
                <a:xfrm flipV="1">
                  <a:off x="3909" y="2070"/>
                  <a:ext cx="14" cy="4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644" name="Line 1623"/>
                <p:cNvSpPr>
                  <a:spLocks noChangeShapeType="1"/>
                </p:cNvSpPr>
                <p:nvPr/>
              </p:nvSpPr>
              <p:spPr bwMode="auto">
                <a:xfrm flipV="1">
                  <a:off x="3923" y="2060"/>
                  <a:ext cx="13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645" name="Line 1624"/>
                <p:cNvSpPr>
                  <a:spLocks noChangeShapeType="1"/>
                </p:cNvSpPr>
                <p:nvPr/>
              </p:nvSpPr>
              <p:spPr bwMode="auto">
                <a:xfrm>
                  <a:off x="3936" y="2060"/>
                  <a:ext cx="14" cy="4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646" name="Line 1625"/>
                <p:cNvSpPr>
                  <a:spLocks noChangeShapeType="1"/>
                </p:cNvSpPr>
                <p:nvPr/>
              </p:nvSpPr>
              <p:spPr bwMode="auto">
                <a:xfrm>
                  <a:off x="3950" y="2102"/>
                  <a:ext cx="13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647" name="Line 1626"/>
                <p:cNvSpPr>
                  <a:spLocks noChangeShapeType="1"/>
                </p:cNvSpPr>
                <p:nvPr/>
              </p:nvSpPr>
              <p:spPr bwMode="auto">
                <a:xfrm>
                  <a:off x="3963" y="2112"/>
                  <a:ext cx="14" cy="4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648" name="Line 1627"/>
                <p:cNvSpPr>
                  <a:spLocks noChangeShapeType="1"/>
                </p:cNvSpPr>
                <p:nvPr/>
              </p:nvSpPr>
              <p:spPr bwMode="auto">
                <a:xfrm>
                  <a:off x="3977" y="2116"/>
                  <a:ext cx="13" cy="48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649" name="Line 1628"/>
                <p:cNvSpPr>
                  <a:spLocks noChangeShapeType="1"/>
                </p:cNvSpPr>
                <p:nvPr/>
              </p:nvSpPr>
              <p:spPr bwMode="auto">
                <a:xfrm flipV="1">
                  <a:off x="3990" y="2158"/>
                  <a:ext cx="14" cy="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650" name="Line 1629"/>
                <p:cNvSpPr>
                  <a:spLocks noChangeShapeType="1"/>
                </p:cNvSpPr>
                <p:nvPr/>
              </p:nvSpPr>
              <p:spPr bwMode="auto">
                <a:xfrm>
                  <a:off x="4004" y="2158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651" name="Line 1630"/>
                <p:cNvSpPr>
                  <a:spLocks noChangeShapeType="1"/>
                </p:cNvSpPr>
                <p:nvPr/>
              </p:nvSpPr>
              <p:spPr bwMode="auto">
                <a:xfrm>
                  <a:off x="4017" y="2158"/>
                  <a:ext cx="14" cy="4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652" name="Line 1631"/>
                <p:cNvSpPr>
                  <a:spLocks noChangeShapeType="1"/>
                </p:cNvSpPr>
                <p:nvPr/>
              </p:nvSpPr>
              <p:spPr bwMode="auto">
                <a:xfrm flipV="1">
                  <a:off x="4031" y="2189"/>
                  <a:ext cx="13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653" name="Line 1632"/>
                <p:cNvSpPr>
                  <a:spLocks noChangeShapeType="1"/>
                </p:cNvSpPr>
                <p:nvPr/>
              </p:nvSpPr>
              <p:spPr bwMode="auto">
                <a:xfrm flipV="1">
                  <a:off x="4044" y="2106"/>
                  <a:ext cx="14" cy="83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654" name="Line 1633"/>
                <p:cNvSpPr>
                  <a:spLocks noChangeShapeType="1"/>
                </p:cNvSpPr>
                <p:nvPr/>
              </p:nvSpPr>
              <p:spPr bwMode="auto">
                <a:xfrm>
                  <a:off x="4058" y="2106"/>
                  <a:ext cx="13" cy="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655" name="Line 1634"/>
                <p:cNvSpPr>
                  <a:spLocks noChangeShapeType="1"/>
                </p:cNvSpPr>
                <p:nvPr/>
              </p:nvSpPr>
              <p:spPr bwMode="auto">
                <a:xfrm>
                  <a:off x="4071" y="2112"/>
                  <a:ext cx="14" cy="1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656" name="Line 1635"/>
                <p:cNvSpPr>
                  <a:spLocks noChangeShapeType="1"/>
                </p:cNvSpPr>
                <p:nvPr/>
              </p:nvSpPr>
              <p:spPr bwMode="auto">
                <a:xfrm>
                  <a:off x="4085" y="2127"/>
                  <a:ext cx="13" cy="5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657" name="Line 1636"/>
                <p:cNvSpPr>
                  <a:spLocks noChangeShapeType="1"/>
                </p:cNvSpPr>
                <p:nvPr/>
              </p:nvSpPr>
              <p:spPr bwMode="auto">
                <a:xfrm>
                  <a:off x="4098" y="2179"/>
                  <a:ext cx="14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658" name="Line 1637"/>
                <p:cNvSpPr>
                  <a:spLocks noChangeShapeType="1"/>
                </p:cNvSpPr>
                <p:nvPr/>
              </p:nvSpPr>
              <p:spPr bwMode="auto">
                <a:xfrm flipV="1">
                  <a:off x="4112" y="2168"/>
                  <a:ext cx="13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659" name="Line 1638"/>
                <p:cNvSpPr>
                  <a:spLocks noChangeShapeType="1"/>
                </p:cNvSpPr>
                <p:nvPr/>
              </p:nvSpPr>
              <p:spPr bwMode="auto">
                <a:xfrm flipV="1">
                  <a:off x="4125" y="2133"/>
                  <a:ext cx="14" cy="3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660" name="Line 1639"/>
                <p:cNvSpPr>
                  <a:spLocks noChangeShapeType="1"/>
                </p:cNvSpPr>
                <p:nvPr/>
              </p:nvSpPr>
              <p:spPr bwMode="auto">
                <a:xfrm>
                  <a:off x="4139" y="2133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661" name="Line 1640"/>
                <p:cNvSpPr>
                  <a:spLocks noChangeShapeType="1"/>
                </p:cNvSpPr>
                <p:nvPr/>
              </p:nvSpPr>
              <p:spPr bwMode="auto">
                <a:xfrm flipV="1">
                  <a:off x="4152" y="2096"/>
                  <a:ext cx="15" cy="3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662" name="Line 1641"/>
                <p:cNvSpPr>
                  <a:spLocks noChangeShapeType="1"/>
                </p:cNvSpPr>
                <p:nvPr/>
              </p:nvSpPr>
              <p:spPr bwMode="auto">
                <a:xfrm flipV="1">
                  <a:off x="4167" y="2085"/>
                  <a:ext cx="13" cy="1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663" name="Line 1642"/>
                <p:cNvSpPr>
                  <a:spLocks noChangeShapeType="1"/>
                </p:cNvSpPr>
                <p:nvPr/>
              </p:nvSpPr>
              <p:spPr bwMode="auto">
                <a:xfrm flipV="1">
                  <a:off x="4180" y="2081"/>
                  <a:ext cx="14" cy="4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664" name="Line 1643"/>
                <p:cNvSpPr>
                  <a:spLocks noChangeShapeType="1"/>
                </p:cNvSpPr>
                <p:nvPr/>
              </p:nvSpPr>
              <p:spPr bwMode="auto">
                <a:xfrm flipV="1">
                  <a:off x="4194" y="2054"/>
                  <a:ext cx="13" cy="2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665" name="Line 1644"/>
                <p:cNvSpPr>
                  <a:spLocks noChangeShapeType="1"/>
                </p:cNvSpPr>
                <p:nvPr/>
              </p:nvSpPr>
              <p:spPr bwMode="auto">
                <a:xfrm>
                  <a:off x="4207" y="2054"/>
                  <a:ext cx="14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666" name="Line 1645"/>
                <p:cNvSpPr>
                  <a:spLocks noChangeShapeType="1"/>
                </p:cNvSpPr>
                <p:nvPr/>
              </p:nvSpPr>
              <p:spPr bwMode="auto">
                <a:xfrm flipV="1">
                  <a:off x="4221" y="2060"/>
                  <a:ext cx="13" cy="1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</p:grpSp>
          <p:grpSp>
            <p:nvGrpSpPr>
              <p:cNvPr id="13" name="Group 1646"/>
              <p:cNvGrpSpPr>
                <a:grpSpLocks/>
              </p:cNvGrpSpPr>
              <p:nvPr/>
            </p:nvGrpSpPr>
            <p:grpSpPr bwMode="auto">
              <a:xfrm>
                <a:off x="1391" y="2207"/>
                <a:ext cx="3764" cy="1069"/>
                <a:chOff x="1730" y="1708"/>
                <a:chExt cx="3885" cy="1103"/>
              </a:xfrm>
            </p:grpSpPr>
            <p:sp>
              <p:nvSpPr>
                <p:cNvPr id="20267" name="Line 1647"/>
                <p:cNvSpPr>
                  <a:spLocks noChangeShapeType="1"/>
                </p:cNvSpPr>
                <p:nvPr/>
              </p:nvSpPr>
              <p:spPr bwMode="auto">
                <a:xfrm flipV="1">
                  <a:off x="4234" y="2023"/>
                  <a:ext cx="14" cy="3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268" name="Line 1648"/>
                <p:cNvSpPr>
                  <a:spLocks noChangeShapeType="1"/>
                </p:cNvSpPr>
                <p:nvPr/>
              </p:nvSpPr>
              <p:spPr bwMode="auto">
                <a:xfrm flipV="1">
                  <a:off x="4248" y="1998"/>
                  <a:ext cx="13" cy="2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269" name="Line 1649"/>
                <p:cNvSpPr>
                  <a:spLocks noChangeShapeType="1"/>
                </p:cNvSpPr>
                <p:nvPr/>
              </p:nvSpPr>
              <p:spPr bwMode="auto">
                <a:xfrm>
                  <a:off x="4261" y="1998"/>
                  <a:ext cx="14" cy="4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270" name="Line 1650"/>
                <p:cNvSpPr>
                  <a:spLocks noChangeShapeType="1"/>
                </p:cNvSpPr>
                <p:nvPr/>
              </p:nvSpPr>
              <p:spPr bwMode="auto">
                <a:xfrm flipV="1">
                  <a:off x="4275" y="2019"/>
                  <a:ext cx="13" cy="2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271" name="Line 1651"/>
                <p:cNvSpPr>
                  <a:spLocks noChangeShapeType="1"/>
                </p:cNvSpPr>
                <p:nvPr/>
              </p:nvSpPr>
              <p:spPr bwMode="auto">
                <a:xfrm flipV="1">
                  <a:off x="4288" y="1936"/>
                  <a:ext cx="14" cy="83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272" name="Line 1652"/>
                <p:cNvSpPr>
                  <a:spLocks noChangeShapeType="1"/>
                </p:cNvSpPr>
                <p:nvPr/>
              </p:nvSpPr>
              <p:spPr bwMode="auto">
                <a:xfrm flipV="1">
                  <a:off x="4302" y="1905"/>
                  <a:ext cx="13" cy="3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273" name="Line 1653"/>
                <p:cNvSpPr>
                  <a:spLocks noChangeShapeType="1"/>
                </p:cNvSpPr>
                <p:nvPr/>
              </p:nvSpPr>
              <p:spPr bwMode="auto">
                <a:xfrm>
                  <a:off x="4315" y="1905"/>
                  <a:ext cx="14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274" name="Line 1654"/>
                <p:cNvSpPr>
                  <a:spLocks noChangeShapeType="1"/>
                </p:cNvSpPr>
                <p:nvPr/>
              </p:nvSpPr>
              <p:spPr bwMode="auto">
                <a:xfrm>
                  <a:off x="4329" y="1915"/>
                  <a:ext cx="13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275" name="Line 1655"/>
                <p:cNvSpPr>
                  <a:spLocks noChangeShapeType="1"/>
                </p:cNvSpPr>
                <p:nvPr/>
              </p:nvSpPr>
              <p:spPr bwMode="auto">
                <a:xfrm flipV="1">
                  <a:off x="4342" y="1874"/>
                  <a:ext cx="14" cy="6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276" name="Line 1656"/>
                <p:cNvSpPr>
                  <a:spLocks noChangeShapeType="1"/>
                </p:cNvSpPr>
                <p:nvPr/>
              </p:nvSpPr>
              <p:spPr bwMode="auto">
                <a:xfrm flipV="1">
                  <a:off x="4356" y="1812"/>
                  <a:ext cx="13" cy="6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277" name="Line 1657"/>
                <p:cNvSpPr>
                  <a:spLocks noChangeShapeType="1"/>
                </p:cNvSpPr>
                <p:nvPr/>
              </p:nvSpPr>
              <p:spPr bwMode="auto">
                <a:xfrm flipV="1">
                  <a:off x="4369" y="1770"/>
                  <a:ext cx="14" cy="4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278" name="Line 1658"/>
                <p:cNvSpPr>
                  <a:spLocks noChangeShapeType="1"/>
                </p:cNvSpPr>
                <p:nvPr/>
              </p:nvSpPr>
              <p:spPr bwMode="auto">
                <a:xfrm>
                  <a:off x="4383" y="1770"/>
                  <a:ext cx="13" cy="3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279" name="Line 1659"/>
                <p:cNvSpPr>
                  <a:spLocks noChangeShapeType="1"/>
                </p:cNvSpPr>
                <p:nvPr/>
              </p:nvSpPr>
              <p:spPr bwMode="auto">
                <a:xfrm flipV="1">
                  <a:off x="4396" y="1775"/>
                  <a:ext cx="14" cy="2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280" name="Line 1660"/>
                <p:cNvSpPr>
                  <a:spLocks noChangeShapeType="1"/>
                </p:cNvSpPr>
                <p:nvPr/>
              </p:nvSpPr>
              <p:spPr bwMode="auto">
                <a:xfrm flipV="1">
                  <a:off x="4410" y="1739"/>
                  <a:ext cx="13" cy="3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281" name="Line 1661"/>
                <p:cNvSpPr>
                  <a:spLocks noChangeShapeType="1"/>
                </p:cNvSpPr>
                <p:nvPr/>
              </p:nvSpPr>
              <p:spPr bwMode="auto">
                <a:xfrm>
                  <a:off x="4423" y="1739"/>
                  <a:ext cx="14" cy="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282" name="Line 1662"/>
                <p:cNvSpPr>
                  <a:spLocks noChangeShapeType="1"/>
                </p:cNvSpPr>
                <p:nvPr/>
              </p:nvSpPr>
              <p:spPr bwMode="auto">
                <a:xfrm flipV="1">
                  <a:off x="4437" y="1734"/>
                  <a:ext cx="13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283" name="Line 1663"/>
                <p:cNvSpPr>
                  <a:spLocks noChangeShapeType="1"/>
                </p:cNvSpPr>
                <p:nvPr/>
              </p:nvSpPr>
              <p:spPr bwMode="auto">
                <a:xfrm flipV="1">
                  <a:off x="4450" y="1729"/>
                  <a:ext cx="15" cy="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284" name="Line 1664"/>
                <p:cNvSpPr>
                  <a:spLocks noChangeShapeType="1"/>
                </p:cNvSpPr>
                <p:nvPr/>
              </p:nvSpPr>
              <p:spPr bwMode="auto">
                <a:xfrm>
                  <a:off x="4465" y="1729"/>
                  <a:ext cx="13" cy="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285" name="Line 1665"/>
                <p:cNvSpPr>
                  <a:spLocks noChangeShapeType="1"/>
                </p:cNvSpPr>
                <p:nvPr/>
              </p:nvSpPr>
              <p:spPr bwMode="auto">
                <a:xfrm>
                  <a:off x="4478" y="1734"/>
                  <a:ext cx="14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286" name="Line 1666"/>
                <p:cNvSpPr>
                  <a:spLocks noChangeShapeType="1"/>
                </p:cNvSpPr>
                <p:nvPr/>
              </p:nvSpPr>
              <p:spPr bwMode="auto">
                <a:xfrm>
                  <a:off x="4492" y="1744"/>
                  <a:ext cx="13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287" name="Line 1667"/>
                <p:cNvSpPr>
                  <a:spLocks noChangeShapeType="1"/>
                </p:cNvSpPr>
                <p:nvPr/>
              </p:nvSpPr>
              <p:spPr bwMode="auto">
                <a:xfrm flipV="1">
                  <a:off x="4505" y="1744"/>
                  <a:ext cx="14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288" name="Line 1668"/>
                <p:cNvSpPr>
                  <a:spLocks noChangeShapeType="1"/>
                </p:cNvSpPr>
                <p:nvPr/>
              </p:nvSpPr>
              <p:spPr bwMode="auto">
                <a:xfrm>
                  <a:off x="4519" y="1744"/>
                  <a:ext cx="13" cy="5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289" name="Line 1669"/>
                <p:cNvSpPr>
                  <a:spLocks noChangeShapeType="1"/>
                </p:cNvSpPr>
                <p:nvPr/>
              </p:nvSpPr>
              <p:spPr bwMode="auto">
                <a:xfrm flipV="1">
                  <a:off x="4532" y="1760"/>
                  <a:ext cx="14" cy="3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290" name="Line 1670"/>
                <p:cNvSpPr>
                  <a:spLocks noChangeShapeType="1"/>
                </p:cNvSpPr>
                <p:nvPr/>
              </p:nvSpPr>
              <p:spPr bwMode="auto">
                <a:xfrm flipV="1">
                  <a:off x="4546" y="1750"/>
                  <a:ext cx="13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291" name="Line 1671"/>
                <p:cNvSpPr>
                  <a:spLocks noChangeShapeType="1"/>
                </p:cNvSpPr>
                <p:nvPr/>
              </p:nvSpPr>
              <p:spPr bwMode="auto">
                <a:xfrm flipV="1">
                  <a:off x="4559" y="1713"/>
                  <a:ext cx="14" cy="3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292" name="Line 1672"/>
                <p:cNvSpPr>
                  <a:spLocks noChangeShapeType="1"/>
                </p:cNvSpPr>
                <p:nvPr/>
              </p:nvSpPr>
              <p:spPr bwMode="auto">
                <a:xfrm>
                  <a:off x="4573" y="1713"/>
                  <a:ext cx="13" cy="3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293" name="Line 1673"/>
                <p:cNvSpPr>
                  <a:spLocks noChangeShapeType="1"/>
                </p:cNvSpPr>
                <p:nvPr/>
              </p:nvSpPr>
              <p:spPr bwMode="auto">
                <a:xfrm>
                  <a:off x="4586" y="1750"/>
                  <a:ext cx="14" cy="6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294" name="Line 1674"/>
                <p:cNvSpPr>
                  <a:spLocks noChangeShapeType="1"/>
                </p:cNvSpPr>
                <p:nvPr/>
              </p:nvSpPr>
              <p:spPr bwMode="auto">
                <a:xfrm>
                  <a:off x="4600" y="1812"/>
                  <a:ext cx="13" cy="6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295" name="Line 1675"/>
                <p:cNvSpPr>
                  <a:spLocks noChangeShapeType="1"/>
                </p:cNvSpPr>
                <p:nvPr/>
              </p:nvSpPr>
              <p:spPr bwMode="auto">
                <a:xfrm>
                  <a:off x="4613" y="1874"/>
                  <a:ext cx="14" cy="3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296" name="Line 1676"/>
                <p:cNvSpPr>
                  <a:spLocks noChangeShapeType="1"/>
                </p:cNvSpPr>
                <p:nvPr/>
              </p:nvSpPr>
              <p:spPr bwMode="auto">
                <a:xfrm flipV="1">
                  <a:off x="4627" y="1878"/>
                  <a:ext cx="13" cy="2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297" name="Line 1677"/>
                <p:cNvSpPr>
                  <a:spLocks noChangeShapeType="1"/>
                </p:cNvSpPr>
                <p:nvPr/>
              </p:nvSpPr>
              <p:spPr bwMode="auto">
                <a:xfrm>
                  <a:off x="4640" y="1878"/>
                  <a:ext cx="14" cy="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298" name="Line 1678"/>
                <p:cNvSpPr>
                  <a:spLocks noChangeShapeType="1"/>
                </p:cNvSpPr>
                <p:nvPr/>
              </p:nvSpPr>
              <p:spPr bwMode="auto">
                <a:xfrm>
                  <a:off x="4654" y="1884"/>
                  <a:ext cx="13" cy="1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299" name="Line 1679"/>
                <p:cNvSpPr>
                  <a:spLocks noChangeShapeType="1"/>
                </p:cNvSpPr>
                <p:nvPr/>
              </p:nvSpPr>
              <p:spPr bwMode="auto">
                <a:xfrm>
                  <a:off x="4667" y="1899"/>
                  <a:ext cx="14" cy="4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300" name="Line 1680"/>
                <p:cNvSpPr>
                  <a:spLocks noChangeShapeType="1"/>
                </p:cNvSpPr>
                <p:nvPr/>
              </p:nvSpPr>
              <p:spPr bwMode="auto">
                <a:xfrm>
                  <a:off x="4681" y="1941"/>
                  <a:ext cx="13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301" name="Line 1681"/>
                <p:cNvSpPr>
                  <a:spLocks noChangeShapeType="1"/>
                </p:cNvSpPr>
                <p:nvPr/>
              </p:nvSpPr>
              <p:spPr bwMode="auto">
                <a:xfrm>
                  <a:off x="4694" y="1951"/>
                  <a:ext cx="14" cy="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302" name="Line 1682"/>
                <p:cNvSpPr>
                  <a:spLocks noChangeShapeType="1"/>
                </p:cNvSpPr>
                <p:nvPr/>
              </p:nvSpPr>
              <p:spPr bwMode="auto">
                <a:xfrm>
                  <a:off x="4708" y="1957"/>
                  <a:ext cx="13" cy="4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303" name="Line 1683"/>
                <p:cNvSpPr>
                  <a:spLocks noChangeShapeType="1"/>
                </p:cNvSpPr>
                <p:nvPr/>
              </p:nvSpPr>
              <p:spPr bwMode="auto">
                <a:xfrm>
                  <a:off x="4721" y="1961"/>
                  <a:ext cx="14" cy="3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304" name="Line 1684"/>
                <p:cNvSpPr>
                  <a:spLocks noChangeShapeType="1"/>
                </p:cNvSpPr>
                <p:nvPr/>
              </p:nvSpPr>
              <p:spPr bwMode="auto">
                <a:xfrm flipV="1">
                  <a:off x="4735" y="1967"/>
                  <a:ext cx="13" cy="2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305" name="Line 1685"/>
                <p:cNvSpPr>
                  <a:spLocks noChangeShapeType="1"/>
                </p:cNvSpPr>
                <p:nvPr/>
              </p:nvSpPr>
              <p:spPr bwMode="auto">
                <a:xfrm flipV="1">
                  <a:off x="4748" y="1946"/>
                  <a:ext cx="15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306" name="Line 1686"/>
                <p:cNvSpPr>
                  <a:spLocks noChangeShapeType="1"/>
                </p:cNvSpPr>
                <p:nvPr/>
              </p:nvSpPr>
              <p:spPr bwMode="auto">
                <a:xfrm>
                  <a:off x="4763" y="1946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307" name="Line 1687"/>
                <p:cNvSpPr>
                  <a:spLocks noChangeShapeType="1"/>
                </p:cNvSpPr>
                <p:nvPr/>
              </p:nvSpPr>
              <p:spPr bwMode="auto">
                <a:xfrm>
                  <a:off x="4776" y="1946"/>
                  <a:ext cx="14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308" name="Line 1688"/>
                <p:cNvSpPr>
                  <a:spLocks noChangeShapeType="1"/>
                </p:cNvSpPr>
                <p:nvPr/>
              </p:nvSpPr>
              <p:spPr bwMode="auto">
                <a:xfrm>
                  <a:off x="4790" y="1967"/>
                  <a:ext cx="13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309" name="Line 1689"/>
                <p:cNvSpPr>
                  <a:spLocks noChangeShapeType="1"/>
                </p:cNvSpPr>
                <p:nvPr/>
              </p:nvSpPr>
              <p:spPr bwMode="auto">
                <a:xfrm>
                  <a:off x="4803" y="1988"/>
                  <a:ext cx="14" cy="93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310" name="Line 1690"/>
                <p:cNvSpPr>
                  <a:spLocks noChangeShapeType="1"/>
                </p:cNvSpPr>
                <p:nvPr/>
              </p:nvSpPr>
              <p:spPr bwMode="auto">
                <a:xfrm>
                  <a:off x="4817" y="2081"/>
                  <a:ext cx="13" cy="7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311" name="Line 1691"/>
                <p:cNvSpPr>
                  <a:spLocks noChangeShapeType="1"/>
                </p:cNvSpPr>
                <p:nvPr/>
              </p:nvSpPr>
              <p:spPr bwMode="auto">
                <a:xfrm>
                  <a:off x="4830" y="2158"/>
                  <a:ext cx="14" cy="1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312" name="Line 1692"/>
                <p:cNvSpPr>
                  <a:spLocks noChangeShapeType="1"/>
                </p:cNvSpPr>
                <p:nvPr/>
              </p:nvSpPr>
              <p:spPr bwMode="auto">
                <a:xfrm>
                  <a:off x="4844" y="2174"/>
                  <a:ext cx="13" cy="4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313" name="Line 1693"/>
                <p:cNvSpPr>
                  <a:spLocks noChangeShapeType="1"/>
                </p:cNvSpPr>
                <p:nvPr/>
              </p:nvSpPr>
              <p:spPr bwMode="auto">
                <a:xfrm>
                  <a:off x="4857" y="2220"/>
                  <a:ext cx="14" cy="68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314" name="Line 1694"/>
                <p:cNvSpPr>
                  <a:spLocks noChangeShapeType="1"/>
                </p:cNvSpPr>
                <p:nvPr/>
              </p:nvSpPr>
              <p:spPr bwMode="auto">
                <a:xfrm flipV="1">
                  <a:off x="4871" y="2282"/>
                  <a:ext cx="13" cy="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315" name="Line 1695"/>
                <p:cNvSpPr>
                  <a:spLocks noChangeShapeType="1"/>
                </p:cNvSpPr>
                <p:nvPr/>
              </p:nvSpPr>
              <p:spPr bwMode="auto">
                <a:xfrm flipV="1">
                  <a:off x="4884" y="2277"/>
                  <a:ext cx="14" cy="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316" name="Line 1696"/>
                <p:cNvSpPr>
                  <a:spLocks noChangeShapeType="1"/>
                </p:cNvSpPr>
                <p:nvPr/>
              </p:nvSpPr>
              <p:spPr bwMode="auto">
                <a:xfrm flipV="1">
                  <a:off x="4898" y="2241"/>
                  <a:ext cx="13" cy="3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317" name="Line 1697"/>
                <p:cNvSpPr>
                  <a:spLocks noChangeShapeType="1"/>
                </p:cNvSpPr>
                <p:nvPr/>
              </p:nvSpPr>
              <p:spPr bwMode="auto">
                <a:xfrm>
                  <a:off x="4911" y="2241"/>
                  <a:ext cx="14" cy="2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318" name="Line 1698"/>
                <p:cNvSpPr>
                  <a:spLocks noChangeShapeType="1"/>
                </p:cNvSpPr>
                <p:nvPr/>
              </p:nvSpPr>
              <p:spPr bwMode="auto">
                <a:xfrm flipV="1">
                  <a:off x="4925" y="2230"/>
                  <a:ext cx="13" cy="3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319" name="Line 1699"/>
                <p:cNvSpPr>
                  <a:spLocks noChangeShapeType="1"/>
                </p:cNvSpPr>
                <p:nvPr/>
              </p:nvSpPr>
              <p:spPr bwMode="auto">
                <a:xfrm>
                  <a:off x="4938" y="2230"/>
                  <a:ext cx="14" cy="1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320" name="Line 1700"/>
                <p:cNvSpPr>
                  <a:spLocks noChangeShapeType="1"/>
                </p:cNvSpPr>
                <p:nvPr/>
              </p:nvSpPr>
              <p:spPr bwMode="auto">
                <a:xfrm>
                  <a:off x="4952" y="2241"/>
                  <a:ext cx="13" cy="2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321" name="Line 1701"/>
                <p:cNvSpPr>
                  <a:spLocks noChangeShapeType="1"/>
                </p:cNvSpPr>
                <p:nvPr/>
              </p:nvSpPr>
              <p:spPr bwMode="auto">
                <a:xfrm>
                  <a:off x="4965" y="2261"/>
                  <a:ext cx="14" cy="4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322" name="Line 1702"/>
                <p:cNvSpPr>
                  <a:spLocks noChangeShapeType="1"/>
                </p:cNvSpPr>
                <p:nvPr/>
              </p:nvSpPr>
              <p:spPr bwMode="auto">
                <a:xfrm>
                  <a:off x="4979" y="2303"/>
                  <a:ext cx="13" cy="2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323" name="Line 1703"/>
                <p:cNvSpPr>
                  <a:spLocks noChangeShapeType="1"/>
                </p:cNvSpPr>
                <p:nvPr/>
              </p:nvSpPr>
              <p:spPr bwMode="auto">
                <a:xfrm>
                  <a:off x="4992" y="2329"/>
                  <a:ext cx="14" cy="4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324" name="Line 1704"/>
                <p:cNvSpPr>
                  <a:spLocks noChangeShapeType="1"/>
                </p:cNvSpPr>
                <p:nvPr/>
              </p:nvSpPr>
              <p:spPr bwMode="auto">
                <a:xfrm flipV="1">
                  <a:off x="5006" y="2371"/>
                  <a:ext cx="13" cy="4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325" name="Line 1705"/>
                <p:cNvSpPr>
                  <a:spLocks noChangeShapeType="1"/>
                </p:cNvSpPr>
                <p:nvPr/>
              </p:nvSpPr>
              <p:spPr bwMode="auto">
                <a:xfrm>
                  <a:off x="5019" y="2371"/>
                  <a:ext cx="14" cy="2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326" name="Line 1706"/>
                <p:cNvSpPr>
                  <a:spLocks noChangeShapeType="1"/>
                </p:cNvSpPr>
                <p:nvPr/>
              </p:nvSpPr>
              <p:spPr bwMode="auto">
                <a:xfrm flipV="1">
                  <a:off x="5033" y="2344"/>
                  <a:ext cx="13" cy="5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327" name="Line 1707"/>
                <p:cNvSpPr>
                  <a:spLocks noChangeShapeType="1"/>
                </p:cNvSpPr>
                <p:nvPr/>
              </p:nvSpPr>
              <p:spPr bwMode="auto">
                <a:xfrm flipV="1">
                  <a:off x="5046" y="2303"/>
                  <a:ext cx="15" cy="4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328" name="Line 1708"/>
                <p:cNvSpPr>
                  <a:spLocks noChangeShapeType="1"/>
                </p:cNvSpPr>
                <p:nvPr/>
              </p:nvSpPr>
              <p:spPr bwMode="auto">
                <a:xfrm>
                  <a:off x="5061" y="2303"/>
                  <a:ext cx="13" cy="3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329" name="Line 1709"/>
                <p:cNvSpPr>
                  <a:spLocks noChangeShapeType="1"/>
                </p:cNvSpPr>
                <p:nvPr/>
              </p:nvSpPr>
              <p:spPr bwMode="auto">
                <a:xfrm flipV="1">
                  <a:off x="5074" y="2303"/>
                  <a:ext cx="14" cy="3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330" name="Line 1710"/>
                <p:cNvSpPr>
                  <a:spLocks noChangeShapeType="1"/>
                </p:cNvSpPr>
                <p:nvPr/>
              </p:nvSpPr>
              <p:spPr bwMode="auto">
                <a:xfrm flipV="1">
                  <a:off x="5088" y="2257"/>
                  <a:ext cx="13" cy="4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331" name="Line 1711"/>
                <p:cNvSpPr>
                  <a:spLocks noChangeShapeType="1"/>
                </p:cNvSpPr>
                <p:nvPr/>
              </p:nvSpPr>
              <p:spPr bwMode="auto">
                <a:xfrm flipV="1">
                  <a:off x="5101" y="2184"/>
                  <a:ext cx="14" cy="73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332" name="Line 1712"/>
                <p:cNvSpPr>
                  <a:spLocks noChangeShapeType="1"/>
                </p:cNvSpPr>
                <p:nvPr/>
              </p:nvSpPr>
              <p:spPr bwMode="auto">
                <a:xfrm flipV="1">
                  <a:off x="5115" y="2102"/>
                  <a:ext cx="13" cy="8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333" name="Line 1713"/>
                <p:cNvSpPr>
                  <a:spLocks noChangeShapeType="1"/>
                </p:cNvSpPr>
                <p:nvPr/>
              </p:nvSpPr>
              <p:spPr bwMode="auto">
                <a:xfrm>
                  <a:off x="5128" y="2102"/>
                  <a:ext cx="14" cy="2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334" name="Line 1714"/>
                <p:cNvSpPr>
                  <a:spLocks noChangeShapeType="1"/>
                </p:cNvSpPr>
                <p:nvPr/>
              </p:nvSpPr>
              <p:spPr bwMode="auto">
                <a:xfrm flipV="1">
                  <a:off x="5142" y="2102"/>
                  <a:ext cx="13" cy="2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335" name="Line 1715"/>
                <p:cNvSpPr>
                  <a:spLocks noChangeShapeType="1"/>
                </p:cNvSpPr>
                <p:nvPr/>
              </p:nvSpPr>
              <p:spPr bwMode="auto">
                <a:xfrm flipV="1">
                  <a:off x="5155" y="2013"/>
                  <a:ext cx="14" cy="89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336" name="Line 1716"/>
                <p:cNvSpPr>
                  <a:spLocks noChangeShapeType="1"/>
                </p:cNvSpPr>
                <p:nvPr/>
              </p:nvSpPr>
              <p:spPr bwMode="auto">
                <a:xfrm flipV="1">
                  <a:off x="5169" y="1926"/>
                  <a:ext cx="13" cy="8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337" name="Line 1717"/>
                <p:cNvSpPr>
                  <a:spLocks noChangeShapeType="1"/>
                </p:cNvSpPr>
                <p:nvPr/>
              </p:nvSpPr>
              <p:spPr bwMode="auto">
                <a:xfrm flipV="1">
                  <a:off x="5182" y="1868"/>
                  <a:ext cx="14" cy="58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338" name="Line 1718"/>
                <p:cNvSpPr>
                  <a:spLocks noChangeShapeType="1"/>
                </p:cNvSpPr>
                <p:nvPr/>
              </p:nvSpPr>
              <p:spPr bwMode="auto">
                <a:xfrm flipV="1">
                  <a:off x="5196" y="1843"/>
                  <a:ext cx="13" cy="2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339" name="Line 1719"/>
                <p:cNvSpPr>
                  <a:spLocks noChangeShapeType="1"/>
                </p:cNvSpPr>
                <p:nvPr/>
              </p:nvSpPr>
              <p:spPr bwMode="auto">
                <a:xfrm flipV="1">
                  <a:off x="5209" y="1816"/>
                  <a:ext cx="14" cy="2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340" name="Line 1720"/>
                <p:cNvSpPr>
                  <a:spLocks noChangeShapeType="1"/>
                </p:cNvSpPr>
                <p:nvPr/>
              </p:nvSpPr>
              <p:spPr bwMode="auto">
                <a:xfrm flipV="1">
                  <a:off x="5223" y="1806"/>
                  <a:ext cx="13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341" name="Line 1721"/>
                <p:cNvSpPr>
                  <a:spLocks noChangeShapeType="1"/>
                </p:cNvSpPr>
                <p:nvPr/>
              </p:nvSpPr>
              <p:spPr bwMode="auto">
                <a:xfrm>
                  <a:off x="5236" y="1806"/>
                  <a:ext cx="14" cy="58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342" name="Line 1722"/>
                <p:cNvSpPr>
                  <a:spLocks noChangeShapeType="1"/>
                </p:cNvSpPr>
                <p:nvPr/>
              </p:nvSpPr>
              <p:spPr bwMode="auto">
                <a:xfrm>
                  <a:off x="5250" y="1864"/>
                  <a:ext cx="13" cy="2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343" name="Line 1723"/>
                <p:cNvSpPr>
                  <a:spLocks noChangeShapeType="1"/>
                </p:cNvSpPr>
                <p:nvPr/>
              </p:nvSpPr>
              <p:spPr bwMode="auto">
                <a:xfrm flipV="1">
                  <a:off x="5263" y="1833"/>
                  <a:ext cx="14" cy="5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344" name="Line 1724"/>
                <p:cNvSpPr>
                  <a:spLocks noChangeShapeType="1"/>
                </p:cNvSpPr>
                <p:nvPr/>
              </p:nvSpPr>
              <p:spPr bwMode="auto">
                <a:xfrm flipV="1">
                  <a:off x="5277" y="1785"/>
                  <a:ext cx="13" cy="48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345" name="Line 1725"/>
                <p:cNvSpPr>
                  <a:spLocks noChangeShapeType="1"/>
                </p:cNvSpPr>
                <p:nvPr/>
              </p:nvSpPr>
              <p:spPr bwMode="auto">
                <a:xfrm flipV="1">
                  <a:off x="5290" y="1739"/>
                  <a:ext cx="14" cy="4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346" name="Line 1726"/>
                <p:cNvSpPr>
                  <a:spLocks noChangeShapeType="1"/>
                </p:cNvSpPr>
                <p:nvPr/>
              </p:nvSpPr>
              <p:spPr bwMode="auto">
                <a:xfrm flipV="1">
                  <a:off x="5304" y="1729"/>
                  <a:ext cx="13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347" name="Line 1727"/>
                <p:cNvSpPr>
                  <a:spLocks noChangeShapeType="1"/>
                </p:cNvSpPr>
                <p:nvPr/>
              </p:nvSpPr>
              <p:spPr bwMode="auto">
                <a:xfrm flipV="1">
                  <a:off x="5317" y="1723"/>
                  <a:ext cx="14" cy="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348" name="Line 1728"/>
                <p:cNvSpPr>
                  <a:spLocks noChangeShapeType="1"/>
                </p:cNvSpPr>
                <p:nvPr/>
              </p:nvSpPr>
              <p:spPr bwMode="auto">
                <a:xfrm>
                  <a:off x="5331" y="1723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349" name="Line 1729"/>
                <p:cNvSpPr>
                  <a:spLocks noChangeShapeType="1"/>
                </p:cNvSpPr>
                <p:nvPr/>
              </p:nvSpPr>
              <p:spPr bwMode="auto">
                <a:xfrm flipV="1">
                  <a:off x="5344" y="1708"/>
                  <a:ext cx="14" cy="1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350" name="Line 1730"/>
                <p:cNvSpPr>
                  <a:spLocks noChangeShapeType="1"/>
                </p:cNvSpPr>
                <p:nvPr/>
              </p:nvSpPr>
              <p:spPr bwMode="auto">
                <a:xfrm>
                  <a:off x="5358" y="1708"/>
                  <a:ext cx="14" cy="1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351" name="Line 1731"/>
                <p:cNvSpPr>
                  <a:spLocks noChangeShapeType="1"/>
                </p:cNvSpPr>
                <p:nvPr/>
              </p:nvSpPr>
              <p:spPr bwMode="auto">
                <a:xfrm>
                  <a:off x="5372" y="1719"/>
                  <a:ext cx="14" cy="1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352" name="Line 1732"/>
                <p:cNvSpPr>
                  <a:spLocks noChangeShapeType="1"/>
                </p:cNvSpPr>
                <p:nvPr/>
              </p:nvSpPr>
              <p:spPr bwMode="auto">
                <a:xfrm>
                  <a:off x="5386" y="1734"/>
                  <a:ext cx="13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353" name="Line 1733"/>
                <p:cNvSpPr>
                  <a:spLocks noChangeShapeType="1"/>
                </p:cNvSpPr>
                <p:nvPr/>
              </p:nvSpPr>
              <p:spPr bwMode="auto">
                <a:xfrm>
                  <a:off x="5399" y="1744"/>
                  <a:ext cx="14" cy="2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354" name="Line 1734"/>
                <p:cNvSpPr>
                  <a:spLocks noChangeShapeType="1"/>
                </p:cNvSpPr>
                <p:nvPr/>
              </p:nvSpPr>
              <p:spPr bwMode="auto">
                <a:xfrm>
                  <a:off x="5413" y="1770"/>
                  <a:ext cx="13" cy="3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355" name="Line 1735"/>
                <p:cNvSpPr>
                  <a:spLocks noChangeShapeType="1"/>
                </p:cNvSpPr>
                <p:nvPr/>
              </p:nvSpPr>
              <p:spPr bwMode="auto">
                <a:xfrm>
                  <a:off x="5426" y="1806"/>
                  <a:ext cx="14" cy="3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356" name="Line 1736"/>
                <p:cNvSpPr>
                  <a:spLocks noChangeShapeType="1"/>
                </p:cNvSpPr>
                <p:nvPr/>
              </p:nvSpPr>
              <p:spPr bwMode="auto">
                <a:xfrm>
                  <a:off x="5440" y="1837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357" name="Line 1737"/>
                <p:cNvSpPr>
                  <a:spLocks noChangeShapeType="1"/>
                </p:cNvSpPr>
                <p:nvPr/>
              </p:nvSpPr>
              <p:spPr bwMode="auto">
                <a:xfrm>
                  <a:off x="5453" y="1837"/>
                  <a:ext cx="14" cy="2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358" name="Line 1738"/>
                <p:cNvSpPr>
                  <a:spLocks noChangeShapeType="1"/>
                </p:cNvSpPr>
                <p:nvPr/>
              </p:nvSpPr>
              <p:spPr bwMode="auto">
                <a:xfrm>
                  <a:off x="5467" y="1864"/>
                  <a:ext cx="13" cy="14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359" name="Line 1739"/>
                <p:cNvSpPr>
                  <a:spLocks noChangeShapeType="1"/>
                </p:cNvSpPr>
                <p:nvPr/>
              </p:nvSpPr>
              <p:spPr bwMode="auto">
                <a:xfrm>
                  <a:off x="5480" y="1878"/>
                  <a:ext cx="14" cy="2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360" name="Line 1740"/>
                <p:cNvSpPr>
                  <a:spLocks noChangeShapeType="1"/>
                </p:cNvSpPr>
                <p:nvPr/>
              </p:nvSpPr>
              <p:spPr bwMode="auto">
                <a:xfrm>
                  <a:off x="5494" y="1905"/>
                  <a:ext cx="13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361" name="Line 1741"/>
                <p:cNvSpPr>
                  <a:spLocks noChangeShapeType="1"/>
                </p:cNvSpPr>
                <p:nvPr/>
              </p:nvSpPr>
              <p:spPr bwMode="auto">
                <a:xfrm>
                  <a:off x="5507" y="1915"/>
                  <a:ext cx="14" cy="1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362" name="Line 1742"/>
                <p:cNvSpPr>
                  <a:spLocks noChangeShapeType="1"/>
                </p:cNvSpPr>
                <p:nvPr/>
              </p:nvSpPr>
              <p:spPr bwMode="auto">
                <a:xfrm>
                  <a:off x="5521" y="1926"/>
                  <a:ext cx="13" cy="4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363" name="Line 1743"/>
                <p:cNvSpPr>
                  <a:spLocks noChangeShapeType="1"/>
                </p:cNvSpPr>
                <p:nvPr/>
              </p:nvSpPr>
              <p:spPr bwMode="auto">
                <a:xfrm>
                  <a:off x="5534" y="1930"/>
                  <a:ext cx="14" cy="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364" name="Line 1744"/>
                <p:cNvSpPr>
                  <a:spLocks noChangeShapeType="1"/>
                </p:cNvSpPr>
                <p:nvPr/>
              </p:nvSpPr>
              <p:spPr bwMode="auto">
                <a:xfrm>
                  <a:off x="5548" y="1936"/>
                  <a:ext cx="13" cy="2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365" name="Line 1745"/>
                <p:cNvSpPr>
                  <a:spLocks noChangeShapeType="1"/>
                </p:cNvSpPr>
                <p:nvPr/>
              </p:nvSpPr>
              <p:spPr bwMode="auto">
                <a:xfrm>
                  <a:off x="5561" y="1961"/>
                  <a:ext cx="14" cy="1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366" name="Line 1746"/>
                <p:cNvSpPr>
                  <a:spLocks noChangeShapeType="1"/>
                </p:cNvSpPr>
                <p:nvPr/>
              </p:nvSpPr>
              <p:spPr bwMode="auto">
                <a:xfrm>
                  <a:off x="5575" y="1972"/>
                  <a:ext cx="13" cy="1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367" name="Line 1747"/>
                <p:cNvSpPr>
                  <a:spLocks noChangeShapeType="1"/>
                </p:cNvSpPr>
                <p:nvPr/>
              </p:nvSpPr>
              <p:spPr bwMode="auto">
                <a:xfrm>
                  <a:off x="5588" y="1988"/>
                  <a:ext cx="14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368" name="Line 1748"/>
                <p:cNvSpPr>
                  <a:spLocks noChangeShapeType="1"/>
                </p:cNvSpPr>
                <p:nvPr/>
              </p:nvSpPr>
              <p:spPr bwMode="auto">
                <a:xfrm>
                  <a:off x="5602" y="1998"/>
                  <a:ext cx="13" cy="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369" name="Line 1749"/>
                <p:cNvSpPr>
                  <a:spLocks noChangeShapeType="1"/>
                </p:cNvSpPr>
                <p:nvPr/>
              </p:nvSpPr>
              <p:spPr bwMode="auto">
                <a:xfrm>
                  <a:off x="1730" y="2779"/>
                  <a:ext cx="13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370" name="Line 1750"/>
                <p:cNvSpPr>
                  <a:spLocks noChangeShapeType="1"/>
                </p:cNvSpPr>
                <p:nvPr/>
              </p:nvSpPr>
              <p:spPr bwMode="auto">
                <a:xfrm>
                  <a:off x="1743" y="2789"/>
                  <a:ext cx="13" cy="1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371" name="Line 1751"/>
                <p:cNvSpPr>
                  <a:spLocks noChangeShapeType="1"/>
                </p:cNvSpPr>
                <p:nvPr/>
              </p:nvSpPr>
              <p:spPr bwMode="auto">
                <a:xfrm>
                  <a:off x="1756" y="2805"/>
                  <a:ext cx="14" cy="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372" name="Line 1752"/>
                <p:cNvSpPr>
                  <a:spLocks noChangeShapeType="1"/>
                </p:cNvSpPr>
                <p:nvPr/>
              </p:nvSpPr>
              <p:spPr bwMode="auto">
                <a:xfrm>
                  <a:off x="1770" y="2810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373" name="Line 1753"/>
                <p:cNvSpPr>
                  <a:spLocks noChangeShapeType="1"/>
                </p:cNvSpPr>
                <p:nvPr/>
              </p:nvSpPr>
              <p:spPr bwMode="auto">
                <a:xfrm>
                  <a:off x="1783" y="2810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374" name="Line 1754"/>
                <p:cNvSpPr>
                  <a:spLocks noChangeShapeType="1"/>
                </p:cNvSpPr>
                <p:nvPr/>
              </p:nvSpPr>
              <p:spPr bwMode="auto">
                <a:xfrm flipV="1">
                  <a:off x="1797" y="2805"/>
                  <a:ext cx="13" cy="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375" name="Line 1755"/>
                <p:cNvSpPr>
                  <a:spLocks noChangeShapeType="1"/>
                </p:cNvSpPr>
                <p:nvPr/>
              </p:nvSpPr>
              <p:spPr bwMode="auto">
                <a:xfrm>
                  <a:off x="1810" y="2805"/>
                  <a:ext cx="14" cy="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376" name="Line 1756"/>
                <p:cNvSpPr>
                  <a:spLocks noChangeShapeType="1"/>
                </p:cNvSpPr>
                <p:nvPr/>
              </p:nvSpPr>
              <p:spPr bwMode="auto">
                <a:xfrm>
                  <a:off x="1824" y="2810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377" name="Line 1757"/>
                <p:cNvSpPr>
                  <a:spLocks noChangeShapeType="1"/>
                </p:cNvSpPr>
                <p:nvPr/>
              </p:nvSpPr>
              <p:spPr bwMode="auto">
                <a:xfrm>
                  <a:off x="1837" y="2810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378" name="Line 1758"/>
                <p:cNvSpPr>
                  <a:spLocks noChangeShapeType="1"/>
                </p:cNvSpPr>
                <p:nvPr/>
              </p:nvSpPr>
              <p:spPr bwMode="auto">
                <a:xfrm>
                  <a:off x="1851" y="2810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379" name="Line 1759"/>
                <p:cNvSpPr>
                  <a:spLocks noChangeShapeType="1"/>
                </p:cNvSpPr>
                <p:nvPr/>
              </p:nvSpPr>
              <p:spPr bwMode="auto">
                <a:xfrm>
                  <a:off x="1864" y="2810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380" name="Line 1760"/>
                <p:cNvSpPr>
                  <a:spLocks noChangeShapeType="1"/>
                </p:cNvSpPr>
                <p:nvPr/>
              </p:nvSpPr>
              <p:spPr bwMode="auto">
                <a:xfrm>
                  <a:off x="1878" y="2810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381" name="Line 1761"/>
                <p:cNvSpPr>
                  <a:spLocks noChangeShapeType="1"/>
                </p:cNvSpPr>
                <p:nvPr/>
              </p:nvSpPr>
              <p:spPr bwMode="auto">
                <a:xfrm flipV="1">
                  <a:off x="1891" y="2795"/>
                  <a:ext cx="14" cy="1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382" name="Line 1762"/>
                <p:cNvSpPr>
                  <a:spLocks noChangeShapeType="1"/>
                </p:cNvSpPr>
                <p:nvPr/>
              </p:nvSpPr>
              <p:spPr bwMode="auto">
                <a:xfrm flipV="1">
                  <a:off x="1905" y="2748"/>
                  <a:ext cx="13" cy="4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383" name="Line 1763"/>
                <p:cNvSpPr>
                  <a:spLocks noChangeShapeType="1"/>
                </p:cNvSpPr>
                <p:nvPr/>
              </p:nvSpPr>
              <p:spPr bwMode="auto">
                <a:xfrm flipV="1">
                  <a:off x="1918" y="2702"/>
                  <a:ext cx="14" cy="4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384" name="Line 1764"/>
                <p:cNvSpPr>
                  <a:spLocks noChangeShapeType="1"/>
                </p:cNvSpPr>
                <p:nvPr/>
              </p:nvSpPr>
              <p:spPr bwMode="auto">
                <a:xfrm flipV="1">
                  <a:off x="1932" y="2654"/>
                  <a:ext cx="13" cy="48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385" name="Line 1765"/>
                <p:cNvSpPr>
                  <a:spLocks noChangeShapeType="1"/>
                </p:cNvSpPr>
                <p:nvPr/>
              </p:nvSpPr>
              <p:spPr bwMode="auto">
                <a:xfrm flipV="1">
                  <a:off x="1945" y="2644"/>
                  <a:ext cx="14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386" name="Line 1766"/>
                <p:cNvSpPr>
                  <a:spLocks noChangeShapeType="1"/>
                </p:cNvSpPr>
                <p:nvPr/>
              </p:nvSpPr>
              <p:spPr bwMode="auto">
                <a:xfrm>
                  <a:off x="1959" y="2644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387" name="Line 1767"/>
                <p:cNvSpPr>
                  <a:spLocks noChangeShapeType="1"/>
                </p:cNvSpPr>
                <p:nvPr/>
              </p:nvSpPr>
              <p:spPr bwMode="auto">
                <a:xfrm>
                  <a:off x="1972" y="2644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388" name="Line 1768"/>
                <p:cNvSpPr>
                  <a:spLocks noChangeShapeType="1"/>
                </p:cNvSpPr>
                <p:nvPr/>
              </p:nvSpPr>
              <p:spPr bwMode="auto">
                <a:xfrm flipV="1">
                  <a:off x="1986" y="2640"/>
                  <a:ext cx="13" cy="4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389" name="Line 1769"/>
                <p:cNvSpPr>
                  <a:spLocks noChangeShapeType="1"/>
                </p:cNvSpPr>
                <p:nvPr/>
              </p:nvSpPr>
              <p:spPr bwMode="auto">
                <a:xfrm flipV="1">
                  <a:off x="1999" y="2613"/>
                  <a:ext cx="14" cy="2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390" name="Line 1770"/>
                <p:cNvSpPr>
                  <a:spLocks noChangeShapeType="1"/>
                </p:cNvSpPr>
                <p:nvPr/>
              </p:nvSpPr>
              <p:spPr bwMode="auto">
                <a:xfrm flipV="1">
                  <a:off x="2013" y="2592"/>
                  <a:ext cx="13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391" name="Line 1771"/>
                <p:cNvSpPr>
                  <a:spLocks noChangeShapeType="1"/>
                </p:cNvSpPr>
                <p:nvPr/>
              </p:nvSpPr>
              <p:spPr bwMode="auto">
                <a:xfrm>
                  <a:off x="2026" y="2592"/>
                  <a:ext cx="15" cy="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392" name="Line 1772"/>
                <p:cNvSpPr>
                  <a:spLocks noChangeShapeType="1"/>
                </p:cNvSpPr>
                <p:nvPr/>
              </p:nvSpPr>
              <p:spPr bwMode="auto">
                <a:xfrm>
                  <a:off x="2041" y="2598"/>
                  <a:ext cx="13" cy="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393" name="Line 1773"/>
                <p:cNvSpPr>
                  <a:spLocks noChangeShapeType="1"/>
                </p:cNvSpPr>
                <p:nvPr/>
              </p:nvSpPr>
              <p:spPr bwMode="auto">
                <a:xfrm>
                  <a:off x="2054" y="2603"/>
                  <a:ext cx="14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394" name="Line 1774"/>
                <p:cNvSpPr>
                  <a:spLocks noChangeShapeType="1"/>
                </p:cNvSpPr>
                <p:nvPr/>
              </p:nvSpPr>
              <p:spPr bwMode="auto">
                <a:xfrm>
                  <a:off x="2068" y="2613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395" name="Line 1775"/>
                <p:cNvSpPr>
                  <a:spLocks noChangeShapeType="1"/>
                </p:cNvSpPr>
                <p:nvPr/>
              </p:nvSpPr>
              <p:spPr bwMode="auto">
                <a:xfrm>
                  <a:off x="2081" y="2613"/>
                  <a:ext cx="14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396" name="Line 1776"/>
                <p:cNvSpPr>
                  <a:spLocks noChangeShapeType="1"/>
                </p:cNvSpPr>
                <p:nvPr/>
              </p:nvSpPr>
              <p:spPr bwMode="auto">
                <a:xfrm>
                  <a:off x="2095" y="2623"/>
                  <a:ext cx="13" cy="1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397" name="Line 1777"/>
                <p:cNvSpPr>
                  <a:spLocks noChangeShapeType="1"/>
                </p:cNvSpPr>
                <p:nvPr/>
              </p:nvSpPr>
              <p:spPr bwMode="auto">
                <a:xfrm>
                  <a:off x="2108" y="2640"/>
                  <a:ext cx="14" cy="14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398" name="Line 1778"/>
                <p:cNvSpPr>
                  <a:spLocks noChangeShapeType="1"/>
                </p:cNvSpPr>
                <p:nvPr/>
              </p:nvSpPr>
              <p:spPr bwMode="auto">
                <a:xfrm flipV="1">
                  <a:off x="2122" y="2623"/>
                  <a:ext cx="13" cy="3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399" name="Line 1779"/>
                <p:cNvSpPr>
                  <a:spLocks noChangeShapeType="1"/>
                </p:cNvSpPr>
                <p:nvPr/>
              </p:nvSpPr>
              <p:spPr bwMode="auto">
                <a:xfrm>
                  <a:off x="2135" y="2623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400" name="Line 1780"/>
                <p:cNvSpPr>
                  <a:spLocks noChangeShapeType="1"/>
                </p:cNvSpPr>
                <p:nvPr/>
              </p:nvSpPr>
              <p:spPr bwMode="auto">
                <a:xfrm>
                  <a:off x="2149" y="2623"/>
                  <a:ext cx="13" cy="4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401" name="Line 1781"/>
                <p:cNvSpPr>
                  <a:spLocks noChangeShapeType="1"/>
                </p:cNvSpPr>
                <p:nvPr/>
              </p:nvSpPr>
              <p:spPr bwMode="auto">
                <a:xfrm>
                  <a:off x="2162" y="2665"/>
                  <a:ext cx="14" cy="3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402" name="Line 1782"/>
                <p:cNvSpPr>
                  <a:spLocks noChangeShapeType="1"/>
                </p:cNvSpPr>
                <p:nvPr/>
              </p:nvSpPr>
              <p:spPr bwMode="auto">
                <a:xfrm>
                  <a:off x="2176" y="2696"/>
                  <a:ext cx="13" cy="1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403" name="Line 1783"/>
                <p:cNvSpPr>
                  <a:spLocks noChangeShapeType="1"/>
                </p:cNvSpPr>
                <p:nvPr/>
              </p:nvSpPr>
              <p:spPr bwMode="auto">
                <a:xfrm>
                  <a:off x="2189" y="2712"/>
                  <a:ext cx="14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404" name="Line 1784"/>
                <p:cNvSpPr>
                  <a:spLocks noChangeShapeType="1"/>
                </p:cNvSpPr>
                <p:nvPr/>
              </p:nvSpPr>
              <p:spPr bwMode="auto">
                <a:xfrm>
                  <a:off x="2203" y="2733"/>
                  <a:ext cx="13" cy="3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405" name="Line 1785"/>
                <p:cNvSpPr>
                  <a:spLocks noChangeShapeType="1"/>
                </p:cNvSpPr>
                <p:nvPr/>
              </p:nvSpPr>
              <p:spPr bwMode="auto">
                <a:xfrm>
                  <a:off x="2216" y="2764"/>
                  <a:ext cx="14" cy="3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406" name="Line 1786"/>
                <p:cNvSpPr>
                  <a:spLocks noChangeShapeType="1"/>
                </p:cNvSpPr>
                <p:nvPr/>
              </p:nvSpPr>
              <p:spPr bwMode="auto">
                <a:xfrm>
                  <a:off x="2230" y="2799"/>
                  <a:ext cx="13" cy="1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407" name="Line 1787"/>
                <p:cNvSpPr>
                  <a:spLocks noChangeShapeType="1"/>
                </p:cNvSpPr>
                <p:nvPr/>
              </p:nvSpPr>
              <p:spPr bwMode="auto">
                <a:xfrm flipV="1">
                  <a:off x="2243" y="2795"/>
                  <a:ext cx="14" cy="1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408" name="Line 1788"/>
                <p:cNvSpPr>
                  <a:spLocks noChangeShapeType="1"/>
                </p:cNvSpPr>
                <p:nvPr/>
              </p:nvSpPr>
              <p:spPr bwMode="auto">
                <a:xfrm flipV="1">
                  <a:off x="2257" y="2774"/>
                  <a:ext cx="13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409" name="Line 1789"/>
                <p:cNvSpPr>
                  <a:spLocks noChangeShapeType="1"/>
                </p:cNvSpPr>
                <p:nvPr/>
              </p:nvSpPr>
              <p:spPr bwMode="auto">
                <a:xfrm>
                  <a:off x="2270" y="2774"/>
                  <a:ext cx="14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410" name="Line 1790"/>
                <p:cNvSpPr>
                  <a:spLocks noChangeShapeType="1"/>
                </p:cNvSpPr>
                <p:nvPr/>
              </p:nvSpPr>
              <p:spPr bwMode="auto">
                <a:xfrm>
                  <a:off x="2284" y="2795"/>
                  <a:ext cx="13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411" name="Line 1791"/>
                <p:cNvSpPr>
                  <a:spLocks noChangeShapeType="1"/>
                </p:cNvSpPr>
                <p:nvPr/>
              </p:nvSpPr>
              <p:spPr bwMode="auto">
                <a:xfrm>
                  <a:off x="2297" y="2805"/>
                  <a:ext cx="14" cy="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412" name="Line 1792"/>
                <p:cNvSpPr>
                  <a:spLocks noChangeShapeType="1"/>
                </p:cNvSpPr>
                <p:nvPr/>
              </p:nvSpPr>
              <p:spPr bwMode="auto">
                <a:xfrm>
                  <a:off x="2311" y="2810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413" name="Line 1793"/>
                <p:cNvSpPr>
                  <a:spLocks noChangeShapeType="1"/>
                </p:cNvSpPr>
                <p:nvPr/>
              </p:nvSpPr>
              <p:spPr bwMode="auto">
                <a:xfrm>
                  <a:off x="2324" y="2810"/>
                  <a:ext cx="15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414" name="Line 1794"/>
                <p:cNvSpPr>
                  <a:spLocks noChangeShapeType="1"/>
                </p:cNvSpPr>
                <p:nvPr/>
              </p:nvSpPr>
              <p:spPr bwMode="auto">
                <a:xfrm>
                  <a:off x="2339" y="2810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415" name="Line 1795"/>
                <p:cNvSpPr>
                  <a:spLocks noChangeShapeType="1"/>
                </p:cNvSpPr>
                <p:nvPr/>
              </p:nvSpPr>
              <p:spPr bwMode="auto">
                <a:xfrm>
                  <a:off x="2352" y="2810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416" name="Line 1796"/>
                <p:cNvSpPr>
                  <a:spLocks noChangeShapeType="1"/>
                </p:cNvSpPr>
                <p:nvPr/>
              </p:nvSpPr>
              <p:spPr bwMode="auto">
                <a:xfrm>
                  <a:off x="2366" y="2810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417" name="Line 1797"/>
                <p:cNvSpPr>
                  <a:spLocks noChangeShapeType="1"/>
                </p:cNvSpPr>
                <p:nvPr/>
              </p:nvSpPr>
              <p:spPr bwMode="auto">
                <a:xfrm flipV="1">
                  <a:off x="2379" y="2805"/>
                  <a:ext cx="14" cy="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418" name="Line 1798"/>
                <p:cNvSpPr>
                  <a:spLocks noChangeShapeType="1"/>
                </p:cNvSpPr>
                <p:nvPr/>
              </p:nvSpPr>
              <p:spPr bwMode="auto">
                <a:xfrm flipV="1">
                  <a:off x="2393" y="2795"/>
                  <a:ext cx="13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419" name="Line 1799"/>
                <p:cNvSpPr>
                  <a:spLocks noChangeShapeType="1"/>
                </p:cNvSpPr>
                <p:nvPr/>
              </p:nvSpPr>
              <p:spPr bwMode="auto">
                <a:xfrm>
                  <a:off x="2406" y="2795"/>
                  <a:ext cx="14" cy="4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420" name="Line 1800"/>
                <p:cNvSpPr>
                  <a:spLocks noChangeShapeType="1"/>
                </p:cNvSpPr>
                <p:nvPr/>
              </p:nvSpPr>
              <p:spPr bwMode="auto">
                <a:xfrm flipV="1">
                  <a:off x="2420" y="2758"/>
                  <a:ext cx="13" cy="4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421" name="Line 1801"/>
                <p:cNvSpPr>
                  <a:spLocks noChangeShapeType="1"/>
                </p:cNvSpPr>
                <p:nvPr/>
              </p:nvSpPr>
              <p:spPr bwMode="auto">
                <a:xfrm flipV="1">
                  <a:off x="2433" y="2737"/>
                  <a:ext cx="14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422" name="Line 1802"/>
                <p:cNvSpPr>
                  <a:spLocks noChangeShapeType="1"/>
                </p:cNvSpPr>
                <p:nvPr/>
              </p:nvSpPr>
              <p:spPr bwMode="auto">
                <a:xfrm>
                  <a:off x="2447" y="2737"/>
                  <a:ext cx="13" cy="4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423" name="Line 1803"/>
                <p:cNvSpPr>
                  <a:spLocks noChangeShapeType="1"/>
                </p:cNvSpPr>
                <p:nvPr/>
              </p:nvSpPr>
              <p:spPr bwMode="auto">
                <a:xfrm flipV="1">
                  <a:off x="2460" y="2758"/>
                  <a:ext cx="14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424" name="Line 1804"/>
                <p:cNvSpPr>
                  <a:spLocks noChangeShapeType="1"/>
                </p:cNvSpPr>
                <p:nvPr/>
              </p:nvSpPr>
              <p:spPr bwMode="auto">
                <a:xfrm flipV="1">
                  <a:off x="2474" y="2733"/>
                  <a:ext cx="13" cy="2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425" name="Line 1805"/>
                <p:cNvSpPr>
                  <a:spLocks noChangeShapeType="1"/>
                </p:cNvSpPr>
                <p:nvPr/>
              </p:nvSpPr>
              <p:spPr bwMode="auto">
                <a:xfrm flipV="1">
                  <a:off x="2487" y="2691"/>
                  <a:ext cx="14" cy="4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426" name="Line 1806"/>
                <p:cNvSpPr>
                  <a:spLocks noChangeShapeType="1"/>
                </p:cNvSpPr>
                <p:nvPr/>
              </p:nvSpPr>
              <p:spPr bwMode="auto">
                <a:xfrm flipV="1">
                  <a:off x="2501" y="2644"/>
                  <a:ext cx="13" cy="4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427" name="Line 1807"/>
                <p:cNvSpPr>
                  <a:spLocks noChangeShapeType="1"/>
                </p:cNvSpPr>
                <p:nvPr/>
              </p:nvSpPr>
              <p:spPr bwMode="auto">
                <a:xfrm flipV="1">
                  <a:off x="2514" y="2603"/>
                  <a:ext cx="14" cy="4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428" name="Line 1808"/>
                <p:cNvSpPr>
                  <a:spLocks noChangeShapeType="1"/>
                </p:cNvSpPr>
                <p:nvPr/>
              </p:nvSpPr>
              <p:spPr bwMode="auto">
                <a:xfrm flipV="1">
                  <a:off x="2528" y="2557"/>
                  <a:ext cx="13" cy="4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429" name="Line 1809"/>
                <p:cNvSpPr>
                  <a:spLocks noChangeShapeType="1"/>
                </p:cNvSpPr>
                <p:nvPr/>
              </p:nvSpPr>
              <p:spPr bwMode="auto">
                <a:xfrm flipV="1">
                  <a:off x="2541" y="2499"/>
                  <a:ext cx="14" cy="58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430" name="Line 1810"/>
                <p:cNvSpPr>
                  <a:spLocks noChangeShapeType="1"/>
                </p:cNvSpPr>
                <p:nvPr/>
              </p:nvSpPr>
              <p:spPr bwMode="auto">
                <a:xfrm flipV="1">
                  <a:off x="2555" y="2464"/>
                  <a:ext cx="13" cy="3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431" name="Line 1811"/>
                <p:cNvSpPr>
                  <a:spLocks noChangeShapeType="1"/>
                </p:cNvSpPr>
                <p:nvPr/>
              </p:nvSpPr>
              <p:spPr bwMode="auto">
                <a:xfrm>
                  <a:off x="2568" y="2464"/>
                  <a:ext cx="14" cy="4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432" name="Line 1812"/>
                <p:cNvSpPr>
                  <a:spLocks noChangeShapeType="1"/>
                </p:cNvSpPr>
                <p:nvPr/>
              </p:nvSpPr>
              <p:spPr bwMode="auto">
                <a:xfrm flipV="1">
                  <a:off x="2582" y="2484"/>
                  <a:ext cx="13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433" name="Line 1813"/>
                <p:cNvSpPr>
                  <a:spLocks noChangeShapeType="1"/>
                </p:cNvSpPr>
                <p:nvPr/>
              </p:nvSpPr>
              <p:spPr bwMode="auto">
                <a:xfrm flipV="1">
                  <a:off x="2595" y="2458"/>
                  <a:ext cx="14" cy="2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434" name="Line 1814"/>
                <p:cNvSpPr>
                  <a:spLocks noChangeShapeType="1"/>
                </p:cNvSpPr>
                <p:nvPr/>
              </p:nvSpPr>
              <p:spPr bwMode="auto">
                <a:xfrm flipV="1">
                  <a:off x="2609" y="2396"/>
                  <a:ext cx="13" cy="6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435" name="Line 1815"/>
                <p:cNvSpPr>
                  <a:spLocks noChangeShapeType="1"/>
                </p:cNvSpPr>
                <p:nvPr/>
              </p:nvSpPr>
              <p:spPr bwMode="auto">
                <a:xfrm flipV="1">
                  <a:off x="2622" y="2329"/>
                  <a:ext cx="14" cy="6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436" name="Line 1816"/>
                <p:cNvSpPr>
                  <a:spLocks noChangeShapeType="1"/>
                </p:cNvSpPr>
                <p:nvPr/>
              </p:nvSpPr>
              <p:spPr bwMode="auto">
                <a:xfrm flipV="1">
                  <a:off x="2636" y="2272"/>
                  <a:ext cx="13" cy="5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437" name="Line 1817"/>
                <p:cNvSpPr>
                  <a:spLocks noChangeShapeType="1"/>
                </p:cNvSpPr>
                <p:nvPr/>
              </p:nvSpPr>
              <p:spPr bwMode="auto">
                <a:xfrm flipV="1">
                  <a:off x="2649" y="2236"/>
                  <a:ext cx="15" cy="3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438" name="Line 1818"/>
                <p:cNvSpPr>
                  <a:spLocks noChangeShapeType="1"/>
                </p:cNvSpPr>
                <p:nvPr/>
              </p:nvSpPr>
              <p:spPr bwMode="auto">
                <a:xfrm flipV="1">
                  <a:off x="2664" y="2189"/>
                  <a:ext cx="13" cy="4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439" name="Line 1819"/>
                <p:cNvSpPr>
                  <a:spLocks noChangeShapeType="1"/>
                </p:cNvSpPr>
                <p:nvPr/>
              </p:nvSpPr>
              <p:spPr bwMode="auto">
                <a:xfrm flipV="1">
                  <a:off x="2677" y="2148"/>
                  <a:ext cx="14" cy="4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440" name="Line 1820"/>
                <p:cNvSpPr>
                  <a:spLocks noChangeShapeType="1"/>
                </p:cNvSpPr>
                <p:nvPr/>
              </p:nvSpPr>
              <p:spPr bwMode="auto">
                <a:xfrm flipV="1">
                  <a:off x="2691" y="2102"/>
                  <a:ext cx="13" cy="4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441" name="Line 1821"/>
                <p:cNvSpPr>
                  <a:spLocks noChangeShapeType="1"/>
                </p:cNvSpPr>
                <p:nvPr/>
              </p:nvSpPr>
              <p:spPr bwMode="auto">
                <a:xfrm flipV="1">
                  <a:off x="2704" y="2050"/>
                  <a:ext cx="14" cy="5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442" name="Line 1822"/>
                <p:cNvSpPr>
                  <a:spLocks noChangeShapeType="1"/>
                </p:cNvSpPr>
                <p:nvPr/>
              </p:nvSpPr>
              <p:spPr bwMode="auto">
                <a:xfrm flipV="1">
                  <a:off x="2718" y="1998"/>
                  <a:ext cx="13" cy="5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443" name="Line 1823"/>
                <p:cNvSpPr>
                  <a:spLocks noChangeShapeType="1"/>
                </p:cNvSpPr>
                <p:nvPr/>
              </p:nvSpPr>
              <p:spPr bwMode="auto">
                <a:xfrm flipV="1">
                  <a:off x="2731" y="1951"/>
                  <a:ext cx="14" cy="4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444" name="Line 1824"/>
                <p:cNvSpPr>
                  <a:spLocks noChangeShapeType="1"/>
                </p:cNvSpPr>
                <p:nvPr/>
              </p:nvSpPr>
              <p:spPr bwMode="auto">
                <a:xfrm flipV="1">
                  <a:off x="2745" y="1915"/>
                  <a:ext cx="13" cy="3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445" name="Line 1825"/>
                <p:cNvSpPr>
                  <a:spLocks noChangeShapeType="1"/>
                </p:cNvSpPr>
                <p:nvPr/>
              </p:nvSpPr>
              <p:spPr bwMode="auto">
                <a:xfrm>
                  <a:off x="2758" y="1915"/>
                  <a:ext cx="14" cy="1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446" name="Line 1826"/>
                <p:cNvSpPr>
                  <a:spLocks noChangeShapeType="1"/>
                </p:cNvSpPr>
                <p:nvPr/>
              </p:nvSpPr>
              <p:spPr bwMode="auto">
                <a:xfrm flipV="1">
                  <a:off x="2772" y="1910"/>
                  <a:ext cx="13" cy="1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447" name="Line 1827"/>
                <p:cNvSpPr>
                  <a:spLocks noChangeShapeType="1"/>
                </p:cNvSpPr>
                <p:nvPr/>
              </p:nvSpPr>
              <p:spPr bwMode="auto">
                <a:xfrm>
                  <a:off x="2785" y="1910"/>
                  <a:ext cx="14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448" name="Line 1828"/>
                <p:cNvSpPr>
                  <a:spLocks noChangeShapeType="1"/>
                </p:cNvSpPr>
                <p:nvPr/>
              </p:nvSpPr>
              <p:spPr bwMode="auto">
                <a:xfrm flipV="1">
                  <a:off x="2799" y="1878"/>
                  <a:ext cx="13" cy="4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449" name="Line 1829"/>
                <p:cNvSpPr>
                  <a:spLocks noChangeShapeType="1"/>
                </p:cNvSpPr>
                <p:nvPr/>
              </p:nvSpPr>
              <p:spPr bwMode="auto">
                <a:xfrm flipV="1">
                  <a:off x="2812" y="1827"/>
                  <a:ext cx="14" cy="5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450" name="Line 1830"/>
                <p:cNvSpPr>
                  <a:spLocks noChangeShapeType="1"/>
                </p:cNvSpPr>
                <p:nvPr/>
              </p:nvSpPr>
              <p:spPr bwMode="auto">
                <a:xfrm>
                  <a:off x="2826" y="1827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451" name="Line 1831"/>
                <p:cNvSpPr>
                  <a:spLocks noChangeShapeType="1"/>
                </p:cNvSpPr>
                <p:nvPr/>
              </p:nvSpPr>
              <p:spPr bwMode="auto">
                <a:xfrm>
                  <a:off x="2839" y="1827"/>
                  <a:ext cx="14" cy="3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452" name="Line 1832"/>
                <p:cNvSpPr>
                  <a:spLocks noChangeShapeType="1"/>
                </p:cNvSpPr>
                <p:nvPr/>
              </p:nvSpPr>
              <p:spPr bwMode="auto">
                <a:xfrm>
                  <a:off x="2853" y="1858"/>
                  <a:ext cx="13" cy="3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453" name="Line 1833"/>
                <p:cNvSpPr>
                  <a:spLocks noChangeShapeType="1"/>
                </p:cNvSpPr>
                <p:nvPr/>
              </p:nvSpPr>
              <p:spPr bwMode="auto">
                <a:xfrm>
                  <a:off x="2866" y="1895"/>
                  <a:ext cx="14" cy="3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454" name="Line 1834"/>
                <p:cNvSpPr>
                  <a:spLocks noChangeShapeType="1"/>
                </p:cNvSpPr>
                <p:nvPr/>
              </p:nvSpPr>
              <p:spPr bwMode="auto">
                <a:xfrm>
                  <a:off x="2880" y="1930"/>
                  <a:ext cx="13" cy="1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455" name="Line 1835"/>
                <p:cNvSpPr>
                  <a:spLocks noChangeShapeType="1"/>
                </p:cNvSpPr>
                <p:nvPr/>
              </p:nvSpPr>
              <p:spPr bwMode="auto">
                <a:xfrm>
                  <a:off x="2893" y="1941"/>
                  <a:ext cx="14" cy="1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456" name="Line 1836"/>
                <p:cNvSpPr>
                  <a:spLocks noChangeShapeType="1"/>
                </p:cNvSpPr>
                <p:nvPr/>
              </p:nvSpPr>
              <p:spPr bwMode="auto">
                <a:xfrm>
                  <a:off x="2907" y="1957"/>
                  <a:ext cx="13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457" name="Line 1837"/>
                <p:cNvSpPr>
                  <a:spLocks noChangeShapeType="1"/>
                </p:cNvSpPr>
                <p:nvPr/>
              </p:nvSpPr>
              <p:spPr bwMode="auto">
                <a:xfrm>
                  <a:off x="2920" y="1967"/>
                  <a:ext cx="14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458" name="Line 1838"/>
                <p:cNvSpPr>
                  <a:spLocks noChangeShapeType="1"/>
                </p:cNvSpPr>
                <p:nvPr/>
              </p:nvSpPr>
              <p:spPr bwMode="auto">
                <a:xfrm>
                  <a:off x="2934" y="1977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459" name="Line 1839"/>
                <p:cNvSpPr>
                  <a:spLocks noChangeShapeType="1"/>
                </p:cNvSpPr>
                <p:nvPr/>
              </p:nvSpPr>
              <p:spPr bwMode="auto">
                <a:xfrm>
                  <a:off x="2947" y="1977"/>
                  <a:ext cx="15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460" name="Line 1840"/>
                <p:cNvSpPr>
                  <a:spLocks noChangeShapeType="1"/>
                </p:cNvSpPr>
                <p:nvPr/>
              </p:nvSpPr>
              <p:spPr bwMode="auto">
                <a:xfrm flipV="1">
                  <a:off x="2962" y="1957"/>
                  <a:ext cx="13" cy="2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461" name="Line 1841"/>
                <p:cNvSpPr>
                  <a:spLocks noChangeShapeType="1"/>
                </p:cNvSpPr>
                <p:nvPr/>
              </p:nvSpPr>
              <p:spPr bwMode="auto">
                <a:xfrm>
                  <a:off x="2975" y="1957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462" name="Line 1842"/>
                <p:cNvSpPr>
                  <a:spLocks noChangeShapeType="1"/>
                </p:cNvSpPr>
                <p:nvPr/>
              </p:nvSpPr>
              <p:spPr bwMode="auto">
                <a:xfrm>
                  <a:off x="2989" y="1957"/>
                  <a:ext cx="13" cy="4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463" name="Line 1843"/>
                <p:cNvSpPr>
                  <a:spLocks noChangeShapeType="1"/>
                </p:cNvSpPr>
                <p:nvPr/>
              </p:nvSpPr>
              <p:spPr bwMode="auto">
                <a:xfrm>
                  <a:off x="3002" y="1961"/>
                  <a:ext cx="14" cy="3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464" name="Line 1844"/>
                <p:cNvSpPr>
                  <a:spLocks noChangeShapeType="1"/>
                </p:cNvSpPr>
                <p:nvPr/>
              </p:nvSpPr>
              <p:spPr bwMode="auto">
                <a:xfrm>
                  <a:off x="3016" y="1992"/>
                  <a:ext cx="13" cy="1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465" name="Line 1845"/>
                <p:cNvSpPr>
                  <a:spLocks noChangeShapeType="1"/>
                </p:cNvSpPr>
                <p:nvPr/>
              </p:nvSpPr>
              <p:spPr bwMode="auto">
                <a:xfrm>
                  <a:off x="3029" y="2003"/>
                  <a:ext cx="14" cy="3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466" name="Line 1846"/>
                <p:cNvSpPr>
                  <a:spLocks noChangeShapeType="1"/>
                </p:cNvSpPr>
                <p:nvPr/>
              </p:nvSpPr>
              <p:spPr bwMode="auto">
                <a:xfrm flipV="1">
                  <a:off x="3043" y="2034"/>
                  <a:ext cx="13" cy="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</p:grpSp>
          <p:grpSp>
            <p:nvGrpSpPr>
              <p:cNvPr id="14" name="Group 1847"/>
              <p:cNvGrpSpPr>
                <a:grpSpLocks/>
              </p:cNvGrpSpPr>
              <p:nvPr/>
            </p:nvGrpSpPr>
            <p:grpSpPr bwMode="auto">
              <a:xfrm>
                <a:off x="1391" y="1686"/>
                <a:ext cx="3764" cy="1590"/>
                <a:chOff x="1730" y="1170"/>
                <a:chExt cx="3885" cy="1641"/>
              </a:xfrm>
            </p:grpSpPr>
            <p:sp>
              <p:nvSpPr>
                <p:cNvPr id="20067" name="Line 1848"/>
                <p:cNvSpPr>
                  <a:spLocks noChangeShapeType="1"/>
                </p:cNvSpPr>
                <p:nvPr/>
              </p:nvSpPr>
              <p:spPr bwMode="auto">
                <a:xfrm flipV="1">
                  <a:off x="3056" y="1982"/>
                  <a:ext cx="14" cy="5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068" name="Line 1849"/>
                <p:cNvSpPr>
                  <a:spLocks noChangeShapeType="1"/>
                </p:cNvSpPr>
                <p:nvPr/>
              </p:nvSpPr>
              <p:spPr bwMode="auto">
                <a:xfrm>
                  <a:off x="3070" y="1982"/>
                  <a:ext cx="13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069" name="Line 1850"/>
                <p:cNvSpPr>
                  <a:spLocks noChangeShapeType="1"/>
                </p:cNvSpPr>
                <p:nvPr/>
              </p:nvSpPr>
              <p:spPr bwMode="auto">
                <a:xfrm>
                  <a:off x="3083" y="1992"/>
                  <a:ext cx="14" cy="1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070" name="Line 1851"/>
                <p:cNvSpPr>
                  <a:spLocks noChangeShapeType="1"/>
                </p:cNvSpPr>
                <p:nvPr/>
              </p:nvSpPr>
              <p:spPr bwMode="auto">
                <a:xfrm flipV="1">
                  <a:off x="3097" y="1992"/>
                  <a:ext cx="13" cy="1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071" name="Line 1852"/>
                <p:cNvSpPr>
                  <a:spLocks noChangeShapeType="1"/>
                </p:cNvSpPr>
                <p:nvPr/>
              </p:nvSpPr>
              <p:spPr bwMode="auto">
                <a:xfrm flipV="1">
                  <a:off x="3110" y="1961"/>
                  <a:ext cx="14" cy="3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072" name="Line 1853"/>
                <p:cNvSpPr>
                  <a:spLocks noChangeShapeType="1"/>
                </p:cNvSpPr>
                <p:nvPr/>
              </p:nvSpPr>
              <p:spPr bwMode="auto">
                <a:xfrm flipV="1">
                  <a:off x="3124" y="1920"/>
                  <a:ext cx="13" cy="4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073" name="Line 1854"/>
                <p:cNvSpPr>
                  <a:spLocks noChangeShapeType="1"/>
                </p:cNvSpPr>
                <p:nvPr/>
              </p:nvSpPr>
              <p:spPr bwMode="auto">
                <a:xfrm flipV="1">
                  <a:off x="3137" y="1915"/>
                  <a:ext cx="14" cy="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074" name="Line 1855"/>
                <p:cNvSpPr>
                  <a:spLocks noChangeShapeType="1"/>
                </p:cNvSpPr>
                <p:nvPr/>
              </p:nvSpPr>
              <p:spPr bwMode="auto">
                <a:xfrm flipV="1">
                  <a:off x="3151" y="1874"/>
                  <a:ext cx="13" cy="4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075" name="Line 1856"/>
                <p:cNvSpPr>
                  <a:spLocks noChangeShapeType="1"/>
                </p:cNvSpPr>
                <p:nvPr/>
              </p:nvSpPr>
              <p:spPr bwMode="auto">
                <a:xfrm>
                  <a:off x="3164" y="1874"/>
                  <a:ext cx="14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076" name="Line 1857"/>
                <p:cNvSpPr>
                  <a:spLocks noChangeShapeType="1"/>
                </p:cNvSpPr>
                <p:nvPr/>
              </p:nvSpPr>
              <p:spPr bwMode="auto">
                <a:xfrm>
                  <a:off x="3178" y="1884"/>
                  <a:ext cx="13" cy="5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077" name="Line 1858"/>
                <p:cNvSpPr>
                  <a:spLocks noChangeShapeType="1"/>
                </p:cNvSpPr>
                <p:nvPr/>
              </p:nvSpPr>
              <p:spPr bwMode="auto">
                <a:xfrm>
                  <a:off x="3191" y="1941"/>
                  <a:ext cx="14" cy="5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078" name="Line 1859"/>
                <p:cNvSpPr>
                  <a:spLocks noChangeShapeType="1"/>
                </p:cNvSpPr>
                <p:nvPr/>
              </p:nvSpPr>
              <p:spPr bwMode="auto">
                <a:xfrm>
                  <a:off x="3205" y="1992"/>
                  <a:ext cx="13" cy="5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079" name="Line 1860"/>
                <p:cNvSpPr>
                  <a:spLocks noChangeShapeType="1"/>
                </p:cNvSpPr>
                <p:nvPr/>
              </p:nvSpPr>
              <p:spPr bwMode="auto">
                <a:xfrm>
                  <a:off x="3218" y="2044"/>
                  <a:ext cx="14" cy="5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080" name="Line 1861"/>
                <p:cNvSpPr>
                  <a:spLocks noChangeShapeType="1"/>
                </p:cNvSpPr>
                <p:nvPr/>
              </p:nvSpPr>
              <p:spPr bwMode="auto">
                <a:xfrm>
                  <a:off x="3232" y="2096"/>
                  <a:ext cx="13" cy="4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081" name="Line 1862"/>
                <p:cNvSpPr>
                  <a:spLocks noChangeShapeType="1"/>
                </p:cNvSpPr>
                <p:nvPr/>
              </p:nvSpPr>
              <p:spPr bwMode="auto">
                <a:xfrm>
                  <a:off x="3245" y="2143"/>
                  <a:ext cx="15" cy="4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082" name="Line 1863"/>
                <p:cNvSpPr>
                  <a:spLocks noChangeShapeType="1"/>
                </p:cNvSpPr>
                <p:nvPr/>
              </p:nvSpPr>
              <p:spPr bwMode="auto">
                <a:xfrm>
                  <a:off x="3260" y="2189"/>
                  <a:ext cx="13" cy="4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083" name="Line 1864"/>
                <p:cNvSpPr>
                  <a:spLocks noChangeShapeType="1"/>
                </p:cNvSpPr>
                <p:nvPr/>
              </p:nvSpPr>
              <p:spPr bwMode="auto">
                <a:xfrm>
                  <a:off x="3273" y="2230"/>
                  <a:ext cx="14" cy="4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084" name="Line 1865"/>
                <p:cNvSpPr>
                  <a:spLocks noChangeShapeType="1"/>
                </p:cNvSpPr>
                <p:nvPr/>
              </p:nvSpPr>
              <p:spPr bwMode="auto">
                <a:xfrm>
                  <a:off x="3287" y="2272"/>
                  <a:ext cx="13" cy="4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085" name="Line 1866"/>
                <p:cNvSpPr>
                  <a:spLocks noChangeShapeType="1"/>
                </p:cNvSpPr>
                <p:nvPr/>
              </p:nvSpPr>
              <p:spPr bwMode="auto">
                <a:xfrm>
                  <a:off x="3300" y="2319"/>
                  <a:ext cx="14" cy="6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086" name="Line 1867"/>
                <p:cNvSpPr>
                  <a:spLocks noChangeShapeType="1"/>
                </p:cNvSpPr>
                <p:nvPr/>
              </p:nvSpPr>
              <p:spPr bwMode="auto">
                <a:xfrm>
                  <a:off x="3314" y="2381"/>
                  <a:ext cx="13" cy="4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087" name="Line 1868"/>
                <p:cNvSpPr>
                  <a:spLocks noChangeShapeType="1"/>
                </p:cNvSpPr>
                <p:nvPr/>
              </p:nvSpPr>
              <p:spPr bwMode="auto">
                <a:xfrm>
                  <a:off x="3327" y="2427"/>
                  <a:ext cx="14" cy="6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088" name="Line 1869"/>
                <p:cNvSpPr>
                  <a:spLocks noChangeShapeType="1"/>
                </p:cNvSpPr>
                <p:nvPr/>
              </p:nvSpPr>
              <p:spPr bwMode="auto">
                <a:xfrm>
                  <a:off x="3341" y="2489"/>
                  <a:ext cx="13" cy="5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089" name="Line 1870"/>
                <p:cNvSpPr>
                  <a:spLocks noChangeShapeType="1"/>
                </p:cNvSpPr>
                <p:nvPr/>
              </p:nvSpPr>
              <p:spPr bwMode="auto">
                <a:xfrm>
                  <a:off x="3354" y="2541"/>
                  <a:ext cx="14" cy="5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090" name="Line 1871"/>
                <p:cNvSpPr>
                  <a:spLocks noChangeShapeType="1"/>
                </p:cNvSpPr>
                <p:nvPr/>
              </p:nvSpPr>
              <p:spPr bwMode="auto">
                <a:xfrm>
                  <a:off x="3368" y="2592"/>
                  <a:ext cx="13" cy="48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091" name="Line 1872"/>
                <p:cNvSpPr>
                  <a:spLocks noChangeShapeType="1"/>
                </p:cNvSpPr>
                <p:nvPr/>
              </p:nvSpPr>
              <p:spPr bwMode="auto">
                <a:xfrm>
                  <a:off x="3381" y="2640"/>
                  <a:ext cx="14" cy="4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092" name="Line 1873"/>
                <p:cNvSpPr>
                  <a:spLocks noChangeShapeType="1"/>
                </p:cNvSpPr>
                <p:nvPr/>
              </p:nvSpPr>
              <p:spPr bwMode="auto">
                <a:xfrm>
                  <a:off x="3395" y="2681"/>
                  <a:ext cx="13" cy="4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093" name="Line 1874"/>
                <p:cNvSpPr>
                  <a:spLocks noChangeShapeType="1"/>
                </p:cNvSpPr>
                <p:nvPr/>
              </p:nvSpPr>
              <p:spPr bwMode="auto">
                <a:xfrm>
                  <a:off x="3408" y="2727"/>
                  <a:ext cx="14" cy="5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094" name="Line 1875"/>
                <p:cNvSpPr>
                  <a:spLocks noChangeShapeType="1"/>
                </p:cNvSpPr>
                <p:nvPr/>
              </p:nvSpPr>
              <p:spPr bwMode="auto">
                <a:xfrm>
                  <a:off x="3422" y="2779"/>
                  <a:ext cx="13" cy="3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095" name="Line 1876"/>
                <p:cNvSpPr>
                  <a:spLocks noChangeShapeType="1"/>
                </p:cNvSpPr>
                <p:nvPr/>
              </p:nvSpPr>
              <p:spPr bwMode="auto">
                <a:xfrm>
                  <a:off x="3435" y="2810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096" name="Line 1877"/>
                <p:cNvSpPr>
                  <a:spLocks noChangeShapeType="1"/>
                </p:cNvSpPr>
                <p:nvPr/>
              </p:nvSpPr>
              <p:spPr bwMode="auto">
                <a:xfrm>
                  <a:off x="3449" y="2810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097" name="Line 1878"/>
                <p:cNvSpPr>
                  <a:spLocks noChangeShapeType="1"/>
                </p:cNvSpPr>
                <p:nvPr/>
              </p:nvSpPr>
              <p:spPr bwMode="auto">
                <a:xfrm>
                  <a:off x="3462" y="2810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098" name="Line 1879"/>
                <p:cNvSpPr>
                  <a:spLocks noChangeShapeType="1"/>
                </p:cNvSpPr>
                <p:nvPr/>
              </p:nvSpPr>
              <p:spPr bwMode="auto">
                <a:xfrm>
                  <a:off x="3476" y="2810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099" name="Line 1880"/>
                <p:cNvSpPr>
                  <a:spLocks noChangeShapeType="1"/>
                </p:cNvSpPr>
                <p:nvPr/>
              </p:nvSpPr>
              <p:spPr bwMode="auto">
                <a:xfrm>
                  <a:off x="3489" y="2810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100" name="Line 1881"/>
                <p:cNvSpPr>
                  <a:spLocks noChangeShapeType="1"/>
                </p:cNvSpPr>
                <p:nvPr/>
              </p:nvSpPr>
              <p:spPr bwMode="auto">
                <a:xfrm flipV="1">
                  <a:off x="3503" y="2779"/>
                  <a:ext cx="13" cy="3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101" name="Line 1882"/>
                <p:cNvSpPr>
                  <a:spLocks noChangeShapeType="1"/>
                </p:cNvSpPr>
                <p:nvPr/>
              </p:nvSpPr>
              <p:spPr bwMode="auto">
                <a:xfrm flipV="1">
                  <a:off x="3516" y="2753"/>
                  <a:ext cx="14" cy="2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102" name="Line 1883"/>
                <p:cNvSpPr>
                  <a:spLocks noChangeShapeType="1"/>
                </p:cNvSpPr>
                <p:nvPr/>
              </p:nvSpPr>
              <p:spPr bwMode="auto">
                <a:xfrm>
                  <a:off x="3530" y="2753"/>
                  <a:ext cx="13" cy="1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103" name="Line 1884"/>
                <p:cNvSpPr>
                  <a:spLocks noChangeShapeType="1"/>
                </p:cNvSpPr>
                <p:nvPr/>
              </p:nvSpPr>
              <p:spPr bwMode="auto">
                <a:xfrm>
                  <a:off x="3543" y="2764"/>
                  <a:ext cx="15" cy="3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104" name="Line 1885"/>
                <p:cNvSpPr>
                  <a:spLocks noChangeShapeType="1"/>
                </p:cNvSpPr>
                <p:nvPr/>
              </p:nvSpPr>
              <p:spPr bwMode="auto">
                <a:xfrm>
                  <a:off x="3558" y="2795"/>
                  <a:ext cx="13" cy="1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105" name="Line 1886"/>
                <p:cNvSpPr>
                  <a:spLocks noChangeShapeType="1"/>
                </p:cNvSpPr>
                <p:nvPr/>
              </p:nvSpPr>
              <p:spPr bwMode="auto">
                <a:xfrm>
                  <a:off x="3571" y="2810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106" name="Line 1887"/>
                <p:cNvSpPr>
                  <a:spLocks noChangeShapeType="1"/>
                </p:cNvSpPr>
                <p:nvPr/>
              </p:nvSpPr>
              <p:spPr bwMode="auto">
                <a:xfrm flipV="1">
                  <a:off x="3585" y="2805"/>
                  <a:ext cx="13" cy="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107" name="Line 1888"/>
                <p:cNvSpPr>
                  <a:spLocks noChangeShapeType="1"/>
                </p:cNvSpPr>
                <p:nvPr/>
              </p:nvSpPr>
              <p:spPr bwMode="auto">
                <a:xfrm>
                  <a:off x="3598" y="2805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108" name="Line 1889"/>
                <p:cNvSpPr>
                  <a:spLocks noChangeShapeType="1"/>
                </p:cNvSpPr>
                <p:nvPr/>
              </p:nvSpPr>
              <p:spPr bwMode="auto">
                <a:xfrm flipV="1">
                  <a:off x="3612" y="2764"/>
                  <a:ext cx="13" cy="4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109" name="Line 1890"/>
                <p:cNvSpPr>
                  <a:spLocks noChangeShapeType="1"/>
                </p:cNvSpPr>
                <p:nvPr/>
              </p:nvSpPr>
              <p:spPr bwMode="auto">
                <a:xfrm flipV="1">
                  <a:off x="3625" y="2717"/>
                  <a:ext cx="14" cy="4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110" name="Line 1891"/>
                <p:cNvSpPr>
                  <a:spLocks noChangeShapeType="1"/>
                </p:cNvSpPr>
                <p:nvPr/>
              </p:nvSpPr>
              <p:spPr bwMode="auto">
                <a:xfrm flipV="1">
                  <a:off x="3639" y="2665"/>
                  <a:ext cx="13" cy="5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111" name="Line 1892"/>
                <p:cNvSpPr>
                  <a:spLocks noChangeShapeType="1"/>
                </p:cNvSpPr>
                <p:nvPr/>
              </p:nvSpPr>
              <p:spPr bwMode="auto">
                <a:xfrm>
                  <a:off x="3652" y="2665"/>
                  <a:ext cx="14" cy="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112" name="Line 1893"/>
                <p:cNvSpPr>
                  <a:spLocks noChangeShapeType="1"/>
                </p:cNvSpPr>
                <p:nvPr/>
              </p:nvSpPr>
              <p:spPr bwMode="auto">
                <a:xfrm>
                  <a:off x="3666" y="2671"/>
                  <a:ext cx="13" cy="2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113" name="Line 1894"/>
                <p:cNvSpPr>
                  <a:spLocks noChangeShapeType="1"/>
                </p:cNvSpPr>
                <p:nvPr/>
              </p:nvSpPr>
              <p:spPr bwMode="auto">
                <a:xfrm>
                  <a:off x="3679" y="2691"/>
                  <a:ext cx="13" cy="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114" name="Line 1895"/>
                <p:cNvSpPr>
                  <a:spLocks noChangeShapeType="1"/>
                </p:cNvSpPr>
                <p:nvPr/>
              </p:nvSpPr>
              <p:spPr bwMode="auto">
                <a:xfrm>
                  <a:off x="3692" y="2696"/>
                  <a:ext cx="14" cy="1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115" name="Line 1896"/>
                <p:cNvSpPr>
                  <a:spLocks noChangeShapeType="1"/>
                </p:cNvSpPr>
                <p:nvPr/>
              </p:nvSpPr>
              <p:spPr bwMode="auto">
                <a:xfrm>
                  <a:off x="3706" y="2712"/>
                  <a:ext cx="13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116" name="Line 1897"/>
                <p:cNvSpPr>
                  <a:spLocks noChangeShapeType="1"/>
                </p:cNvSpPr>
                <p:nvPr/>
              </p:nvSpPr>
              <p:spPr bwMode="auto">
                <a:xfrm>
                  <a:off x="3719" y="2733"/>
                  <a:ext cx="14" cy="2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117" name="Line 1898"/>
                <p:cNvSpPr>
                  <a:spLocks noChangeShapeType="1"/>
                </p:cNvSpPr>
                <p:nvPr/>
              </p:nvSpPr>
              <p:spPr bwMode="auto">
                <a:xfrm>
                  <a:off x="3733" y="2753"/>
                  <a:ext cx="13" cy="1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118" name="Line 1899"/>
                <p:cNvSpPr>
                  <a:spLocks noChangeShapeType="1"/>
                </p:cNvSpPr>
                <p:nvPr/>
              </p:nvSpPr>
              <p:spPr bwMode="auto">
                <a:xfrm>
                  <a:off x="3746" y="2768"/>
                  <a:ext cx="14" cy="1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119" name="Line 1900"/>
                <p:cNvSpPr>
                  <a:spLocks noChangeShapeType="1"/>
                </p:cNvSpPr>
                <p:nvPr/>
              </p:nvSpPr>
              <p:spPr bwMode="auto">
                <a:xfrm flipV="1">
                  <a:off x="3760" y="2774"/>
                  <a:ext cx="13" cy="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120" name="Line 1901"/>
                <p:cNvSpPr>
                  <a:spLocks noChangeShapeType="1"/>
                </p:cNvSpPr>
                <p:nvPr/>
              </p:nvSpPr>
              <p:spPr bwMode="auto">
                <a:xfrm flipV="1">
                  <a:off x="3773" y="2737"/>
                  <a:ext cx="14" cy="3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121" name="Line 1902"/>
                <p:cNvSpPr>
                  <a:spLocks noChangeShapeType="1"/>
                </p:cNvSpPr>
                <p:nvPr/>
              </p:nvSpPr>
              <p:spPr bwMode="auto">
                <a:xfrm flipV="1">
                  <a:off x="3787" y="2686"/>
                  <a:ext cx="13" cy="5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122" name="Line 1903"/>
                <p:cNvSpPr>
                  <a:spLocks noChangeShapeType="1"/>
                </p:cNvSpPr>
                <p:nvPr/>
              </p:nvSpPr>
              <p:spPr bwMode="auto">
                <a:xfrm flipV="1">
                  <a:off x="3800" y="2665"/>
                  <a:ext cx="14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123" name="Line 1904"/>
                <p:cNvSpPr>
                  <a:spLocks noChangeShapeType="1"/>
                </p:cNvSpPr>
                <p:nvPr/>
              </p:nvSpPr>
              <p:spPr bwMode="auto">
                <a:xfrm>
                  <a:off x="3814" y="2665"/>
                  <a:ext cx="13" cy="1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124" name="Line 1905"/>
                <p:cNvSpPr>
                  <a:spLocks noChangeShapeType="1"/>
                </p:cNvSpPr>
                <p:nvPr/>
              </p:nvSpPr>
              <p:spPr bwMode="auto">
                <a:xfrm>
                  <a:off x="3827" y="2681"/>
                  <a:ext cx="14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125" name="Line 1906"/>
                <p:cNvSpPr>
                  <a:spLocks noChangeShapeType="1"/>
                </p:cNvSpPr>
                <p:nvPr/>
              </p:nvSpPr>
              <p:spPr bwMode="auto">
                <a:xfrm>
                  <a:off x="3841" y="2691"/>
                  <a:ext cx="13" cy="1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126" name="Line 1907"/>
                <p:cNvSpPr>
                  <a:spLocks noChangeShapeType="1"/>
                </p:cNvSpPr>
                <p:nvPr/>
              </p:nvSpPr>
              <p:spPr bwMode="auto">
                <a:xfrm flipV="1">
                  <a:off x="3854" y="2671"/>
                  <a:ext cx="15" cy="3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127" name="Line 1908"/>
                <p:cNvSpPr>
                  <a:spLocks noChangeShapeType="1"/>
                </p:cNvSpPr>
                <p:nvPr/>
              </p:nvSpPr>
              <p:spPr bwMode="auto">
                <a:xfrm flipV="1">
                  <a:off x="3869" y="2634"/>
                  <a:ext cx="13" cy="3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128" name="Line 1909"/>
                <p:cNvSpPr>
                  <a:spLocks noChangeShapeType="1"/>
                </p:cNvSpPr>
                <p:nvPr/>
              </p:nvSpPr>
              <p:spPr bwMode="auto">
                <a:xfrm flipV="1">
                  <a:off x="3882" y="2592"/>
                  <a:ext cx="14" cy="4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129" name="Line 1910"/>
                <p:cNvSpPr>
                  <a:spLocks noChangeShapeType="1"/>
                </p:cNvSpPr>
                <p:nvPr/>
              </p:nvSpPr>
              <p:spPr bwMode="auto">
                <a:xfrm flipV="1">
                  <a:off x="3896" y="2567"/>
                  <a:ext cx="13" cy="2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130" name="Line 1911"/>
                <p:cNvSpPr>
                  <a:spLocks noChangeShapeType="1"/>
                </p:cNvSpPr>
                <p:nvPr/>
              </p:nvSpPr>
              <p:spPr bwMode="auto">
                <a:xfrm flipV="1">
                  <a:off x="3909" y="2557"/>
                  <a:ext cx="14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131" name="Line 1912"/>
                <p:cNvSpPr>
                  <a:spLocks noChangeShapeType="1"/>
                </p:cNvSpPr>
                <p:nvPr/>
              </p:nvSpPr>
              <p:spPr bwMode="auto">
                <a:xfrm flipV="1">
                  <a:off x="3923" y="2541"/>
                  <a:ext cx="13" cy="1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132" name="Line 1913"/>
                <p:cNvSpPr>
                  <a:spLocks noChangeShapeType="1"/>
                </p:cNvSpPr>
                <p:nvPr/>
              </p:nvSpPr>
              <p:spPr bwMode="auto">
                <a:xfrm flipV="1">
                  <a:off x="3936" y="2530"/>
                  <a:ext cx="14" cy="1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133" name="Line 1914"/>
                <p:cNvSpPr>
                  <a:spLocks noChangeShapeType="1"/>
                </p:cNvSpPr>
                <p:nvPr/>
              </p:nvSpPr>
              <p:spPr bwMode="auto">
                <a:xfrm flipV="1">
                  <a:off x="3950" y="2520"/>
                  <a:ext cx="13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134" name="Line 1915"/>
                <p:cNvSpPr>
                  <a:spLocks noChangeShapeType="1"/>
                </p:cNvSpPr>
                <p:nvPr/>
              </p:nvSpPr>
              <p:spPr bwMode="auto">
                <a:xfrm flipV="1">
                  <a:off x="3963" y="2510"/>
                  <a:ext cx="14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135" name="Line 1916"/>
                <p:cNvSpPr>
                  <a:spLocks noChangeShapeType="1"/>
                </p:cNvSpPr>
                <p:nvPr/>
              </p:nvSpPr>
              <p:spPr bwMode="auto">
                <a:xfrm>
                  <a:off x="3977" y="2510"/>
                  <a:ext cx="13" cy="4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136" name="Line 1917"/>
                <p:cNvSpPr>
                  <a:spLocks noChangeShapeType="1"/>
                </p:cNvSpPr>
                <p:nvPr/>
              </p:nvSpPr>
              <p:spPr bwMode="auto">
                <a:xfrm>
                  <a:off x="3990" y="2551"/>
                  <a:ext cx="14" cy="4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137" name="Line 1918"/>
                <p:cNvSpPr>
                  <a:spLocks noChangeShapeType="1"/>
                </p:cNvSpPr>
                <p:nvPr/>
              </p:nvSpPr>
              <p:spPr bwMode="auto">
                <a:xfrm flipV="1">
                  <a:off x="4004" y="2592"/>
                  <a:ext cx="13" cy="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138" name="Line 1919"/>
                <p:cNvSpPr>
                  <a:spLocks noChangeShapeType="1"/>
                </p:cNvSpPr>
                <p:nvPr/>
              </p:nvSpPr>
              <p:spPr bwMode="auto">
                <a:xfrm>
                  <a:off x="4017" y="2592"/>
                  <a:ext cx="14" cy="4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139" name="Line 1920"/>
                <p:cNvSpPr>
                  <a:spLocks noChangeShapeType="1"/>
                </p:cNvSpPr>
                <p:nvPr/>
              </p:nvSpPr>
              <p:spPr bwMode="auto">
                <a:xfrm>
                  <a:off x="4031" y="2634"/>
                  <a:ext cx="13" cy="2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140" name="Line 1921"/>
                <p:cNvSpPr>
                  <a:spLocks noChangeShapeType="1"/>
                </p:cNvSpPr>
                <p:nvPr/>
              </p:nvSpPr>
              <p:spPr bwMode="auto">
                <a:xfrm>
                  <a:off x="4044" y="2660"/>
                  <a:ext cx="14" cy="1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141" name="Line 1922"/>
                <p:cNvSpPr>
                  <a:spLocks noChangeShapeType="1"/>
                </p:cNvSpPr>
                <p:nvPr/>
              </p:nvSpPr>
              <p:spPr bwMode="auto">
                <a:xfrm>
                  <a:off x="4058" y="2671"/>
                  <a:ext cx="13" cy="1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142" name="Line 1923"/>
                <p:cNvSpPr>
                  <a:spLocks noChangeShapeType="1"/>
                </p:cNvSpPr>
                <p:nvPr/>
              </p:nvSpPr>
              <p:spPr bwMode="auto">
                <a:xfrm flipV="1">
                  <a:off x="4071" y="2671"/>
                  <a:ext cx="14" cy="1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143" name="Line 1924"/>
                <p:cNvSpPr>
                  <a:spLocks noChangeShapeType="1"/>
                </p:cNvSpPr>
                <p:nvPr/>
              </p:nvSpPr>
              <p:spPr bwMode="auto">
                <a:xfrm flipV="1">
                  <a:off x="4085" y="2665"/>
                  <a:ext cx="13" cy="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144" name="Line 1925"/>
                <p:cNvSpPr>
                  <a:spLocks noChangeShapeType="1"/>
                </p:cNvSpPr>
                <p:nvPr/>
              </p:nvSpPr>
              <p:spPr bwMode="auto">
                <a:xfrm flipV="1">
                  <a:off x="4098" y="2634"/>
                  <a:ext cx="14" cy="3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145" name="Line 1926"/>
                <p:cNvSpPr>
                  <a:spLocks noChangeShapeType="1"/>
                </p:cNvSpPr>
                <p:nvPr/>
              </p:nvSpPr>
              <p:spPr bwMode="auto">
                <a:xfrm flipV="1">
                  <a:off x="4112" y="2613"/>
                  <a:ext cx="13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146" name="Line 1927"/>
                <p:cNvSpPr>
                  <a:spLocks noChangeShapeType="1"/>
                </p:cNvSpPr>
                <p:nvPr/>
              </p:nvSpPr>
              <p:spPr bwMode="auto">
                <a:xfrm flipV="1">
                  <a:off x="4125" y="2588"/>
                  <a:ext cx="14" cy="2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147" name="Line 1928"/>
                <p:cNvSpPr>
                  <a:spLocks noChangeShapeType="1"/>
                </p:cNvSpPr>
                <p:nvPr/>
              </p:nvSpPr>
              <p:spPr bwMode="auto">
                <a:xfrm>
                  <a:off x="4139" y="2588"/>
                  <a:ext cx="13" cy="3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148" name="Line 1929"/>
                <p:cNvSpPr>
                  <a:spLocks noChangeShapeType="1"/>
                </p:cNvSpPr>
                <p:nvPr/>
              </p:nvSpPr>
              <p:spPr bwMode="auto">
                <a:xfrm>
                  <a:off x="4152" y="2619"/>
                  <a:ext cx="15" cy="4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149" name="Line 1930"/>
                <p:cNvSpPr>
                  <a:spLocks noChangeShapeType="1"/>
                </p:cNvSpPr>
                <p:nvPr/>
              </p:nvSpPr>
              <p:spPr bwMode="auto">
                <a:xfrm>
                  <a:off x="4167" y="2660"/>
                  <a:ext cx="13" cy="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150" name="Line 1931"/>
                <p:cNvSpPr>
                  <a:spLocks noChangeShapeType="1"/>
                </p:cNvSpPr>
                <p:nvPr/>
              </p:nvSpPr>
              <p:spPr bwMode="auto">
                <a:xfrm flipV="1">
                  <a:off x="4180" y="2623"/>
                  <a:ext cx="14" cy="4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151" name="Line 1932"/>
                <p:cNvSpPr>
                  <a:spLocks noChangeShapeType="1"/>
                </p:cNvSpPr>
                <p:nvPr/>
              </p:nvSpPr>
              <p:spPr bwMode="auto">
                <a:xfrm flipV="1">
                  <a:off x="4194" y="2577"/>
                  <a:ext cx="13" cy="4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152" name="Line 1933"/>
                <p:cNvSpPr>
                  <a:spLocks noChangeShapeType="1"/>
                </p:cNvSpPr>
                <p:nvPr/>
              </p:nvSpPr>
              <p:spPr bwMode="auto">
                <a:xfrm flipV="1">
                  <a:off x="4207" y="2526"/>
                  <a:ext cx="14" cy="5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153" name="Line 1934"/>
                <p:cNvSpPr>
                  <a:spLocks noChangeShapeType="1"/>
                </p:cNvSpPr>
                <p:nvPr/>
              </p:nvSpPr>
              <p:spPr bwMode="auto">
                <a:xfrm flipV="1">
                  <a:off x="4221" y="2495"/>
                  <a:ext cx="13" cy="3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154" name="Line 1935"/>
                <p:cNvSpPr>
                  <a:spLocks noChangeShapeType="1"/>
                </p:cNvSpPr>
                <p:nvPr/>
              </p:nvSpPr>
              <p:spPr bwMode="auto">
                <a:xfrm>
                  <a:off x="4234" y="2495"/>
                  <a:ext cx="14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155" name="Line 1936"/>
                <p:cNvSpPr>
                  <a:spLocks noChangeShapeType="1"/>
                </p:cNvSpPr>
                <p:nvPr/>
              </p:nvSpPr>
              <p:spPr bwMode="auto">
                <a:xfrm flipV="1">
                  <a:off x="4248" y="2495"/>
                  <a:ext cx="13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156" name="Line 1937"/>
                <p:cNvSpPr>
                  <a:spLocks noChangeShapeType="1"/>
                </p:cNvSpPr>
                <p:nvPr/>
              </p:nvSpPr>
              <p:spPr bwMode="auto">
                <a:xfrm>
                  <a:off x="4261" y="2495"/>
                  <a:ext cx="14" cy="2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157" name="Line 1938"/>
                <p:cNvSpPr>
                  <a:spLocks noChangeShapeType="1"/>
                </p:cNvSpPr>
                <p:nvPr/>
              </p:nvSpPr>
              <p:spPr bwMode="auto">
                <a:xfrm flipV="1">
                  <a:off x="4275" y="2479"/>
                  <a:ext cx="13" cy="3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158" name="Line 1939"/>
                <p:cNvSpPr>
                  <a:spLocks noChangeShapeType="1"/>
                </p:cNvSpPr>
                <p:nvPr/>
              </p:nvSpPr>
              <p:spPr bwMode="auto">
                <a:xfrm flipV="1">
                  <a:off x="4288" y="2448"/>
                  <a:ext cx="14" cy="3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159" name="Line 1940"/>
                <p:cNvSpPr>
                  <a:spLocks noChangeShapeType="1"/>
                </p:cNvSpPr>
                <p:nvPr/>
              </p:nvSpPr>
              <p:spPr bwMode="auto">
                <a:xfrm>
                  <a:off x="4302" y="2448"/>
                  <a:ext cx="13" cy="1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160" name="Line 1941"/>
                <p:cNvSpPr>
                  <a:spLocks noChangeShapeType="1"/>
                </p:cNvSpPr>
                <p:nvPr/>
              </p:nvSpPr>
              <p:spPr bwMode="auto">
                <a:xfrm>
                  <a:off x="4315" y="2464"/>
                  <a:ext cx="14" cy="5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161" name="Line 1942"/>
                <p:cNvSpPr>
                  <a:spLocks noChangeShapeType="1"/>
                </p:cNvSpPr>
                <p:nvPr/>
              </p:nvSpPr>
              <p:spPr bwMode="auto">
                <a:xfrm>
                  <a:off x="4329" y="2520"/>
                  <a:ext cx="13" cy="5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162" name="Line 1943"/>
                <p:cNvSpPr>
                  <a:spLocks noChangeShapeType="1"/>
                </p:cNvSpPr>
                <p:nvPr/>
              </p:nvSpPr>
              <p:spPr bwMode="auto">
                <a:xfrm flipV="1">
                  <a:off x="4342" y="2567"/>
                  <a:ext cx="14" cy="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163" name="Line 1944"/>
                <p:cNvSpPr>
                  <a:spLocks noChangeShapeType="1"/>
                </p:cNvSpPr>
                <p:nvPr/>
              </p:nvSpPr>
              <p:spPr bwMode="auto">
                <a:xfrm>
                  <a:off x="4356" y="2567"/>
                  <a:ext cx="13" cy="2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164" name="Line 1945"/>
                <p:cNvSpPr>
                  <a:spLocks noChangeShapeType="1"/>
                </p:cNvSpPr>
                <p:nvPr/>
              </p:nvSpPr>
              <p:spPr bwMode="auto">
                <a:xfrm>
                  <a:off x="4369" y="2592"/>
                  <a:ext cx="14" cy="3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165" name="Line 1946"/>
                <p:cNvSpPr>
                  <a:spLocks noChangeShapeType="1"/>
                </p:cNvSpPr>
                <p:nvPr/>
              </p:nvSpPr>
              <p:spPr bwMode="auto">
                <a:xfrm>
                  <a:off x="4383" y="2629"/>
                  <a:ext cx="13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166" name="Line 1947"/>
                <p:cNvSpPr>
                  <a:spLocks noChangeShapeType="1"/>
                </p:cNvSpPr>
                <p:nvPr/>
              </p:nvSpPr>
              <p:spPr bwMode="auto">
                <a:xfrm>
                  <a:off x="4396" y="2650"/>
                  <a:ext cx="14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167" name="Line 1948"/>
                <p:cNvSpPr>
                  <a:spLocks noChangeShapeType="1"/>
                </p:cNvSpPr>
                <p:nvPr/>
              </p:nvSpPr>
              <p:spPr bwMode="auto">
                <a:xfrm>
                  <a:off x="4410" y="2671"/>
                  <a:ext cx="13" cy="1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168" name="Line 1949"/>
                <p:cNvSpPr>
                  <a:spLocks noChangeShapeType="1"/>
                </p:cNvSpPr>
                <p:nvPr/>
              </p:nvSpPr>
              <p:spPr bwMode="auto">
                <a:xfrm>
                  <a:off x="4423" y="2686"/>
                  <a:ext cx="14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169" name="Line 1950"/>
                <p:cNvSpPr>
                  <a:spLocks noChangeShapeType="1"/>
                </p:cNvSpPr>
                <p:nvPr/>
              </p:nvSpPr>
              <p:spPr bwMode="auto">
                <a:xfrm flipV="1">
                  <a:off x="4437" y="2681"/>
                  <a:ext cx="13" cy="1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170" name="Line 1951"/>
                <p:cNvSpPr>
                  <a:spLocks noChangeShapeType="1"/>
                </p:cNvSpPr>
                <p:nvPr/>
              </p:nvSpPr>
              <p:spPr bwMode="auto">
                <a:xfrm flipV="1">
                  <a:off x="4450" y="2640"/>
                  <a:ext cx="15" cy="4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171" name="Line 1952"/>
                <p:cNvSpPr>
                  <a:spLocks noChangeShapeType="1"/>
                </p:cNvSpPr>
                <p:nvPr/>
              </p:nvSpPr>
              <p:spPr bwMode="auto">
                <a:xfrm flipV="1">
                  <a:off x="4465" y="2603"/>
                  <a:ext cx="13" cy="3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172" name="Line 1953"/>
                <p:cNvSpPr>
                  <a:spLocks noChangeShapeType="1"/>
                </p:cNvSpPr>
                <p:nvPr/>
              </p:nvSpPr>
              <p:spPr bwMode="auto">
                <a:xfrm>
                  <a:off x="4478" y="2603"/>
                  <a:ext cx="14" cy="2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173" name="Line 1954"/>
                <p:cNvSpPr>
                  <a:spLocks noChangeShapeType="1"/>
                </p:cNvSpPr>
                <p:nvPr/>
              </p:nvSpPr>
              <p:spPr bwMode="auto">
                <a:xfrm flipV="1">
                  <a:off x="4492" y="2603"/>
                  <a:ext cx="13" cy="2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174" name="Line 1955"/>
                <p:cNvSpPr>
                  <a:spLocks noChangeShapeType="1"/>
                </p:cNvSpPr>
                <p:nvPr/>
              </p:nvSpPr>
              <p:spPr bwMode="auto">
                <a:xfrm flipV="1">
                  <a:off x="4505" y="2582"/>
                  <a:ext cx="14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175" name="Line 1956"/>
                <p:cNvSpPr>
                  <a:spLocks noChangeShapeType="1"/>
                </p:cNvSpPr>
                <p:nvPr/>
              </p:nvSpPr>
              <p:spPr bwMode="auto">
                <a:xfrm>
                  <a:off x="4519" y="2582"/>
                  <a:ext cx="13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176" name="Line 1957"/>
                <p:cNvSpPr>
                  <a:spLocks noChangeShapeType="1"/>
                </p:cNvSpPr>
                <p:nvPr/>
              </p:nvSpPr>
              <p:spPr bwMode="auto">
                <a:xfrm>
                  <a:off x="4532" y="2603"/>
                  <a:ext cx="14" cy="4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177" name="Line 1958"/>
                <p:cNvSpPr>
                  <a:spLocks noChangeShapeType="1"/>
                </p:cNvSpPr>
                <p:nvPr/>
              </p:nvSpPr>
              <p:spPr bwMode="auto">
                <a:xfrm>
                  <a:off x="4546" y="2644"/>
                  <a:ext cx="13" cy="3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178" name="Line 1959"/>
                <p:cNvSpPr>
                  <a:spLocks noChangeShapeType="1"/>
                </p:cNvSpPr>
                <p:nvPr/>
              </p:nvSpPr>
              <p:spPr bwMode="auto">
                <a:xfrm flipV="1">
                  <a:off x="4559" y="2665"/>
                  <a:ext cx="14" cy="1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179" name="Line 1960"/>
                <p:cNvSpPr>
                  <a:spLocks noChangeShapeType="1"/>
                </p:cNvSpPr>
                <p:nvPr/>
              </p:nvSpPr>
              <p:spPr bwMode="auto">
                <a:xfrm flipV="1">
                  <a:off x="4573" y="2654"/>
                  <a:ext cx="13" cy="1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180" name="Line 1961"/>
                <p:cNvSpPr>
                  <a:spLocks noChangeShapeType="1"/>
                </p:cNvSpPr>
                <p:nvPr/>
              </p:nvSpPr>
              <p:spPr bwMode="auto">
                <a:xfrm flipV="1">
                  <a:off x="4586" y="2629"/>
                  <a:ext cx="14" cy="2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181" name="Line 1962"/>
                <p:cNvSpPr>
                  <a:spLocks noChangeShapeType="1"/>
                </p:cNvSpPr>
                <p:nvPr/>
              </p:nvSpPr>
              <p:spPr bwMode="auto">
                <a:xfrm flipV="1">
                  <a:off x="4600" y="2613"/>
                  <a:ext cx="13" cy="1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182" name="Line 1963"/>
                <p:cNvSpPr>
                  <a:spLocks noChangeShapeType="1"/>
                </p:cNvSpPr>
                <p:nvPr/>
              </p:nvSpPr>
              <p:spPr bwMode="auto">
                <a:xfrm>
                  <a:off x="4613" y="2613"/>
                  <a:ext cx="14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183" name="Line 1964"/>
                <p:cNvSpPr>
                  <a:spLocks noChangeShapeType="1"/>
                </p:cNvSpPr>
                <p:nvPr/>
              </p:nvSpPr>
              <p:spPr bwMode="auto">
                <a:xfrm>
                  <a:off x="4627" y="2634"/>
                  <a:ext cx="13" cy="2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184" name="Line 1965"/>
                <p:cNvSpPr>
                  <a:spLocks noChangeShapeType="1"/>
                </p:cNvSpPr>
                <p:nvPr/>
              </p:nvSpPr>
              <p:spPr bwMode="auto">
                <a:xfrm>
                  <a:off x="4640" y="2654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185" name="Line 1966"/>
                <p:cNvSpPr>
                  <a:spLocks noChangeShapeType="1"/>
                </p:cNvSpPr>
                <p:nvPr/>
              </p:nvSpPr>
              <p:spPr bwMode="auto">
                <a:xfrm>
                  <a:off x="4654" y="2654"/>
                  <a:ext cx="13" cy="2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186" name="Line 1967"/>
                <p:cNvSpPr>
                  <a:spLocks noChangeShapeType="1"/>
                </p:cNvSpPr>
                <p:nvPr/>
              </p:nvSpPr>
              <p:spPr bwMode="auto">
                <a:xfrm>
                  <a:off x="4667" y="2681"/>
                  <a:ext cx="14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187" name="Line 1968"/>
                <p:cNvSpPr>
                  <a:spLocks noChangeShapeType="1"/>
                </p:cNvSpPr>
                <p:nvPr/>
              </p:nvSpPr>
              <p:spPr bwMode="auto">
                <a:xfrm flipV="1">
                  <a:off x="4681" y="2660"/>
                  <a:ext cx="13" cy="3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188" name="Line 1969"/>
                <p:cNvSpPr>
                  <a:spLocks noChangeShapeType="1"/>
                </p:cNvSpPr>
                <p:nvPr/>
              </p:nvSpPr>
              <p:spPr bwMode="auto">
                <a:xfrm flipV="1">
                  <a:off x="4694" y="2650"/>
                  <a:ext cx="14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189" name="Line 1970"/>
                <p:cNvSpPr>
                  <a:spLocks noChangeShapeType="1"/>
                </p:cNvSpPr>
                <p:nvPr/>
              </p:nvSpPr>
              <p:spPr bwMode="auto">
                <a:xfrm flipV="1">
                  <a:off x="4708" y="2640"/>
                  <a:ext cx="13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190" name="Line 1971"/>
                <p:cNvSpPr>
                  <a:spLocks noChangeShapeType="1"/>
                </p:cNvSpPr>
                <p:nvPr/>
              </p:nvSpPr>
              <p:spPr bwMode="auto">
                <a:xfrm flipV="1">
                  <a:off x="4721" y="2634"/>
                  <a:ext cx="14" cy="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191" name="Line 1972"/>
                <p:cNvSpPr>
                  <a:spLocks noChangeShapeType="1"/>
                </p:cNvSpPr>
                <p:nvPr/>
              </p:nvSpPr>
              <p:spPr bwMode="auto">
                <a:xfrm>
                  <a:off x="4735" y="2634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192" name="Line 1973"/>
                <p:cNvSpPr>
                  <a:spLocks noChangeShapeType="1"/>
                </p:cNvSpPr>
                <p:nvPr/>
              </p:nvSpPr>
              <p:spPr bwMode="auto">
                <a:xfrm>
                  <a:off x="4748" y="2634"/>
                  <a:ext cx="15" cy="3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193" name="Line 1974"/>
                <p:cNvSpPr>
                  <a:spLocks noChangeShapeType="1"/>
                </p:cNvSpPr>
                <p:nvPr/>
              </p:nvSpPr>
              <p:spPr bwMode="auto">
                <a:xfrm>
                  <a:off x="4763" y="2671"/>
                  <a:ext cx="13" cy="2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194" name="Line 1975"/>
                <p:cNvSpPr>
                  <a:spLocks noChangeShapeType="1"/>
                </p:cNvSpPr>
                <p:nvPr/>
              </p:nvSpPr>
              <p:spPr bwMode="auto">
                <a:xfrm>
                  <a:off x="4776" y="2696"/>
                  <a:ext cx="14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195" name="Line 1976"/>
                <p:cNvSpPr>
                  <a:spLocks noChangeShapeType="1"/>
                </p:cNvSpPr>
                <p:nvPr/>
              </p:nvSpPr>
              <p:spPr bwMode="auto">
                <a:xfrm flipV="1">
                  <a:off x="4790" y="2712"/>
                  <a:ext cx="13" cy="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196" name="Line 1977"/>
                <p:cNvSpPr>
                  <a:spLocks noChangeShapeType="1"/>
                </p:cNvSpPr>
                <p:nvPr/>
              </p:nvSpPr>
              <p:spPr bwMode="auto">
                <a:xfrm flipV="1">
                  <a:off x="4803" y="2702"/>
                  <a:ext cx="14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197" name="Line 1978"/>
                <p:cNvSpPr>
                  <a:spLocks noChangeShapeType="1"/>
                </p:cNvSpPr>
                <p:nvPr/>
              </p:nvSpPr>
              <p:spPr bwMode="auto">
                <a:xfrm flipV="1">
                  <a:off x="4817" y="2691"/>
                  <a:ext cx="13" cy="1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198" name="Line 1979"/>
                <p:cNvSpPr>
                  <a:spLocks noChangeShapeType="1"/>
                </p:cNvSpPr>
                <p:nvPr/>
              </p:nvSpPr>
              <p:spPr bwMode="auto">
                <a:xfrm flipV="1">
                  <a:off x="4830" y="2671"/>
                  <a:ext cx="14" cy="2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199" name="Line 1980"/>
                <p:cNvSpPr>
                  <a:spLocks noChangeShapeType="1"/>
                </p:cNvSpPr>
                <p:nvPr/>
              </p:nvSpPr>
              <p:spPr bwMode="auto">
                <a:xfrm flipV="1">
                  <a:off x="4844" y="2629"/>
                  <a:ext cx="13" cy="4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200" name="Line 1981"/>
                <p:cNvSpPr>
                  <a:spLocks noChangeShapeType="1"/>
                </p:cNvSpPr>
                <p:nvPr/>
              </p:nvSpPr>
              <p:spPr bwMode="auto">
                <a:xfrm flipV="1">
                  <a:off x="4857" y="2582"/>
                  <a:ext cx="14" cy="4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201" name="Line 1982"/>
                <p:cNvSpPr>
                  <a:spLocks noChangeShapeType="1"/>
                </p:cNvSpPr>
                <p:nvPr/>
              </p:nvSpPr>
              <p:spPr bwMode="auto">
                <a:xfrm flipV="1">
                  <a:off x="4871" y="2530"/>
                  <a:ext cx="13" cy="5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202" name="Line 1983"/>
                <p:cNvSpPr>
                  <a:spLocks noChangeShapeType="1"/>
                </p:cNvSpPr>
                <p:nvPr/>
              </p:nvSpPr>
              <p:spPr bwMode="auto">
                <a:xfrm flipV="1">
                  <a:off x="4884" y="2479"/>
                  <a:ext cx="14" cy="5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203" name="Line 1984"/>
                <p:cNvSpPr>
                  <a:spLocks noChangeShapeType="1"/>
                </p:cNvSpPr>
                <p:nvPr/>
              </p:nvSpPr>
              <p:spPr bwMode="auto">
                <a:xfrm flipV="1">
                  <a:off x="4898" y="2453"/>
                  <a:ext cx="13" cy="2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204" name="Line 1985"/>
                <p:cNvSpPr>
                  <a:spLocks noChangeShapeType="1"/>
                </p:cNvSpPr>
                <p:nvPr/>
              </p:nvSpPr>
              <p:spPr bwMode="auto">
                <a:xfrm flipV="1">
                  <a:off x="4911" y="2443"/>
                  <a:ext cx="14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205" name="Line 1986"/>
                <p:cNvSpPr>
                  <a:spLocks noChangeShapeType="1"/>
                </p:cNvSpPr>
                <p:nvPr/>
              </p:nvSpPr>
              <p:spPr bwMode="auto">
                <a:xfrm flipV="1">
                  <a:off x="4925" y="2427"/>
                  <a:ext cx="13" cy="1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206" name="Line 1987"/>
                <p:cNvSpPr>
                  <a:spLocks noChangeShapeType="1"/>
                </p:cNvSpPr>
                <p:nvPr/>
              </p:nvSpPr>
              <p:spPr bwMode="auto">
                <a:xfrm flipV="1">
                  <a:off x="4938" y="2412"/>
                  <a:ext cx="14" cy="1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207" name="Line 1988"/>
                <p:cNvSpPr>
                  <a:spLocks noChangeShapeType="1"/>
                </p:cNvSpPr>
                <p:nvPr/>
              </p:nvSpPr>
              <p:spPr bwMode="auto">
                <a:xfrm flipV="1">
                  <a:off x="4952" y="2385"/>
                  <a:ext cx="13" cy="2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208" name="Line 1989"/>
                <p:cNvSpPr>
                  <a:spLocks noChangeShapeType="1"/>
                </p:cNvSpPr>
                <p:nvPr/>
              </p:nvSpPr>
              <p:spPr bwMode="auto">
                <a:xfrm flipV="1">
                  <a:off x="4965" y="2365"/>
                  <a:ext cx="14" cy="2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209" name="Line 1990"/>
                <p:cNvSpPr>
                  <a:spLocks noChangeShapeType="1"/>
                </p:cNvSpPr>
                <p:nvPr/>
              </p:nvSpPr>
              <p:spPr bwMode="auto">
                <a:xfrm flipV="1">
                  <a:off x="4979" y="2344"/>
                  <a:ext cx="13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210" name="Line 1991"/>
                <p:cNvSpPr>
                  <a:spLocks noChangeShapeType="1"/>
                </p:cNvSpPr>
                <p:nvPr/>
              </p:nvSpPr>
              <p:spPr bwMode="auto">
                <a:xfrm flipV="1">
                  <a:off x="4992" y="2319"/>
                  <a:ext cx="14" cy="2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211" name="Line 1992"/>
                <p:cNvSpPr>
                  <a:spLocks noChangeShapeType="1"/>
                </p:cNvSpPr>
                <p:nvPr/>
              </p:nvSpPr>
              <p:spPr bwMode="auto">
                <a:xfrm>
                  <a:off x="5006" y="2319"/>
                  <a:ext cx="13" cy="2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212" name="Line 1993"/>
                <p:cNvSpPr>
                  <a:spLocks noChangeShapeType="1"/>
                </p:cNvSpPr>
                <p:nvPr/>
              </p:nvSpPr>
              <p:spPr bwMode="auto">
                <a:xfrm>
                  <a:off x="5019" y="2339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213" name="Line 1994"/>
                <p:cNvSpPr>
                  <a:spLocks noChangeShapeType="1"/>
                </p:cNvSpPr>
                <p:nvPr/>
              </p:nvSpPr>
              <p:spPr bwMode="auto">
                <a:xfrm>
                  <a:off x="5033" y="2339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214" name="Line 1995"/>
                <p:cNvSpPr>
                  <a:spLocks noChangeShapeType="1"/>
                </p:cNvSpPr>
                <p:nvPr/>
              </p:nvSpPr>
              <p:spPr bwMode="auto">
                <a:xfrm flipV="1">
                  <a:off x="5046" y="2334"/>
                  <a:ext cx="15" cy="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215" name="Line 1996"/>
                <p:cNvSpPr>
                  <a:spLocks noChangeShapeType="1"/>
                </p:cNvSpPr>
                <p:nvPr/>
              </p:nvSpPr>
              <p:spPr bwMode="auto">
                <a:xfrm flipV="1">
                  <a:off x="5061" y="2329"/>
                  <a:ext cx="13" cy="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216" name="Line 1997"/>
                <p:cNvSpPr>
                  <a:spLocks noChangeShapeType="1"/>
                </p:cNvSpPr>
                <p:nvPr/>
              </p:nvSpPr>
              <p:spPr bwMode="auto">
                <a:xfrm flipV="1">
                  <a:off x="5074" y="2319"/>
                  <a:ext cx="14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217" name="Line 1998"/>
                <p:cNvSpPr>
                  <a:spLocks noChangeShapeType="1"/>
                </p:cNvSpPr>
                <p:nvPr/>
              </p:nvSpPr>
              <p:spPr bwMode="auto">
                <a:xfrm>
                  <a:off x="5088" y="2319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218" name="Line 1999"/>
                <p:cNvSpPr>
                  <a:spLocks noChangeShapeType="1"/>
                </p:cNvSpPr>
                <p:nvPr/>
              </p:nvSpPr>
              <p:spPr bwMode="auto">
                <a:xfrm flipV="1">
                  <a:off x="5101" y="2308"/>
                  <a:ext cx="14" cy="1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219" name="Line 2000"/>
                <p:cNvSpPr>
                  <a:spLocks noChangeShapeType="1"/>
                </p:cNvSpPr>
                <p:nvPr/>
              </p:nvSpPr>
              <p:spPr bwMode="auto">
                <a:xfrm flipV="1">
                  <a:off x="5115" y="2292"/>
                  <a:ext cx="13" cy="1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220" name="Line 2001"/>
                <p:cNvSpPr>
                  <a:spLocks noChangeShapeType="1"/>
                </p:cNvSpPr>
                <p:nvPr/>
              </p:nvSpPr>
              <p:spPr bwMode="auto">
                <a:xfrm flipV="1">
                  <a:off x="5128" y="2257"/>
                  <a:ext cx="14" cy="3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221" name="Line 2002"/>
                <p:cNvSpPr>
                  <a:spLocks noChangeShapeType="1"/>
                </p:cNvSpPr>
                <p:nvPr/>
              </p:nvSpPr>
              <p:spPr bwMode="auto">
                <a:xfrm flipV="1">
                  <a:off x="5142" y="2226"/>
                  <a:ext cx="13" cy="3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222" name="Line 2003"/>
                <p:cNvSpPr>
                  <a:spLocks noChangeShapeType="1"/>
                </p:cNvSpPr>
                <p:nvPr/>
              </p:nvSpPr>
              <p:spPr bwMode="auto">
                <a:xfrm>
                  <a:off x="5155" y="2226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223" name="Line 2004"/>
                <p:cNvSpPr>
                  <a:spLocks noChangeShapeType="1"/>
                </p:cNvSpPr>
                <p:nvPr/>
              </p:nvSpPr>
              <p:spPr bwMode="auto">
                <a:xfrm flipV="1">
                  <a:off x="5169" y="2184"/>
                  <a:ext cx="13" cy="4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224" name="Line 2005"/>
                <p:cNvSpPr>
                  <a:spLocks noChangeShapeType="1"/>
                </p:cNvSpPr>
                <p:nvPr/>
              </p:nvSpPr>
              <p:spPr bwMode="auto">
                <a:xfrm flipV="1">
                  <a:off x="5182" y="2153"/>
                  <a:ext cx="14" cy="3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225" name="Line 2006"/>
                <p:cNvSpPr>
                  <a:spLocks noChangeShapeType="1"/>
                </p:cNvSpPr>
                <p:nvPr/>
              </p:nvSpPr>
              <p:spPr bwMode="auto">
                <a:xfrm flipV="1">
                  <a:off x="5196" y="2106"/>
                  <a:ext cx="13" cy="4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226" name="Line 2007"/>
                <p:cNvSpPr>
                  <a:spLocks noChangeShapeType="1"/>
                </p:cNvSpPr>
                <p:nvPr/>
              </p:nvSpPr>
              <p:spPr bwMode="auto">
                <a:xfrm flipV="1">
                  <a:off x="5209" y="2060"/>
                  <a:ext cx="14" cy="4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227" name="Line 2008"/>
                <p:cNvSpPr>
                  <a:spLocks noChangeShapeType="1"/>
                </p:cNvSpPr>
                <p:nvPr/>
              </p:nvSpPr>
              <p:spPr bwMode="auto">
                <a:xfrm flipV="1">
                  <a:off x="5223" y="2034"/>
                  <a:ext cx="13" cy="2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228" name="Line 2009"/>
                <p:cNvSpPr>
                  <a:spLocks noChangeShapeType="1"/>
                </p:cNvSpPr>
                <p:nvPr/>
              </p:nvSpPr>
              <p:spPr bwMode="auto">
                <a:xfrm flipV="1">
                  <a:off x="5236" y="1998"/>
                  <a:ext cx="14" cy="3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229" name="Line 2010"/>
                <p:cNvSpPr>
                  <a:spLocks noChangeShapeType="1"/>
                </p:cNvSpPr>
                <p:nvPr/>
              </p:nvSpPr>
              <p:spPr bwMode="auto">
                <a:xfrm>
                  <a:off x="5250" y="1998"/>
                  <a:ext cx="13" cy="2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230" name="Line 2011"/>
                <p:cNvSpPr>
                  <a:spLocks noChangeShapeType="1"/>
                </p:cNvSpPr>
                <p:nvPr/>
              </p:nvSpPr>
              <p:spPr bwMode="auto">
                <a:xfrm flipV="1">
                  <a:off x="5263" y="1998"/>
                  <a:ext cx="14" cy="2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231" name="Line 2012"/>
                <p:cNvSpPr>
                  <a:spLocks noChangeShapeType="1"/>
                </p:cNvSpPr>
                <p:nvPr/>
              </p:nvSpPr>
              <p:spPr bwMode="auto">
                <a:xfrm flipV="1">
                  <a:off x="5277" y="1941"/>
                  <a:ext cx="13" cy="5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232" name="Line 2013"/>
                <p:cNvSpPr>
                  <a:spLocks noChangeShapeType="1"/>
                </p:cNvSpPr>
                <p:nvPr/>
              </p:nvSpPr>
              <p:spPr bwMode="auto">
                <a:xfrm flipV="1">
                  <a:off x="5290" y="1930"/>
                  <a:ext cx="14" cy="1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233" name="Line 2014"/>
                <p:cNvSpPr>
                  <a:spLocks noChangeShapeType="1"/>
                </p:cNvSpPr>
                <p:nvPr/>
              </p:nvSpPr>
              <p:spPr bwMode="auto">
                <a:xfrm flipV="1">
                  <a:off x="5304" y="1920"/>
                  <a:ext cx="13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234" name="Line 2015"/>
                <p:cNvSpPr>
                  <a:spLocks noChangeShapeType="1"/>
                </p:cNvSpPr>
                <p:nvPr/>
              </p:nvSpPr>
              <p:spPr bwMode="auto">
                <a:xfrm flipV="1">
                  <a:off x="5317" y="1905"/>
                  <a:ext cx="14" cy="1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235" name="Line 2016"/>
                <p:cNvSpPr>
                  <a:spLocks noChangeShapeType="1"/>
                </p:cNvSpPr>
                <p:nvPr/>
              </p:nvSpPr>
              <p:spPr bwMode="auto">
                <a:xfrm flipV="1">
                  <a:off x="5331" y="1874"/>
                  <a:ext cx="13" cy="3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236" name="Line 2017"/>
                <p:cNvSpPr>
                  <a:spLocks noChangeShapeType="1"/>
                </p:cNvSpPr>
                <p:nvPr/>
              </p:nvSpPr>
              <p:spPr bwMode="auto">
                <a:xfrm flipV="1">
                  <a:off x="5344" y="1833"/>
                  <a:ext cx="14" cy="4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237" name="Line 2018"/>
                <p:cNvSpPr>
                  <a:spLocks noChangeShapeType="1"/>
                </p:cNvSpPr>
                <p:nvPr/>
              </p:nvSpPr>
              <p:spPr bwMode="auto">
                <a:xfrm>
                  <a:off x="5358" y="1833"/>
                  <a:ext cx="14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238" name="Line 2019"/>
                <p:cNvSpPr>
                  <a:spLocks noChangeShapeType="1"/>
                </p:cNvSpPr>
                <p:nvPr/>
              </p:nvSpPr>
              <p:spPr bwMode="auto">
                <a:xfrm>
                  <a:off x="5372" y="1843"/>
                  <a:ext cx="14" cy="4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239" name="Line 2020"/>
                <p:cNvSpPr>
                  <a:spLocks noChangeShapeType="1"/>
                </p:cNvSpPr>
                <p:nvPr/>
              </p:nvSpPr>
              <p:spPr bwMode="auto">
                <a:xfrm>
                  <a:off x="5386" y="1889"/>
                  <a:ext cx="13" cy="5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240" name="Line 2021"/>
                <p:cNvSpPr>
                  <a:spLocks noChangeShapeType="1"/>
                </p:cNvSpPr>
                <p:nvPr/>
              </p:nvSpPr>
              <p:spPr bwMode="auto">
                <a:xfrm>
                  <a:off x="5399" y="1946"/>
                  <a:ext cx="14" cy="5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241" name="Line 2022"/>
                <p:cNvSpPr>
                  <a:spLocks noChangeShapeType="1"/>
                </p:cNvSpPr>
                <p:nvPr/>
              </p:nvSpPr>
              <p:spPr bwMode="auto">
                <a:xfrm>
                  <a:off x="5413" y="2003"/>
                  <a:ext cx="13" cy="5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242" name="Line 2023"/>
                <p:cNvSpPr>
                  <a:spLocks noChangeShapeType="1"/>
                </p:cNvSpPr>
                <p:nvPr/>
              </p:nvSpPr>
              <p:spPr bwMode="auto">
                <a:xfrm>
                  <a:off x="5426" y="2054"/>
                  <a:ext cx="14" cy="3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243" name="Line 2024"/>
                <p:cNvSpPr>
                  <a:spLocks noChangeShapeType="1"/>
                </p:cNvSpPr>
                <p:nvPr/>
              </p:nvSpPr>
              <p:spPr bwMode="auto">
                <a:xfrm flipV="1">
                  <a:off x="5440" y="2075"/>
                  <a:ext cx="13" cy="1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244" name="Line 2025"/>
                <p:cNvSpPr>
                  <a:spLocks noChangeShapeType="1"/>
                </p:cNvSpPr>
                <p:nvPr/>
              </p:nvSpPr>
              <p:spPr bwMode="auto">
                <a:xfrm flipV="1">
                  <a:off x="5453" y="2070"/>
                  <a:ext cx="14" cy="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245" name="Line 2026"/>
                <p:cNvSpPr>
                  <a:spLocks noChangeShapeType="1"/>
                </p:cNvSpPr>
                <p:nvPr/>
              </p:nvSpPr>
              <p:spPr bwMode="auto">
                <a:xfrm>
                  <a:off x="5467" y="2070"/>
                  <a:ext cx="13" cy="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246" name="Line 2027"/>
                <p:cNvSpPr>
                  <a:spLocks noChangeShapeType="1"/>
                </p:cNvSpPr>
                <p:nvPr/>
              </p:nvSpPr>
              <p:spPr bwMode="auto">
                <a:xfrm>
                  <a:off x="5480" y="2075"/>
                  <a:ext cx="14" cy="1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247" name="Line 2028"/>
                <p:cNvSpPr>
                  <a:spLocks noChangeShapeType="1"/>
                </p:cNvSpPr>
                <p:nvPr/>
              </p:nvSpPr>
              <p:spPr bwMode="auto">
                <a:xfrm>
                  <a:off x="5494" y="2091"/>
                  <a:ext cx="13" cy="1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248" name="Line 2029"/>
                <p:cNvSpPr>
                  <a:spLocks noChangeShapeType="1"/>
                </p:cNvSpPr>
                <p:nvPr/>
              </p:nvSpPr>
              <p:spPr bwMode="auto">
                <a:xfrm>
                  <a:off x="5507" y="2106"/>
                  <a:ext cx="14" cy="1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249" name="Line 2030"/>
                <p:cNvSpPr>
                  <a:spLocks noChangeShapeType="1"/>
                </p:cNvSpPr>
                <p:nvPr/>
              </p:nvSpPr>
              <p:spPr bwMode="auto">
                <a:xfrm>
                  <a:off x="5521" y="2122"/>
                  <a:ext cx="13" cy="1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250" name="Line 2031"/>
                <p:cNvSpPr>
                  <a:spLocks noChangeShapeType="1"/>
                </p:cNvSpPr>
                <p:nvPr/>
              </p:nvSpPr>
              <p:spPr bwMode="auto">
                <a:xfrm>
                  <a:off x="5534" y="2133"/>
                  <a:ext cx="14" cy="4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251" name="Line 2032"/>
                <p:cNvSpPr>
                  <a:spLocks noChangeShapeType="1"/>
                </p:cNvSpPr>
                <p:nvPr/>
              </p:nvSpPr>
              <p:spPr bwMode="auto">
                <a:xfrm>
                  <a:off x="5548" y="2137"/>
                  <a:ext cx="13" cy="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252" name="Line 2033"/>
                <p:cNvSpPr>
                  <a:spLocks noChangeShapeType="1"/>
                </p:cNvSpPr>
                <p:nvPr/>
              </p:nvSpPr>
              <p:spPr bwMode="auto">
                <a:xfrm>
                  <a:off x="5561" y="2143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253" name="Line 2034"/>
                <p:cNvSpPr>
                  <a:spLocks noChangeShapeType="1"/>
                </p:cNvSpPr>
                <p:nvPr/>
              </p:nvSpPr>
              <p:spPr bwMode="auto">
                <a:xfrm flipV="1">
                  <a:off x="5575" y="2116"/>
                  <a:ext cx="13" cy="2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254" name="Line 2035"/>
                <p:cNvSpPr>
                  <a:spLocks noChangeShapeType="1"/>
                </p:cNvSpPr>
                <p:nvPr/>
              </p:nvSpPr>
              <p:spPr bwMode="auto">
                <a:xfrm>
                  <a:off x="5588" y="2116"/>
                  <a:ext cx="14" cy="2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255" name="Line 2036"/>
                <p:cNvSpPr>
                  <a:spLocks noChangeShapeType="1"/>
                </p:cNvSpPr>
                <p:nvPr/>
              </p:nvSpPr>
              <p:spPr bwMode="auto">
                <a:xfrm>
                  <a:off x="5602" y="2143"/>
                  <a:ext cx="13" cy="4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256" name="Line 2037"/>
                <p:cNvSpPr>
                  <a:spLocks noChangeShapeType="1"/>
                </p:cNvSpPr>
                <p:nvPr/>
              </p:nvSpPr>
              <p:spPr bwMode="auto">
                <a:xfrm flipV="1">
                  <a:off x="1730" y="1212"/>
                  <a:ext cx="13" cy="2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257" name="Line 2038"/>
                <p:cNvSpPr>
                  <a:spLocks noChangeShapeType="1"/>
                </p:cNvSpPr>
                <p:nvPr/>
              </p:nvSpPr>
              <p:spPr bwMode="auto">
                <a:xfrm flipV="1">
                  <a:off x="1743" y="1191"/>
                  <a:ext cx="13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258" name="Line 2039"/>
                <p:cNvSpPr>
                  <a:spLocks noChangeShapeType="1"/>
                </p:cNvSpPr>
                <p:nvPr/>
              </p:nvSpPr>
              <p:spPr bwMode="auto">
                <a:xfrm>
                  <a:off x="1756" y="1191"/>
                  <a:ext cx="14" cy="3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259" name="Line 2040"/>
                <p:cNvSpPr>
                  <a:spLocks noChangeShapeType="1"/>
                </p:cNvSpPr>
                <p:nvPr/>
              </p:nvSpPr>
              <p:spPr bwMode="auto">
                <a:xfrm flipV="1">
                  <a:off x="1770" y="1216"/>
                  <a:ext cx="13" cy="1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260" name="Line 2041"/>
                <p:cNvSpPr>
                  <a:spLocks noChangeShapeType="1"/>
                </p:cNvSpPr>
                <p:nvPr/>
              </p:nvSpPr>
              <p:spPr bwMode="auto">
                <a:xfrm flipV="1">
                  <a:off x="1783" y="1196"/>
                  <a:ext cx="14" cy="2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261" name="Line 2042"/>
                <p:cNvSpPr>
                  <a:spLocks noChangeShapeType="1"/>
                </p:cNvSpPr>
                <p:nvPr/>
              </p:nvSpPr>
              <p:spPr bwMode="auto">
                <a:xfrm flipV="1">
                  <a:off x="1797" y="1170"/>
                  <a:ext cx="13" cy="2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262" name="Line 2043"/>
                <p:cNvSpPr>
                  <a:spLocks noChangeShapeType="1"/>
                </p:cNvSpPr>
                <p:nvPr/>
              </p:nvSpPr>
              <p:spPr bwMode="auto">
                <a:xfrm>
                  <a:off x="1810" y="1170"/>
                  <a:ext cx="14" cy="3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263" name="Line 2044"/>
                <p:cNvSpPr>
                  <a:spLocks noChangeShapeType="1"/>
                </p:cNvSpPr>
                <p:nvPr/>
              </p:nvSpPr>
              <p:spPr bwMode="auto">
                <a:xfrm>
                  <a:off x="1824" y="1201"/>
                  <a:ext cx="13" cy="93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264" name="Line 2045"/>
                <p:cNvSpPr>
                  <a:spLocks noChangeShapeType="1"/>
                </p:cNvSpPr>
                <p:nvPr/>
              </p:nvSpPr>
              <p:spPr bwMode="auto">
                <a:xfrm>
                  <a:off x="1837" y="1294"/>
                  <a:ext cx="14" cy="88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265" name="Line 2046"/>
                <p:cNvSpPr>
                  <a:spLocks noChangeShapeType="1"/>
                </p:cNvSpPr>
                <p:nvPr/>
              </p:nvSpPr>
              <p:spPr bwMode="auto">
                <a:xfrm>
                  <a:off x="1851" y="1382"/>
                  <a:ext cx="13" cy="7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266" name="Line 2047"/>
                <p:cNvSpPr>
                  <a:spLocks noChangeShapeType="1"/>
                </p:cNvSpPr>
                <p:nvPr/>
              </p:nvSpPr>
              <p:spPr bwMode="auto">
                <a:xfrm>
                  <a:off x="1864" y="1454"/>
                  <a:ext cx="14" cy="1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</p:grpSp>
          <p:grpSp>
            <p:nvGrpSpPr>
              <p:cNvPr id="15" name="Group 2048"/>
              <p:cNvGrpSpPr>
                <a:grpSpLocks/>
              </p:cNvGrpSpPr>
              <p:nvPr/>
            </p:nvGrpSpPr>
            <p:grpSpPr bwMode="auto">
              <a:xfrm>
                <a:off x="1534" y="1469"/>
                <a:ext cx="2624" cy="1641"/>
                <a:chOff x="1878" y="947"/>
                <a:chExt cx="2708" cy="1693"/>
              </a:xfrm>
            </p:grpSpPr>
            <p:sp>
              <p:nvSpPr>
                <p:cNvPr id="19867" name="Line 2049"/>
                <p:cNvSpPr>
                  <a:spLocks noChangeShapeType="1"/>
                </p:cNvSpPr>
                <p:nvPr/>
              </p:nvSpPr>
              <p:spPr bwMode="auto">
                <a:xfrm flipV="1">
                  <a:off x="1878" y="1450"/>
                  <a:ext cx="13" cy="1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868" name="Line 2050"/>
                <p:cNvSpPr>
                  <a:spLocks noChangeShapeType="1"/>
                </p:cNvSpPr>
                <p:nvPr/>
              </p:nvSpPr>
              <p:spPr bwMode="auto">
                <a:xfrm>
                  <a:off x="1891" y="1450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869" name="Line 2051"/>
                <p:cNvSpPr>
                  <a:spLocks noChangeShapeType="1"/>
                </p:cNvSpPr>
                <p:nvPr/>
              </p:nvSpPr>
              <p:spPr bwMode="auto">
                <a:xfrm flipV="1">
                  <a:off x="1905" y="1444"/>
                  <a:ext cx="13" cy="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870" name="Line 2052"/>
                <p:cNvSpPr>
                  <a:spLocks noChangeShapeType="1"/>
                </p:cNvSpPr>
                <p:nvPr/>
              </p:nvSpPr>
              <p:spPr bwMode="auto">
                <a:xfrm>
                  <a:off x="1918" y="1444"/>
                  <a:ext cx="14" cy="2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871" name="Line 2053"/>
                <p:cNvSpPr>
                  <a:spLocks noChangeShapeType="1"/>
                </p:cNvSpPr>
                <p:nvPr/>
              </p:nvSpPr>
              <p:spPr bwMode="auto">
                <a:xfrm>
                  <a:off x="1932" y="1470"/>
                  <a:ext cx="13" cy="1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872" name="Line 2054"/>
                <p:cNvSpPr>
                  <a:spLocks noChangeShapeType="1"/>
                </p:cNvSpPr>
                <p:nvPr/>
              </p:nvSpPr>
              <p:spPr bwMode="auto">
                <a:xfrm>
                  <a:off x="1945" y="1481"/>
                  <a:ext cx="14" cy="4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873" name="Line 2055"/>
                <p:cNvSpPr>
                  <a:spLocks noChangeShapeType="1"/>
                </p:cNvSpPr>
                <p:nvPr/>
              </p:nvSpPr>
              <p:spPr bwMode="auto">
                <a:xfrm>
                  <a:off x="1959" y="1485"/>
                  <a:ext cx="13" cy="1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874" name="Line 2056"/>
                <p:cNvSpPr>
                  <a:spLocks noChangeShapeType="1"/>
                </p:cNvSpPr>
                <p:nvPr/>
              </p:nvSpPr>
              <p:spPr bwMode="auto">
                <a:xfrm>
                  <a:off x="1972" y="1496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875" name="Line 2057"/>
                <p:cNvSpPr>
                  <a:spLocks noChangeShapeType="1"/>
                </p:cNvSpPr>
                <p:nvPr/>
              </p:nvSpPr>
              <p:spPr bwMode="auto">
                <a:xfrm>
                  <a:off x="1986" y="1496"/>
                  <a:ext cx="13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876" name="Line 2058"/>
                <p:cNvSpPr>
                  <a:spLocks noChangeShapeType="1"/>
                </p:cNvSpPr>
                <p:nvPr/>
              </p:nvSpPr>
              <p:spPr bwMode="auto">
                <a:xfrm>
                  <a:off x="1999" y="1506"/>
                  <a:ext cx="14" cy="3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877" name="Line 2059"/>
                <p:cNvSpPr>
                  <a:spLocks noChangeShapeType="1"/>
                </p:cNvSpPr>
                <p:nvPr/>
              </p:nvSpPr>
              <p:spPr bwMode="auto">
                <a:xfrm>
                  <a:off x="2013" y="1543"/>
                  <a:ext cx="13" cy="3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878" name="Line 2060"/>
                <p:cNvSpPr>
                  <a:spLocks noChangeShapeType="1"/>
                </p:cNvSpPr>
                <p:nvPr/>
              </p:nvSpPr>
              <p:spPr bwMode="auto">
                <a:xfrm>
                  <a:off x="2026" y="1574"/>
                  <a:ext cx="15" cy="2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879" name="Line 2061"/>
                <p:cNvSpPr>
                  <a:spLocks noChangeShapeType="1"/>
                </p:cNvSpPr>
                <p:nvPr/>
              </p:nvSpPr>
              <p:spPr bwMode="auto">
                <a:xfrm>
                  <a:off x="2041" y="1599"/>
                  <a:ext cx="13" cy="3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880" name="Line 2062"/>
                <p:cNvSpPr>
                  <a:spLocks noChangeShapeType="1"/>
                </p:cNvSpPr>
                <p:nvPr/>
              </p:nvSpPr>
              <p:spPr bwMode="auto">
                <a:xfrm>
                  <a:off x="2054" y="1636"/>
                  <a:ext cx="14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881" name="Line 2063"/>
                <p:cNvSpPr>
                  <a:spLocks noChangeShapeType="1"/>
                </p:cNvSpPr>
                <p:nvPr/>
              </p:nvSpPr>
              <p:spPr bwMode="auto">
                <a:xfrm flipV="1">
                  <a:off x="2068" y="1620"/>
                  <a:ext cx="13" cy="3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882" name="Line 2064"/>
                <p:cNvSpPr>
                  <a:spLocks noChangeShapeType="1"/>
                </p:cNvSpPr>
                <p:nvPr/>
              </p:nvSpPr>
              <p:spPr bwMode="auto">
                <a:xfrm flipV="1">
                  <a:off x="2081" y="1547"/>
                  <a:ext cx="14" cy="73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883" name="Line 2065"/>
                <p:cNvSpPr>
                  <a:spLocks noChangeShapeType="1"/>
                </p:cNvSpPr>
                <p:nvPr/>
              </p:nvSpPr>
              <p:spPr bwMode="auto">
                <a:xfrm flipV="1">
                  <a:off x="2095" y="1470"/>
                  <a:ext cx="13" cy="7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884" name="Line 2066"/>
                <p:cNvSpPr>
                  <a:spLocks noChangeShapeType="1"/>
                </p:cNvSpPr>
                <p:nvPr/>
              </p:nvSpPr>
              <p:spPr bwMode="auto">
                <a:xfrm flipV="1">
                  <a:off x="2108" y="1403"/>
                  <a:ext cx="14" cy="6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885" name="Line 2067"/>
                <p:cNvSpPr>
                  <a:spLocks noChangeShapeType="1"/>
                </p:cNvSpPr>
                <p:nvPr/>
              </p:nvSpPr>
              <p:spPr bwMode="auto">
                <a:xfrm>
                  <a:off x="2122" y="1403"/>
                  <a:ext cx="13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886" name="Line 2068"/>
                <p:cNvSpPr>
                  <a:spLocks noChangeShapeType="1"/>
                </p:cNvSpPr>
                <p:nvPr/>
              </p:nvSpPr>
              <p:spPr bwMode="auto">
                <a:xfrm>
                  <a:off x="2135" y="1413"/>
                  <a:ext cx="14" cy="2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887" name="Line 2069"/>
                <p:cNvSpPr>
                  <a:spLocks noChangeShapeType="1"/>
                </p:cNvSpPr>
                <p:nvPr/>
              </p:nvSpPr>
              <p:spPr bwMode="auto">
                <a:xfrm>
                  <a:off x="2149" y="1439"/>
                  <a:ext cx="13" cy="83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888" name="Line 2070"/>
                <p:cNvSpPr>
                  <a:spLocks noChangeShapeType="1"/>
                </p:cNvSpPr>
                <p:nvPr/>
              </p:nvSpPr>
              <p:spPr bwMode="auto">
                <a:xfrm>
                  <a:off x="2162" y="1522"/>
                  <a:ext cx="14" cy="73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889" name="Line 2071"/>
                <p:cNvSpPr>
                  <a:spLocks noChangeShapeType="1"/>
                </p:cNvSpPr>
                <p:nvPr/>
              </p:nvSpPr>
              <p:spPr bwMode="auto">
                <a:xfrm>
                  <a:off x="2176" y="1595"/>
                  <a:ext cx="13" cy="7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890" name="Line 2072"/>
                <p:cNvSpPr>
                  <a:spLocks noChangeShapeType="1"/>
                </p:cNvSpPr>
                <p:nvPr/>
              </p:nvSpPr>
              <p:spPr bwMode="auto">
                <a:xfrm>
                  <a:off x="2189" y="1667"/>
                  <a:ext cx="14" cy="1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891" name="Line 2073"/>
                <p:cNvSpPr>
                  <a:spLocks noChangeShapeType="1"/>
                </p:cNvSpPr>
                <p:nvPr/>
              </p:nvSpPr>
              <p:spPr bwMode="auto">
                <a:xfrm flipV="1">
                  <a:off x="2203" y="1609"/>
                  <a:ext cx="13" cy="73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892" name="Line 2074"/>
                <p:cNvSpPr>
                  <a:spLocks noChangeShapeType="1"/>
                </p:cNvSpPr>
                <p:nvPr/>
              </p:nvSpPr>
              <p:spPr bwMode="auto">
                <a:xfrm>
                  <a:off x="2216" y="1609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893" name="Line 2075"/>
                <p:cNvSpPr>
                  <a:spLocks noChangeShapeType="1"/>
                </p:cNvSpPr>
                <p:nvPr/>
              </p:nvSpPr>
              <p:spPr bwMode="auto">
                <a:xfrm>
                  <a:off x="2230" y="1609"/>
                  <a:ext cx="13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894" name="Line 2076"/>
                <p:cNvSpPr>
                  <a:spLocks noChangeShapeType="1"/>
                </p:cNvSpPr>
                <p:nvPr/>
              </p:nvSpPr>
              <p:spPr bwMode="auto">
                <a:xfrm>
                  <a:off x="2243" y="1630"/>
                  <a:ext cx="14" cy="2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895" name="Line 2077"/>
                <p:cNvSpPr>
                  <a:spLocks noChangeShapeType="1"/>
                </p:cNvSpPr>
                <p:nvPr/>
              </p:nvSpPr>
              <p:spPr bwMode="auto">
                <a:xfrm flipV="1">
                  <a:off x="2257" y="1651"/>
                  <a:ext cx="13" cy="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896" name="Line 2078"/>
                <p:cNvSpPr>
                  <a:spLocks noChangeShapeType="1"/>
                </p:cNvSpPr>
                <p:nvPr/>
              </p:nvSpPr>
              <p:spPr bwMode="auto">
                <a:xfrm>
                  <a:off x="2270" y="1651"/>
                  <a:ext cx="14" cy="1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897" name="Line 2079"/>
                <p:cNvSpPr>
                  <a:spLocks noChangeShapeType="1"/>
                </p:cNvSpPr>
                <p:nvPr/>
              </p:nvSpPr>
              <p:spPr bwMode="auto">
                <a:xfrm>
                  <a:off x="2284" y="1667"/>
                  <a:ext cx="13" cy="7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898" name="Line 2080"/>
                <p:cNvSpPr>
                  <a:spLocks noChangeShapeType="1"/>
                </p:cNvSpPr>
                <p:nvPr/>
              </p:nvSpPr>
              <p:spPr bwMode="auto">
                <a:xfrm>
                  <a:off x="2297" y="1739"/>
                  <a:ext cx="14" cy="6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899" name="Line 2081"/>
                <p:cNvSpPr>
                  <a:spLocks noChangeShapeType="1"/>
                </p:cNvSpPr>
                <p:nvPr/>
              </p:nvSpPr>
              <p:spPr bwMode="auto">
                <a:xfrm>
                  <a:off x="2311" y="1801"/>
                  <a:ext cx="13" cy="3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900" name="Line 2082"/>
                <p:cNvSpPr>
                  <a:spLocks noChangeShapeType="1"/>
                </p:cNvSpPr>
                <p:nvPr/>
              </p:nvSpPr>
              <p:spPr bwMode="auto">
                <a:xfrm>
                  <a:off x="2324" y="1837"/>
                  <a:ext cx="15" cy="3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901" name="Line 2083"/>
                <p:cNvSpPr>
                  <a:spLocks noChangeShapeType="1"/>
                </p:cNvSpPr>
                <p:nvPr/>
              </p:nvSpPr>
              <p:spPr bwMode="auto">
                <a:xfrm>
                  <a:off x="2339" y="1868"/>
                  <a:ext cx="13" cy="2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902" name="Line 2084"/>
                <p:cNvSpPr>
                  <a:spLocks noChangeShapeType="1"/>
                </p:cNvSpPr>
                <p:nvPr/>
              </p:nvSpPr>
              <p:spPr bwMode="auto">
                <a:xfrm>
                  <a:off x="2352" y="1895"/>
                  <a:ext cx="14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903" name="Line 2085"/>
                <p:cNvSpPr>
                  <a:spLocks noChangeShapeType="1"/>
                </p:cNvSpPr>
                <p:nvPr/>
              </p:nvSpPr>
              <p:spPr bwMode="auto">
                <a:xfrm>
                  <a:off x="2366" y="1905"/>
                  <a:ext cx="13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904" name="Line 2086"/>
                <p:cNvSpPr>
                  <a:spLocks noChangeShapeType="1"/>
                </p:cNvSpPr>
                <p:nvPr/>
              </p:nvSpPr>
              <p:spPr bwMode="auto">
                <a:xfrm>
                  <a:off x="2379" y="1915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905" name="Line 2087"/>
                <p:cNvSpPr>
                  <a:spLocks noChangeShapeType="1"/>
                </p:cNvSpPr>
                <p:nvPr/>
              </p:nvSpPr>
              <p:spPr bwMode="auto">
                <a:xfrm flipV="1">
                  <a:off x="2393" y="1895"/>
                  <a:ext cx="13" cy="2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906" name="Line 2088"/>
                <p:cNvSpPr>
                  <a:spLocks noChangeShapeType="1"/>
                </p:cNvSpPr>
                <p:nvPr/>
              </p:nvSpPr>
              <p:spPr bwMode="auto">
                <a:xfrm>
                  <a:off x="2406" y="1895"/>
                  <a:ext cx="14" cy="4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907" name="Line 2089"/>
                <p:cNvSpPr>
                  <a:spLocks noChangeShapeType="1"/>
                </p:cNvSpPr>
                <p:nvPr/>
              </p:nvSpPr>
              <p:spPr bwMode="auto">
                <a:xfrm>
                  <a:off x="2420" y="1899"/>
                  <a:ext cx="13" cy="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908" name="Line 2090"/>
                <p:cNvSpPr>
                  <a:spLocks noChangeShapeType="1"/>
                </p:cNvSpPr>
                <p:nvPr/>
              </p:nvSpPr>
              <p:spPr bwMode="auto">
                <a:xfrm>
                  <a:off x="2433" y="1905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909" name="Line 2091"/>
                <p:cNvSpPr>
                  <a:spLocks noChangeShapeType="1"/>
                </p:cNvSpPr>
                <p:nvPr/>
              </p:nvSpPr>
              <p:spPr bwMode="auto">
                <a:xfrm>
                  <a:off x="2447" y="1905"/>
                  <a:ext cx="13" cy="1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910" name="Line 2092"/>
                <p:cNvSpPr>
                  <a:spLocks noChangeShapeType="1"/>
                </p:cNvSpPr>
                <p:nvPr/>
              </p:nvSpPr>
              <p:spPr bwMode="auto">
                <a:xfrm>
                  <a:off x="2460" y="1920"/>
                  <a:ext cx="14" cy="2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911" name="Line 2093"/>
                <p:cNvSpPr>
                  <a:spLocks noChangeShapeType="1"/>
                </p:cNvSpPr>
                <p:nvPr/>
              </p:nvSpPr>
              <p:spPr bwMode="auto">
                <a:xfrm>
                  <a:off x="2474" y="1946"/>
                  <a:ext cx="13" cy="1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912" name="Line 2094"/>
                <p:cNvSpPr>
                  <a:spLocks noChangeShapeType="1"/>
                </p:cNvSpPr>
                <p:nvPr/>
              </p:nvSpPr>
              <p:spPr bwMode="auto">
                <a:xfrm>
                  <a:off x="2487" y="1961"/>
                  <a:ext cx="14" cy="2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913" name="Line 2095"/>
                <p:cNvSpPr>
                  <a:spLocks noChangeShapeType="1"/>
                </p:cNvSpPr>
                <p:nvPr/>
              </p:nvSpPr>
              <p:spPr bwMode="auto">
                <a:xfrm>
                  <a:off x="2501" y="1988"/>
                  <a:ext cx="13" cy="1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914" name="Line 2096"/>
                <p:cNvSpPr>
                  <a:spLocks noChangeShapeType="1"/>
                </p:cNvSpPr>
                <p:nvPr/>
              </p:nvSpPr>
              <p:spPr bwMode="auto">
                <a:xfrm>
                  <a:off x="2514" y="2003"/>
                  <a:ext cx="14" cy="2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915" name="Line 2097"/>
                <p:cNvSpPr>
                  <a:spLocks noChangeShapeType="1"/>
                </p:cNvSpPr>
                <p:nvPr/>
              </p:nvSpPr>
              <p:spPr bwMode="auto">
                <a:xfrm>
                  <a:off x="2528" y="2023"/>
                  <a:ext cx="13" cy="1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916" name="Line 2098"/>
                <p:cNvSpPr>
                  <a:spLocks noChangeShapeType="1"/>
                </p:cNvSpPr>
                <p:nvPr/>
              </p:nvSpPr>
              <p:spPr bwMode="auto">
                <a:xfrm>
                  <a:off x="2541" y="2039"/>
                  <a:ext cx="14" cy="1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917" name="Line 2099"/>
                <p:cNvSpPr>
                  <a:spLocks noChangeShapeType="1"/>
                </p:cNvSpPr>
                <p:nvPr/>
              </p:nvSpPr>
              <p:spPr bwMode="auto">
                <a:xfrm>
                  <a:off x="2555" y="2054"/>
                  <a:ext cx="13" cy="6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918" name="Line 2100"/>
                <p:cNvSpPr>
                  <a:spLocks noChangeShapeType="1"/>
                </p:cNvSpPr>
                <p:nvPr/>
              </p:nvSpPr>
              <p:spPr bwMode="auto">
                <a:xfrm>
                  <a:off x="2568" y="2116"/>
                  <a:ext cx="14" cy="94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919" name="Line 2101"/>
                <p:cNvSpPr>
                  <a:spLocks noChangeShapeType="1"/>
                </p:cNvSpPr>
                <p:nvPr/>
              </p:nvSpPr>
              <p:spPr bwMode="auto">
                <a:xfrm>
                  <a:off x="2582" y="2210"/>
                  <a:ext cx="13" cy="7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920" name="Line 2102"/>
                <p:cNvSpPr>
                  <a:spLocks noChangeShapeType="1"/>
                </p:cNvSpPr>
                <p:nvPr/>
              </p:nvSpPr>
              <p:spPr bwMode="auto">
                <a:xfrm>
                  <a:off x="2595" y="2282"/>
                  <a:ext cx="14" cy="3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921" name="Line 2103"/>
                <p:cNvSpPr>
                  <a:spLocks noChangeShapeType="1"/>
                </p:cNvSpPr>
                <p:nvPr/>
              </p:nvSpPr>
              <p:spPr bwMode="auto">
                <a:xfrm>
                  <a:off x="2609" y="2319"/>
                  <a:ext cx="13" cy="2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922" name="Line 2104"/>
                <p:cNvSpPr>
                  <a:spLocks noChangeShapeType="1"/>
                </p:cNvSpPr>
                <p:nvPr/>
              </p:nvSpPr>
              <p:spPr bwMode="auto">
                <a:xfrm>
                  <a:off x="2622" y="2344"/>
                  <a:ext cx="14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923" name="Line 2105"/>
                <p:cNvSpPr>
                  <a:spLocks noChangeShapeType="1"/>
                </p:cNvSpPr>
                <p:nvPr/>
              </p:nvSpPr>
              <p:spPr bwMode="auto">
                <a:xfrm flipV="1">
                  <a:off x="2636" y="2344"/>
                  <a:ext cx="13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924" name="Line 2106"/>
                <p:cNvSpPr>
                  <a:spLocks noChangeShapeType="1"/>
                </p:cNvSpPr>
                <p:nvPr/>
              </p:nvSpPr>
              <p:spPr bwMode="auto">
                <a:xfrm flipV="1">
                  <a:off x="2649" y="2272"/>
                  <a:ext cx="15" cy="7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925" name="Line 2107"/>
                <p:cNvSpPr>
                  <a:spLocks noChangeShapeType="1"/>
                </p:cNvSpPr>
                <p:nvPr/>
              </p:nvSpPr>
              <p:spPr bwMode="auto">
                <a:xfrm flipV="1">
                  <a:off x="2664" y="2226"/>
                  <a:ext cx="13" cy="4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926" name="Line 2108"/>
                <p:cNvSpPr>
                  <a:spLocks noChangeShapeType="1"/>
                </p:cNvSpPr>
                <p:nvPr/>
              </p:nvSpPr>
              <p:spPr bwMode="auto">
                <a:xfrm>
                  <a:off x="2677" y="2226"/>
                  <a:ext cx="14" cy="1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927" name="Line 2109"/>
                <p:cNvSpPr>
                  <a:spLocks noChangeShapeType="1"/>
                </p:cNvSpPr>
                <p:nvPr/>
              </p:nvSpPr>
              <p:spPr bwMode="auto">
                <a:xfrm>
                  <a:off x="2691" y="2241"/>
                  <a:ext cx="13" cy="4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928" name="Line 2110"/>
                <p:cNvSpPr>
                  <a:spLocks noChangeShapeType="1"/>
                </p:cNvSpPr>
                <p:nvPr/>
              </p:nvSpPr>
              <p:spPr bwMode="auto">
                <a:xfrm>
                  <a:off x="2704" y="2288"/>
                  <a:ext cx="14" cy="1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929" name="Line 2111"/>
                <p:cNvSpPr>
                  <a:spLocks noChangeShapeType="1"/>
                </p:cNvSpPr>
                <p:nvPr/>
              </p:nvSpPr>
              <p:spPr bwMode="auto">
                <a:xfrm>
                  <a:off x="2718" y="2303"/>
                  <a:ext cx="13" cy="2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930" name="Line 2112"/>
                <p:cNvSpPr>
                  <a:spLocks noChangeShapeType="1"/>
                </p:cNvSpPr>
                <p:nvPr/>
              </p:nvSpPr>
              <p:spPr bwMode="auto">
                <a:xfrm>
                  <a:off x="2731" y="2323"/>
                  <a:ext cx="14" cy="1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931" name="Line 2113"/>
                <p:cNvSpPr>
                  <a:spLocks noChangeShapeType="1"/>
                </p:cNvSpPr>
                <p:nvPr/>
              </p:nvSpPr>
              <p:spPr bwMode="auto">
                <a:xfrm>
                  <a:off x="2745" y="2334"/>
                  <a:ext cx="13" cy="1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932" name="Line 2114"/>
                <p:cNvSpPr>
                  <a:spLocks noChangeShapeType="1"/>
                </p:cNvSpPr>
                <p:nvPr/>
              </p:nvSpPr>
              <p:spPr bwMode="auto">
                <a:xfrm>
                  <a:off x="2758" y="2350"/>
                  <a:ext cx="14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933" name="Line 2115"/>
                <p:cNvSpPr>
                  <a:spLocks noChangeShapeType="1"/>
                </p:cNvSpPr>
                <p:nvPr/>
              </p:nvSpPr>
              <p:spPr bwMode="auto">
                <a:xfrm>
                  <a:off x="2772" y="2360"/>
                  <a:ext cx="13" cy="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934" name="Line 2116"/>
                <p:cNvSpPr>
                  <a:spLocks noChangeShapeType="1"/>
                </p:cNvSpPr>
                <p:nvPr/>
              </p:nvSpPr>
              <p:spPr bwMode="auto">
                <a:xfrm>
                  <a:off x="2785" y="2365"/>
                  <a:ext cx="14" cy="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935" name="Line 2117"/>
                <p:cNvSpPr>
                  <a:spLocks noChangeShapeType="1"/>
                </p:cNvSpPr>
                <p:nvPr/>
              </p:nvSpPr>
              <p:spPr bwMode="auto">
                <a:xfrm>
                  <a:off x="2799" y="2371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936" name="Line 2118"/>
                <p:cNvSpPr>
                  <a:spLocks noChangeShapeType="1"/>
                </p:cNvSpPr>
                <p:nvPr/>
              </p:nvSpPr>
              <p:spPr bwMode="auto">
                <a:xfrm flipV="1">
                  <a:off x="2812" y="2360"/>
                  <a:ext cx="14" cy="1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937" name="Line 2119"/>
                <p:cNvSpPr>
                  <a:spLocks noChangeShapeType="1"/>
                </p:cNvSpPr>
                <p:nvPr/>
              </p:nvSpPr>
              <p:spPr bwMode="auto">
                <a:xfrm>
                  <a:off x="2826" y="2360"/>
                  <a:ext cx="13" cy="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938" name="Line 2120"/>
                <p:cNvSpPr>
                  <a:spLocks noChangeShapeType="1"/>
                </p:cNvSpPr>
                <p:nvPr/>
              </p:nvSpPr>
              <p:spPr bwMode="auto">
                <a:xfrm>
                  <a:off x="2839" y="2365"/>
                  <a:ext cx="14" cy="4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939" name="Line 2121"/>
                <p:cNvSpPr>
                  <a:spLocks noChangeShapeType="1"/>
                </p:cNvSpPr>
                <p:nvPr/>
              </p:nvSpPr>
              <p:spPr bwMode="auto">
                <a:xfrm>
                  <a:off x="2853" y="2412"/>
                  <a:ext cx="13" cy="6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940" name="Line 2122"/>
                <p:cNvSpPr>
                  <a:spLocks noChangeShapeType="1"/>
                </p:cNvSpPr>
                <p:nvPr/>
              </p:nvSpPr>
              <p:spPr bwMode="auto">
                <a:xfrm>
                  <a:off x="2866" y="2474"/>
                  <a:ext cx="14" cy="6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941" name="Line 2123"/>
                <p:cNvSpPr>
                  <a:spLocks noChangeShapeType="1"/>
                </p:cNvSpPr>
                <p:nvPr/>
              </p:nvSpPr>
              <p:spPr bwMode="auto">
                <a:xfrm>
                  <a:off x="2880" y="2536"/>
                  <a:ext cx="13" cy="4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942" name="Line 2124"/>
                <p:cNvSpPr>
                  <a:spLocks noChangeShapeType="1"/>
                </p:cNvSpPr>
                <p:nvPr/>
              </p:nvSpPr>
              <p:spPr bwMode="auto">
                <a:xfrm>
                  <a:off x="2893" y="2582"/>
                  <a:ext cx="14" cy="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943" name="Line 2125"/>
                <p:cNvSpPr>
                  <a:spLocks noChangeShapeType="1"/>
                </p:cNvSpPr>
                <p:nvPr/>
              </p:nvSpPr>
              <p:spPr bwMode="auto">
                <a:xfrm flipV="1">
                  <a:off x="2907" y="2557"/>
                  <a:ext cx="13" cy="3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944" name="Line 2126"/>
                <p:cNvSpPr>
                  <a:spLocks noChangeShapeType="1"/>
                </p:cNvSpPr>
                <p:nvPr/>
              </p:nvSpPr>
              <p:spPr bwMode="auto">
                <a:xfrm flipV="1">
                  <a:off x="2920" y="2499"/>
                  <a:ext cx="14" cy="58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945" name="Line 2127"/>
                <p:cNvSpPr>
                  <a:spLocks noChangeShapeType="1"/>
                </p:cNvSpPr>
                <p:nvPr/>
              </p:nvSpPr>
              <p:spPr bwMode="auto">
                <a:xfrm flipV="1">
                  <a:off x="2934" y="2479"/>
                  <a:ext cx="13" cy="2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946" name="Line 2128"/>
                <p:cNvSpPr>
                  <a:spLocks noChangeShapeType="1"/>
                </p:cNvSpPr>
                <p:nvPr/>
              </p:nvSpPr>
              <p:spPr bwMode="auto">
                <a:xfrm>
                  <a:off x="2947" y="2479"/>
                  <a:ext cx="15" cy="1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947" name="Line 2129"/>
                <p:cNvSpPr>
                  <a:spLocks noChangeShapeType="1"/>
                </p:cNvSpPr>
                <p:nvPr/>
              </p:nvSpPr>
              <p:spPr bwMode="auto">
                <a:xfrm>
                  <a:off x="2962" y="2495"/>
                  <a:ext cx="13" cy="1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948" name="Line 2130"/>
                <p:cNvSpPr>
                  <a:spLocks noChangeShapeType="1"/>
                </p:cNvSpPr>
                <p:nvPr/>
              </p:nvSpPr>
              <p:spPr bwMode="auto">
                <a:xfrm>
                  <a:off x="2975" y="2510"/>
                  <a:ext cx="14" cy="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949" name="Line 2131"/>
                <p:cNvSpPr>
                  <a:spLocks noChangeShapeType="1"/>
                </p:cNvSpPr>
                <p:nvPr/>
              </p:nvSpPr>
              <p:spPr bwMode="auto">
                <a:xfrm>
                  <a:off x="2989" y="2515"/>
                  <a:ext cx="13" cy="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950" name="Line 2132"/>
                <p:cNvSpPr>
                  <a:spLocks noChangeShapeType="1"/>
                </p:cNvSpPr>
                <p:nvPr/>
              </p:nvSpPr>
              <p:spPr bwMode="auto">
                <a:xfrm>
                  <a:off x="3002" y="2520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951" name="Line 2133"/>
                <p:cNvSpPr>
                  <a:spLocks noChangeShapeType="1"/>
                </p:cNvSpPr>
                <p:nvPr/>
              </p:nvSpPr>
              <p:spPr bwMode="auto">
                <a:xfrm>
                  <a:off x="3016" y="2520"/>
                  <a:ext cx="13" cy="1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952" name="Line 2134"/>
                <p:cNvSpPr>
                  <a:spLocks noChangeShapeType="1"/>
                </p:cNvSpPr>
                <p:nvPr/>
              </p:nvSpPr>
              <p:spPr bwMode="auto">
                <a:xfrm>
                  <a:off x="3029" y="2536"/>
                  <a:ext cx="14" cy="4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953" name="Line 2135"/>
                <p:cNvSpPr>
                  <a:spLocks noChangeShapeType="1"/>
                </p:cNvSpPr>
                <p:nvPr/>
              </p:nvSpPr>
              <p:spPr bwMode="auto">
                <a:xfrm flipV="1">
                  <a:off x="3043" y="2551"/>
                  <a:ext cx="13" cy="3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954" name="Line 2136"/>
                <p:cNvSpPr>
                  <a:spLocks noChangeShapeType="1"/>
                </p:cNvSpPr>
                <p:nvPr/>
              </p:nvSpPr>
              <p:spPr bwMode="auto">
                <a:xfrm>
                  <a:off x="3056" y="2551"/>
                  <a:ext cx="14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955" name="Line 2137"/>
                <p:cNvSpPr>
                  <a:spLocks noChangeShapeType="1"/>
                </p:cNvSpPr>
                <p:nvPr/>
              </p:nvSpPr>
              <p:spPr bwMode="auto">
                <a:xfrm>
                  <a:off x="3070" y="2572"/>
                  <a:ext cx="13" cy="1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956" name="Line 2138"/>
                <p:cNvSpPr>
                  <a:spLocks noChangeShapeType="1"/>
                </p:cNvSpPr>
                <p:nvPr/>
              </p:nvSpPr>
              <p:spPr bwMode="auto">
                <a:xfrm flipV="1">
                  <a:off x="3083" y="2582"/>
                  <a:ext cx="14" cy="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957" name="Line 2139"/>
                <p:cNvSpPr>
                  <a:spLocks noChangeShapeType="1"/>
                </p:cNvSpPr>
                <p:nvPr/>
              </p:nvSpPr>
              <p:spPr bwMode="auto">
                <a:xfrm>
                  <a:off x="3097" y="2582"/>
                  <a:ext cx="13" cy="3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958" name="Line 2140"/>
                <p:cNvSpPr>
                  <a:spLocks noChangeShapeType="1"/>
                </p:cNvSpPr>
                <p:nvPr/>
              </p:nvSpPr>
              <p:spPr bwMode="auto">
                <a:xfrm>
                  <a:off x="3110" y="2613"/>
                  <a:ext cx="14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959" name="Line 2141"/>
                <p:cNvSpPr>
                  <a:spLocks noChangeShapeType="1"/>
                </p:cNvSpPr>
                <p:nvPr/>
              </p:nvSpPr>
              <p:spPr bwMode="auto">
                <a:xfrm>
                  <a:off x="3124" y="2634"/>
                  <a:ext cx="13" cy="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960" name="Line 2142"/>
                <p:cNvSpPr>
                  <a:spLocks noChangeShapeType="1"/>
                </p:cNvSpPr>
                <p:nvPr/>
              </p:nvSpPr>
              <p:spPr bwMode="auto">
                <a:xfrm flipV="1">
                  <a:off x="3137" y="2634"/>
                  <a:ext cx="14" cy="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961" name="Line 2143"/>
                <p:cNvSpPr>
                  <a:spLocks noChangeShapeType="1"/>
                </p:cNvSpPr>
                <p:nvPr/>
              </p:nvSpPr>
              <p:spPr bwMode="auto">
                <a:xfrm flipV="1">
                  <a:off x="3151" y="2577"/>
                  <a:ext cx="13" cy="5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962" name="Line 2144"/>
                <p:cNvSpPr>
                  <a:spLocks noChangeShapeType="1"/>
                </p:cNvSpPr>
                <p:nvPr/>
              </p:nvSpPr>
              <p:spPr bwMode="auto">
                <a:xfrm flipV="1">
                  <a:off x="3164" y="2536"/>
                  <a:ext cx="14" cy="4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963" name="Line 2145"/>
                <p:cNvSpPr>
                  <a:spLocks noChangeShapeType="1"/>
                </p:cNvSpPr>
                <p:nvPr/>
              </p:nvSpPr>
              <p:spPr bwMode="auto">
                <a:xfrm flipV="1">
                  <a:off x="3178" y="2489"/>
                  <a:ext cx="13" cy="4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964" name="Line 2146"/>
                <p:cNvSpPr>
                  <a:spLocks noChangeShapeType="1"/>
                </p:cNvSpPr>
                <p:nvPr/>
              </p:nvSpPr>
              <p:spPr bwMode="auto">
                <a:xfrm flipV="1">
                  <a:off x="3191" y="2427"/>
                  <a:ext cx="14" cy="6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965" name="Line 2147"/>
                <p:cNvSpPr>
                  <a:spLocks noChangeShapeType="1"/>
                </p:cNvSpPr>
                <p:nvPr/>
              </p:nvSpPr>
              <p:spPr bwMode="auto">
                <a:xfrm flipV="1">
                  <a:off x="3205" y="2360"/>
                  <a:ext cx="13" cy="6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966" name="Line 2148"/>
                <p:cNvSpPr>
                  <a:spLocks noChangeShapeType="1"/>
                </p:cNvSpPr>
                <p:nvPr/>
              </p:nvSpPr>
              <p:spPr bwMode="auto">
                <a:xfrm flipV="1">
                  <a:off x="3218" y="2298"/>
                  <a:ext cx="14" cy="6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967" name="Line 2149"/>
                <p:cNvSpPr>
                  <a:spLocks noChangeShapeType="1"/>
                </p:cNvSpPr>
                <p:nvPr/>
              </p:nvSpPr>
              <p:spPr bwMode="auto">
                <a:xfrm flipV="1">
                  <a:off x="3232" y="2236"/>
                  <a:ext cx="13" cy="6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968" name="Line 2150"/>
                <p:cNvSpPr>
                  <a:spLocks noChangeShapeType="1"/>
                </p:cNvSpPr>
                <p:nvPr/>
              </p:nvSpPr>
              <p:spPr bwMode="auto">
                <a:xfrm flipV="1">
                  <a:off x="3245" y="2148"/>
                  <a:ext cx="15" cy="88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969" name="Line 2151"/>
                <p:cNvSpPr>
                  <a:spLocks noChangeShapeType="1"/>
                </p:cNvSpPr>
                <p:nvPr/>
              </p:nvSpPr>
              <p:spPr bwMode="auto">
                <a:xfrm flipV="1">
                  <a:off x="3260" y="2070"/>
                  <a:ext cx="13" cy="78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970" name="Line 2152"/>
                <p:cNvSpPr>
                  <a:spLocks noChangeShapeType="1"/>
                </p:cNvSpPr>
                <p:nvPr/>
              </p:nvSpPr>
              <p:spPr bwMode="auto">
                <a:xfrm flipV="1">
                  <a:off x="3273" y="2008"/>
                  <a:ext cx="14" cy="6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971" name="Line 2153"/>
                <p:cNvSpPr>
                  <a:spLocks noChangeShapeType="1"/>
                </p:cNvSpPr>
                <p:nvPr/>
              </p:nvSpPr>
              <p:spPr bwMode="auto">
                <a:xfrm flipV="1">
                  <a:off x="3287" y="1961"/>
                  <a:ext cx="13" cy="4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972" name="Line 2154"/>
                <p:cNvSpPr>
                  <a:spLocks noChangeShapeType="1"/>
                </p:cNvSpPr>
                <p:nvPr/>
              </p:nvSpPr>
              <p:spPr bwMode="auto">
                <a:xfrm flipV="1">
                  <a:off x="3300" y="1915"/>
                  <a:ext cx="14" cy="4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973" name="Line 2155"/>
                <p:cNvSpPr>
                  <a:spLocks noChangeShapeType="1"/>
                </p:cNvSpPr>
                <p:nvPr/>
              </p:nvSpPr>
              <p:spPr bwMode="auto">
                <a:xfrm flipV="1">
                  <a:off x="3314" y="1853"/>
                  <a:ext cx="13" cy="6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974" name="Line 2156"/>
                <p:cNvSpPr>
                  <a:spLocks noChangeShapeType="1"/>
                </p:cNvSpPr>
                <p:nvPr/>
              </p:nvSpPr>
              <p:spPr bwMode="auto">
                <a:xfrm flipV="1">
                  <a:off x="3327" y="1827"/>
                  <a:ext cx="14" cy="2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975" name="Line 2157"/>
                <p:cNvSpPr>
                  <a:spLocks noChangeShapeType="1"/>
                </p:cNvSpPr>
                <p:nvPr/>
              </p:nvSpPr>
              <p:spPr bwMode="auto">
                <a:xfrm>
                  <a:off x="3341" y="1827"/>
                  <a:ext cx="13" cy="1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976" name="Line 2158"/>
                <p:cNvSpPr>
                  <a:spLocks noChangeShapeType="1"/>
                </p:cNvSpPr>
                <p:nvPr/>
              </p:nvSpPr>
              <p:spPr bwMode="auto">
                <a:xfrm flipV="1">
                  <a:off x="3354" y="1806"/>
                  <a:ext cx="14" cy="3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977" name="Line 2159"/>
                <p:cNvSpPr>
                  <a:spLocks noChangeShapeType="1"/>
                </p:cNvSpPr>
                <p:nvPr/>
              </p:nvSpPr>
              <p:spPr bwMode="auto">
                <a:xfrm>
                  <a:off x="3368" y="1806"/>
                  <a:ext cx="13" cy="1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978" name="Line 2160"/>
                <p:cNvSpPr>
                  <a:spLocks noChangeShapeType="1"/>
                </p:cNvSpPr>
                <p:nvPr/>
              </p:nvSpPr>
              <p:spPr bwMode="auto">
                <a:xfrm>
                  <a:off x="3381" y="1822"/>
                  <a:ext cx="14" cy="4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979" name="Line 2161"/>
                <p:cNvSpPr>
                  <a:spLocks noChangeShapeType="1"/>
                </p:cNvSpPr>
                <p:nvPr/>
              </p:nvSpPr>
              <p:spPr bwMode="auto">
                <a:xfrm flipV="1">
                  <a:off x="3395" y="1833"/>
                  <a:ext cx="13" cy="3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980" name="Line 2162"/>
                <p:cNvSpPr>
                  <a:spLocks noChangeShapeType="1"/>
                </p:cNvSpPr>
                <p:nvPr/>
              </p:nvSpPr>
              <p:spPr bwMode="auto">
                <a:xfrm flipV="1">
                  <a:off x="3408" y="1822"/>
                  <a:ext cx="14" cy="1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981" name="Line 2163"/>
                <p:cNvSpPr>
                  <a:spLocks noChangeShapeType="1"/>
                </p:cNvSpPr>
                <p:nvPr/>
              </p:nvSpPr>
              <p:spPr bwMode="auto">
                <a:xfrm>
                  <a:off x="3422" y="1822"/>
                  <a:ext cx="13" cy="1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982" name="Line 2164"/>
                <p:cNvSpPr>
                  <a:spLocks noChangeShapeType="1"/>
                </p:cNvSpPr>
                <p:nvPr/>
              </p:nvSpPr>
              <p:spPr bwMode="auto">
                <a:xfrm flipV="1">
                  <a:off x="3435" y="1812"/>
                  <a:ext cx="14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983" name="Line 2165"/>
                <p:cNvSpPr>
                  <a:spLocks noChangeShapeType="1"/>
                </p:cNvSpPr>
                <p:nvPr/>
              </p:nvSpPr>
              <p:spPr bwMode="auto">
                <a:xfrm>
                  <a:off x="3449" y="1812"/>
                  <a:ext cx="13" cy="4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984" name="Line 2166"/>
                <p:cNvSpPr>
                  <a:spLocks noChangeShapeType="1"/>
                </p:cNvSpPr>
                <p:nvPr/>
              </p:nvSpPr>
              <p:spPr bwMode="auto">
                <a:xfrm>
                  <a:off x="3462" y="1816"/>
                  <a:ext cx="14" cy="5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985" name="Line 2167"/>
                <p:cNvSpPr>
                  <a:spLocks noChangeShapeType="1"/>
                </p:cNvSpPr>
                <p:nvPr/>
              </p:nvSpPr>
              <p:spPr bwMode="auto">
                <a:xfrm>
                  <a:off x="3476" y="1868"/>
                  <a:ext cx="13" cy="6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986" name="Line 2168"/>
                <p:cNvSpPr>
                  <a:spLocks noChangeShapeType="1"/>
                </p:cNvSpPr>
                <p:nvPr/>
              </p:nvSpPr>
              <p:spPr bwMode="auto">
                <a:xfrm>
                  <a:off x="3489" y="1930"/>
                  <a:ext cx="14" cy="58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987" name="Line 2169"/>
                <p:cNvSpPr>
                  <a:spLocks noChangeShapeType="1"/>
                </p:cNvSpPr>
                <p:nvPr/>
              </p:nvSpPr>
              <p:spPr bwMode="auto">
                <a:xfrm>
                  <a:off x="3503" y="1988"/>
                  <a:ext cx="13" cy="8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988" name="Line 2170"/>
                <p:cNvSpPr>
                  <a:spLocks noChangeShapeType="1"/>
                </p:cNvSpPr>
                <p:nvPr/>
              </p:nvSpPr>
              <p:spPr bwMode="auto">
                <a:xfrm>
                  <a:off x="3516" y="2075"/>
                  <a:ext cx="14" cy="58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989" name="Line 2171"/>
                <p:cNvSpPr>
                  <a:spLocks noChangeShapeType="1"/>
                </p:cNvSpPr>
                <p:nvPr/>
              </p:nvSpPr>
              <p:spPr bwMode="auto">
                <a:xfrm>
                  <a:off x="3530" y="2133"/>
                  <a:ext cx="13" cy="2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990" name="Line 2172"/>
                <p:cNvSpPr>
                  <a:spLocks noChangeShapeType="1"/>
                </p:cNvSpPr>
                <p:nvPr/>
              </p:nvSpPr>
              <p:spPr bwMode="auto">
                <a:xfrm>
                  <a:off x="3543" y="2158"/>
                  <a:ext cx="15" cy="4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991" name="Line 2173"/>
                <p:cNvSpPr>
                  <a:spLocks noChangeShapeType="1"/>
                </p:cNvSpPr>
                <p:nvPr/>
              </p:nvSpPr>
              <p:spPr bwMode="auto">
                <a:xfrm>
                  <a:off x="3558" y="2205"/>
                  <a:ext cx="13" cy="83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992" name="Line 2174"/>
                <p:cNvSpPr>
                  <a:spLocks noChangeShapeType="1"/>
                </p:cNvSpPr>
                <p:nvPr/>
              </p:nvSpPr>
              <p:spPr bwMode="auto">
                <a:xfrm>
                  <a:off x="3571" y="2288"/>
                  <a:ext cx="14" cy="6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993" name="Line 2175"/>
                <p:cNvSpPr>
                  <a:spLocks noChangeShapeType="1"/>
                </p:cNvSpPr>
                <p:nvPr/>
              </p:nvSpPr>
              <p:spPr bwMode="auto">
                <a:xfrm>
                  <a:off x="3585" y="2350"/>
                  <a:ext cx="13" cy="1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994" name="Line 2176"/>
                <p:cNvSpPr>
                  <a:spLocks noChangeShapeType="1"/>
                </p:cNvSpPr>
                <p:nvPr/>
              </p:nvSpPr>
              <p:spPr bwMode="auto">
                <a:xfrm flipV="1">
                  <a:off x="3598" y="2360"/>
                  <a:ext cx="14" cy="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995" name="Line 2177"/>
                <p:cNvSpPr>
                  <a:spLocks noChangeShapeType="1"/>
                </p:cNvSpPr>
                <p:nvPr/>
              </p:nvSpPr>
              <p:spPr bwMode="auto">
                <a:xfrm flipV="1">
                  <a:off x="3612" y="2344"/>
                  <a:ext cx="13" cy="1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996" name="Line 2178"/>
                <p:cNvSpPr>
                  <a:spLocks noChangeShapeType="1"/>
                </p:cNvSpPr>
                <p:nvPr/>
              </p:nvSpPr>
              <p:spPr bwMode="auto">
                <a:xfrm>
                  <a:off x="3625" y="2344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997" name="Line 2179"/>
                <p:cNvSpPr>
                  <a:spLocks noChangeShapeType="1"/>
                </p:cNvSpPr>
                <p:nvPr/>
              </p:nvSpPr>
              <p:spPr bwMode="auto">
                <a:xfrm flipV="1">
                  <a:off x="3639" y="2319"/>
                  <a:ext cx="13" cy="2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998" name="Line 2180"/>
                <p:cNvSpPr>
                  <a:spLocks noChangeShapeType="1"/>
                </p:cNvSpPr>
                <p:nvPr/>
              </p:nvSpPr>
              <p:spPr bwMode="auto">
                <a:xfrm>
                  <a:off x="3652" y="2319"/>
                  <a:ext cx="14" cy="4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999" name="Line 2181"/>
                <p:cNvSpPr>
                  <a:spLocks noChangeShapeType="1"/>
                </p:cNvSpPr>
                <p:nvPr/>
              </p:nvSpPr>
              <p:spPr bwMode="auto">
                <a:xfrm>
                  <a:off x="3666" y="2323"/>
                  <a:ext cx="13" cy="2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000" name="Line 2182"/>
                <p:cNvSpPr>
                  <a:spLocks noChangeShapeType="1"/>
                </p:cNvSpPr>
                <p:nvPr/>
              </p:nvSpPr>
              <p:spPr bwMode="auto">
                <a:xfrm flipV="1">
                  <a:off x="3679" y="2329"/>
                  <a:ext cx="13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001" name="Line 2183"/>
                <p:cNvSpPr>
                  <a:spLocks noChangeShapeType="1"/>
                </p:cNvSpPr>
                <p:nvPr/>
              </p:nvSpPr>
              <p:spPr bwMode="auto">
                <a:xfrm>
                  <a:off x="3692" y="2329"/>
                  <a:ext cx="14" cy="6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002" name="Line 2184"/>
                <p:cNvSpPr>
                  <a:spLocks noChangeShapeType="1"/>
                </p:cNvSpPr>
                <p:nvPr/>
              </p:nvSpPr>
              <p:spPr bwMode="auto">
                <a:xfrm>
                  <a:off x="3706" y="2396"/>
                  <a:ext cx="13" cy="6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003" name="Line 2185"/>
                <p:cNvSpPr>
                  <a:spLocks noChangeShapeType="1"/>
                </p:cNvSpPr>
                <p:nvPr/>
              </p:nvSpPr>
              <p:spPr bwMode="auto">
                <a:xfrm flipV="1">
                  <a:off x="3719" y="2427"/>
                  <a:ext cx="14" cy="3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004" name="Line 2186"/>
                <p:cNvSpPr>
                  <a:spLocks noChangeShapeType="1"/>
                </p:cNvSpPr>
                <p:nvPr/>
              </p:nvSpPr>
              <p:spPr bwMode="auto">
                <a:xfrm flipV="1">
                  <a:off x="3733" y="2354"/>
                  <a:ext cx="13" cy="73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005" name="Line 2187"/>
                <p:cNvSpPr>
                  <a:spLocks noChangeShapeType="1"/>
                </p:cNvSpPr>
                <p:nvPr/>
              </p:nvSpPr>
              <p:spPr bwMode="auto">
                <a:xfrm flipV="1">
                  <a:off x="3746" y="2282"/>
                  <a:ext cx="14" cy="7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006" name="Line 2188"/>
                <p:cNvSpPr>
                  <a:spLocks noChangeShapeType="1"/>
                </p:cNvSpPr>
                <p:nvPr/>
              </p:nvSpPr>
              <p:spPr bwMode="auto">
                <a:xfrm>
                  <a:off x="3760" y="2282"/>
                  <a:ext cx="13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007" name="Line 2189"/>
                <p:cNvSpPr>
                  <a:spLocks noChangeShapeType="1"/>
                </p:cNvSpPr>
                <p:nvPr/>
              </p:nvSpPr>
              <p:spPr bwMode="auto">
                <a:xfrm>
                  <a:off x="3773" y="2303"/>
                  <a:ext cx="14" cy="7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008" name="Line 2190"/>
                <p:cNvSpPr>
                  <a:spLocks noChangeShapeType="1"/>
                </p:cNvSpPr>
                <p:nvPr/>
              </p:nvSpPr>
              <p:spPr bwMode="auto">
                <a:xfrm>
                  <a:off x="3787" y="2375"/>
                  <a:ext cx="13" cy="4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009" name="Line 2191"/>
                <p:cNvSpPr>
                  <a:spLocks noChangeShapeType="1"/>
                </p:cNvSpPr>
                <p:nvPr/>
              </p:nvSpPr>
              <p:spPr bwMode="auto">
                <a:xfrm>
                  <a:off x="3800" y="2422"/>
                  <a:ext cx="14" cy="6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010" name="Line 2192"/>
                <p:cNvSpPr>
                  <a:spLocks noChangeShapeType="1"/>
                </p:cNvSpPr>
                <p:nvPr/>
              </p:nvSpPr>
              <p:spPr bwMode="auto">
                <a:xfrm>
                  <a:off x="3814" y="2484"/>
                  <a:ext cx="13" cy="1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011" name="Line 2193"/>
                <p:cNvSpPr>
                  <a:spLocks noChangeShapeType="1"/>
                </p:cNvSpPr>
                <p:nvPr/>
              </p:nvSpPr>
              <p:spPr bwMode="auto">
                <a:xfrm flipV="1">
                  <a:off x="3827" y="2489"/>
                  <a:ext cx="14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012" name="Line 2194"/>
                <p:cNvSpPr>
                  <a:spLocks noChangeShapeType="1"/>
                </p:cNvSpPr>
                <p:nvPr/>
              </p:nvSpPr>
              <p:spPr bwMode="auto">
                <a:xfrm>
                  <a:off x="3841" y="2489"/>
                  <a:ext cx="13" cy="3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013" name="Line 2195"/>
                <p:cNvSpPr>
                  <a:spLocks noChangeShapeType="1"/>
                </p:cNvSpPr>
                <p:nvPr/>
              </p:nvSpPr>
              <p:spPr bwMode="auto">
                <a:xfrm>
                  <a:off x="3854" y="2520"/>
                  <a:ext cx="15" cy="78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014" name="Line 2196"/>
                <p:cNvSpPr>
                  <a:spLocks noChangeShapeType="1"/>
                </p:cNvSpPr>
                <p:nvPr/>
              </p:nvSpPr>
              <p:spPr bwMode="auto">
                <a:xfrm>
                  <a:off x="3869" y="2598"/>
                  <a:ext cx="13" cy="4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015" name="Line 2197"/>
                <p:cNvSpPr>
                  <a:spLocks noChangeShapeType="1"/>
                </p:cNvSpPr>
                <p:nvPr/>
              </p:nvSpPr>
              <p:spPr bwMode="auto">
                <a:xfrm flipV="1">
                  <a:off x="3882" y="2598"/>
                  <a:ext cx="14" cy="4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016" name="Line 2198"/>
                <p:cNvSpPr>
                  <a:spLocks noChangeShapeType="1"/>
                </p:cNvSpPr>
                <p:nvPr/>
              </p:nvSpPr>
              <p:spPr bwMode="auto">
                <a:xfrm flipV="1">
                  <a:off x="3896" y="2536"/>
                  <a:ext cx="13" cy="6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017" name="Line 2199"/>
                <p:cNvSpPr>
                  <a:spLocks noChangeShapeType="1"/>
                </p:cNvSpPr>
                <p:nvPr/>
              </p:nvSpPr>
              <p:spPr bwMode="auto">
                <a:xfrm flipV="1">
                  <a:off x="3909" y="2474"/>
                  <a:ext cx="14" cy="6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018" name="Line 2200"/>
                <p:cNvSpPr>
                  <a:spLocks noChangeShapeType="1"/>
                </p:cNvSpPr>
                <p:nvPr/>
              </p:nvSpPr>
              <p:spPr bwMode="auto">
                <a:xfrm flipV="1">
                  <a:off x="3923" y="2427"/>
                  <a:ext cx="13" cy="4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019" name="Line 2201"/>
                <p:cNvSpPr>
                  <a:spLocks noChangeShapeType="1"/>
                </p:cNvSpPr>
                <p:nvPr/>
              </p:nvSpPr>
              <p:spPr bwMode="auto">
                <a:xfrm>
                  <a:off x="3936" y="2427"/>
                  <a:ext cx="14" cy="4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020" name="Line 2202"/>
                <p:cNvSpPr>
                  <a:spLocks noChangeShapeType="1"/>
                </p:cNvSpPr>
                <p:nvPr/>
              </p:nvSpPr>
              <p:spPr bwMode="auto">
                <a:xfrm flipV="1">
                  <a:off x="3950" y="2464"/>
                  <a:ext cx="13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021" name="Line 2203"/>
                <p:cNvSpPr>
                  <a:spLocks noChangeShapeType="1"/>
                </p:cNvSpPr>
                <p:nvPr/>
              </p:nvSpPr>
              <p:spPr bwMode="auto">
                <a:xfrm>
                  <a:off x="3963" y="2464"/>
                  <a:ext cx="14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022" name="Line 2204"/>
                <p:cNvSpPr>
                  <a:spLocks noChangeShapeType="1"/>
                </p:cNvSpPr>
                <p:nvPr/>
              </p:nvSpPr>
              <p:spPr bwMode="auto">
                <a:xfrm flipV="1">
                  <a:off x="3977" y="2448"/>
                  <a:ext cx="13" cy="2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023" name="Line 2205"/>
                <p:cNvSpPr>
                  <a:spLocks noChangeShapeType="1"/>
                </p:cNvSpPr>
                <p:nvPr/>
              </p:nvSpPr>
              <p:spPr bwMode="auto">
                <a:xfrm flipV="1">
                  <a:off x="3990" y="2427"/>
                  <a:ext cx="14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024" name="Line 2206"/>
                <p:cNvSpPr>
                  <a:spLocks noChangeShapeType="1"/>
                </p:cNvSpPr>
                <p:nvPr/>
              </p:nvSpPr>
              <p:spPr bwMode="auto">
                <a:xfrm flipV="1">
                  <a:off x="4004" y="2381"/>
                  <a:ext cx="13" cy="4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025" name="Line 2207"/>
                <p:cNvSpPr>
                  <a:spLocks noChangeShapeType="1"/>
                </p:cNvSpPr>
                <p:nvPr/>
              </p:nvSpPr>
              <p:spPr bwMode="auto">
                <a:xfrm flipV="1">
                  <a:off x="4017" y="2313"/>
                  <a:ext cx="14" cy="68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026" name="Line 2208"/>
                <p:cNvSpPr>
                  <a:spLocks noChangeShapeType="1"/>
                </p:cNvSpPr>
                <p:nvPr/>
              </p:nvSpPr>
              <p:spPr bwMode="auto">
                <a:xfrm flipV="1">
                  <a:off x="4031" y="2230"/>
                  <a:ext cx="13" cy="83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027" name="Line 2209"/>
                <p:cNvSpPr>
                  <a:spLocks noChangeShapeType="1"/>
                </p:cNvSpPr>
                <p:nvPr/>
              </p:nvSpPr>
              <p:spPr bwMode="auto">
                <a:xfrm flipV="1">
                  <a:off x="4044" y="2143"/>
                  <a:ext cx="14" cy="8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028" name="Line 2210"/>
                <p:cNvSpPr>
                  <a:spLocks noChangeShapeType="1"/>
                </p:cNvSpPr>
                <p:nvPr/>
              </p:nvSpPr>
              <p:spPr bwMode="auto">
                <a:xfrm flipV="1">
                  <a:off x="4058" y="2054"/>
                  <a:ext cx="13" cy="89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029" name="Line 2211"/>
                <p:cNvSpPr>
                  <a:spLocks noChangeShapeType="1"/>
                </p:cNvSpPr>
                <p:nvPr/>
              </p:nvSpPr>
              <p:spPr bwMode="auto">
                <a:xfrm flipV="1">
                  <a:off x="4071" y="1977"/>
                  <a:ext cx="14" cy="7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030" name="Line 2212"/>
                <p:cNvSpPr>
                  <a:spLocks noChangeShapeType="1"/>
                </p:cNvSpPr>
                <p:nvPr/>
              </p:nvSpPr>
              <p:spPr bwMode="auto">
                <a:xfrm flipV="1">
                  <a:off x="4085" y="1910"/>
                  <a:ext cx="13" cy="6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031" name="Line 2213"/>
                <p:cNvSpPr>
                  <a:spLocks noChangeShapeType="1"/>
                </p:cNvSpPr>
                <p:nvPr/>
              </p:nvSpPr>
              <p:spPr bwMode="auto">
                <a:xfrm flipV="1">
                  <a:off x="4098" y="1847"/>
                  <a:ext cx="14" cy="63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032" name="Line 2214"/>
                <p:cNvSpPr>
                  <a:spLocks noChangeShapeType="1"/>
                </p:cNvSpPr>
                <p:nvPr/>
              </p:nvSpPr>
              <p:spPr bwMode="auto">
                <a:xfrm flipV="1">
                  <a:off x="4112" y="1785"/>
                  <a:ext cx="13" cy="6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033" name="Line 2215"/>
                <p:cNvSpPr>
                  <a:spLocks noChangeShapeType="1"/>
                </p:cNvSpPr>
                <p:nvPr/>
              </p:nvSpPr>
              <p:spPr bwMode="auto">
                <a:xfrm flipV="1">
                  <a:off x="4125" y="1719"/>
                  <a:ext cx="14" cy="6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034" name="Line 2216"/>
                <p:cNvSpPr>
                  <a:spLocks noChangeShapeType="1"/>
                </p:cNvSpPr>
                <p:nvPr/>
              </p:nvSpPr>
              <p:spPr bwMode="auto">
                <a:xfrm flipV="1">
                  <a:off x="4139" y="1651"/>
                  <a:ext cx="13" cy="68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035" name="Line 2217"/>
                <p:cNvSpPr>
                  <a:spLocks noChangeShapeType="1"/>
                </p:cNvSpPr>
                <p:nvPr/>
              </p:nvSpPr>
              <p:spPr bwMode="auto">
                <a:xfrm flipV="1">
                  <a:off x="4152" y="1578"/>
                  <a:ext cx="15" cy="73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036" name="Line 2218"/>
                <p:cNvSpPr>
                  <a:spLocks noChangeShapeType="1"/>
                </p:cNvSpPr>
                <p:nvPr/>
              </p:nvSpPr>
              <p:spPr bwMode="auto">
                <a:xfrm flipV="1">
                  <a:off x="4167" y="1527"/>
                  <a:ext cx="13" cy="5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037" name="Line 2219"/>
                <p:cNvSpPr>
                  <a:spLocks noChangeShapeType="1"/>
                </p:cNvSpPr>
                <p:nvPr/>
              </p:nvSpPr>
              <p:spPr bwMode="auto">
                <a:xfrm flipV="1">
                  <a:off x="4180" y="1481"/>
                  <a:ext cx="14" cy="4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038" name="Line 2220"/>
                <p:cNvSpPr>
                  <a:spLocks noChangeShapeType="1"/>
                </p:cNvSpPr>
                <p:nvPr/>
              </p:nvSpPr>
              <p:spPr bwMode="auto">
                <a:xfrm>
                  <a:off x="4194" y="1481"/>
                  <a:ext cx="13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039" name="Line 2221"/>
                <p:cNvSpPr>
                  <a:spLocks noChangeShapeType="1"/>
                </p:cNvSpPr>
                <p:nvPr/>
              </p:nvSpPr>
              <p:spPr bwMode="auto">
                <a:xfrm>
                  <a:off x="4207" y="1491"/>
                  <a:ext cx="14" cy="5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040" name="Line 2222"/>
                <p:cNvSpPr>
                  <a:spLocks noChangeShapeType="1"/>
                </p:cNvSpPr>
                <p:nvPr/>
              </p:nvSpPr>
              <p:spPr bwMode="auto">
                <a:xfrm>
                  <a:off x="4221" y="1543"/>
                  <a:ext cx="13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041" name="Line 2223"/>
                <p:cNvSpPr>
                  <a:spLocks noChangeShapeType="1"/>
                </p:cNvSpPr>
                <p:nvPr/>
              </p:nvSpPr>
              <p:spPr bwMode="auto">
                <a:xfrm flipV="1">
                  <a:off x="4234" y="1543"/>
                  <a:ext cx="14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042" name="Line 2224"/>
                <p:cNvSpPr>
                  <a:spLocks noChangeShapeType="1"/>
                </p:cNvSpPr>
                <p:nvPr/>
              </p:nvSpPr>
              <p:spPr bwMode="auto">
                <a:xfrm>
                  <a:off x="4248" y="1543"/>
                  <a:ext cx="13" cy="2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043" name="Line 2225"/>
                <p:cNvSpPr>
                  <a:spLocks noChangeShapeType="1"/>
                </p:cNvSpPr>
                <p:nvPr/>
              </p:nvSpPr>
              <p:spPr bwMode="auto">
                <a:xfrm>
                  <a:off x="4261" y="1568"/>
                  <a:ext cx="14" cy="73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044" name="Line 2226"/>
                <p:cNvSpPr>
                  <a:spLocks noChangeShapeType="1"/>
                </p:cNvSpPr>
                <p:nvPr/>
              </p:nvSpPr>
              <p:spPr bwMode="auto">
                <a:xfrm>
                  <a:off x="4275" y="1641"/>
                  <a:ext cx="13" cy="4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045" name="Line 2227"/>
                <p:cNvSpPr>
                  <a:spLocks noChangeShapeType="1"/>
                </p:cNvSpPr>
                <p:nvPr/>
              </p:nvSpPr>
              <p:spPr bwMode="auto">
                <a:xfrm flipV="1">
                  <a:off x="4288" y="1615"/>
                  <a:ext cx="14" cy="6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046" name="Line 2228"/>
                <p:cNvSpPr>
                  <a:spLocks noChangeShapeType="1"/>
                </p:cNvSpPr>
                <p:nvPr/>
              </p:nvSpPr>
              <p:spPr bwMode="auto">
                <a:xfrm flipV="1">
                  <a:off x="4302" y="1537"/>
                  <a:ext cx="13" cy="78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047" name="Line 2229"/>
                <p:cNvSpPr>
                  <a:spLocks noChangeShapeType="1"/>
                </p:cNvSpPr>
                <p:nvPr/>
              </p:nvSpPr>
              <p:spPr bwMode="auto">
                <a:xfrm flipV="1">
                  <a:off x="4315" y="1460"/>
                  <a:ext cx="14" cy="7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048" name="Line 2230"/>
                <p:cNvSpPr>
                  <a:spLocks noChangeShapeType="1"/>
                </p:cNvSpPr>
                <p:nvPr/>
              </p:nvSpPr>
              <p:spPr bwMode="auto">
                <a:xfrm flipV="1">
                  <a:off x="4329" y="1377"/>
                  <a:ext cx="13" cy="83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049" name="Line 2231"/>
                <p:cNvSpPr>
                  <a:spLocks noChangeShapeType="1"/>
                </p:cNvSpPr>
                <p:nvPr/>
              </p:nvSpPr>
              <p:spPr bwMode="auto">
                <a:xfrm flipV="1">
                  <a:off x="4342" y="1289"/>
                  <a:ext cx="14" cy="88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050" name="Line 2232"/>
                <p:cNvSpPr>
                  <a:spLocks noChangeShapeType="1"/>
                </p:cNvSpPr>
                <p:nvPr/>
              </p:nvSpPr>
              <p:spPr bwMode="auto">
                <a:xfrm flipV="1">
                  <a:off x="4356" y="1201"/>
                  <a:ext cx="13" cy="88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051" name="Line 2233"/>
                <p:cNvSpPr>
                  <a:spLocks noChangeShapeType="1"/>
                </p:cNvSpPr>
                <p:nvPr/>
              </p:nvSpPr>
              <p:spPr bwMode="auto">
                <a:xfrm flipV="1">
                  <a:off x="4369" y="1103"/>
                  <a:ext cx="14" cy="98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052" name="Line 2234"/>
                <p:cNvSpPr>
                  <a:spLocks noChangeShapeType="1"/>
                </p:cNvSpPr>
                <p:nvPr/>
              </p:nvSpPr>
              <p:spPr bwMode="auto">
                <a:xfrm flipV="1">
                  <a:off x="4383" y="1005"/>
                  <a:ext cx="13" cy="98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053" name="Line 2235"/>
                <p:cNvSpPr>
                  <a:spLocks noChangeShapeType="1"/>
                </p:cNvSpPr>
                <p:nvPr/>
              </p:nvSpPr>
              <p:spPr bwMode="auto">
                <a:xfrm flipV="1">
                  <a:off x="4396" y="947"/>
                  <a:ext cx="14" cy="58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054" name="Line 2236"/>
                <p:cNvSpPr>
                  <a:spLocks noChangeShapeType="1"/>
                </p:cNvSpPr>
                <p:nvPr/>
              </p:nvSpPr>
              <p:spPr bwMode="auto">
                <a:xfrm>
                  <a:off x="4410" y="947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055" name="Line 2237"/>
                <p:cNvSpPr>
                  <a:spLocks noChangeShapeType="1"/>
                </p:cNvSpPr>
                <p:nvPr/>
              </p:nvSpPr>
              <p:spPr bwMode="auto">
                <a:xfrm>
                  <a:off x="4423" y="947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056" name="Line 2238"/>
                <p:cNvSpPr>
                  <a:spLocks noChangeShapeType="1"/>
                </p:cNvSpPr>
                <p:nvPr/>
              </p:nvSpPr>
              <p:spPr bwMode="auto">
                <a:xfrm>
                  <a:off x="4437" y="947"/>
                  <a:ext cx="13" cy="99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057" name="Line 2239"/>
                <p:cNvSpPr>
                  <a:spLocks noChangeShapeType="1"/>
                </p:cNvSpPr>
                <p:nvPr/>
              </p:nvSpPr>
              <p:spPr bwMode="auto">
                <a:xfrm>
                  <a:off x="4450" y="1046"/>
                  <a:ext cx="15" cy="98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058" name="Line 2240"/>
                <p:cNvSpPr>
                  <a:spLocks noChangeShapeType="1"/>
                </p:cNvSpPr>
                <p:nvPr/>
              </p:nvSpPr>
              <p:spPr bwMode="auto">
                <a:xfrm>
                  <a:off x="4465" y="1144"/>
                  <a:ext cx="13" cy="7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059" name="Line 2241"/>
                <p:cNvSpPr>
                  <a:spLocks noChangeShapeType="1"/>
                </p:cNvSpPr>
                <p:nvPr/>
              </p:nvSpPr>
              <p:spPr bwMode="auto">
                <a:xfrm flipV="1">
                  <a:off x="4478" y="1170"/>
                  <a:ext cx="14" cy="4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060" name="Line 2242"/>
                <p:cNvSpPr>
                  <a:spLocks noChangeShapeType="1"/>
                </p:cNvSpPr>
                <p:nvPr/>
              </p:nvSpPr>
              <p:spPr bwMode="auto">
                <a:xfrm flipV="1">
                  <a:off x="4492" y="1123"/>
                  <a:ext cx="13" cy="4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061" name="Line 2243"/>
                <p:cNvSpPr>
                  <a:spLocks noChangeShapeType="1"/>
                </p:cNvSpPr>
                <p:nvPr/>
              </p:nvSpPr>
              <p:spPr bwMode="auto">
                <a:xfrm flipV="1">
                  <a:off x="4505" y="1077"/>
                  <a:ext cx="14" cy="4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062" name="Line 2244"/>
                <p:cNvSpPr>
                  <a:spLocks noChangeShapeType="1"/>
                </p:cNvSpPr>
                <p:nvPr/>
              </p:nvSpPr>
              <p:spPr bwMode="auto">
                <a:xfrm>
                  <a:off x="4519" y="1077"/>
                  <a:ext cx="13" cy="88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063" name="Line 2245"/>
                <p:cNvSpPr>
                  <a:spLocks noChangeShapeType="1"/>
                </p:cNvSpPr>
                <p:nvPr/>
              </p:nvSpPr>
              <p:spPr bwMode="auto">
                <a:xfrm>
                  <a:off x="4532" y="1165"/>
                  <a:ext cx="14" cy="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064" name="Line 2246"/>
                <p:cNvSpPr>
                  <a:spLocks noChangeShapeType="1"/>
                </p:cNvSpPr>
                <p:nvPr/>
              </p:nvSpPr>
              <p:spPr bwMode="auto">
                <a:xfrm>
                  <a:off x="4546" y="1170"/>
                  <a:ext cx="13" cy="2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065" name="Line 2247"/>
                <p:cNvSpPr>
                  <a:spLocks noChangeShapeType="1"/>
                </p:cNvSpPr>
                <p:nvPr/>
              </p:nvSpPr>
              <p:spPr bwMode="auto">
                <a:xfrm flipV="1">
                  <a:off x="4559" y="1134"/>
                  <a:ext cx="14" cy="6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20066" name="Line 2248"/>
                <p:cNvSpPr>
                  <a:spLocks noChangeShapeType="1"/>
                </p:cNvSpPr>
                <p:nvPr/>
              </p:nvSpPr>
              <p:spPr bwMode="auto">
                <a:xfrm flipV="1">
                  <a:off x="4573" y="1036"/>
                  <a:ext cx="13" cy="98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</p:grpSp>
          <p:grpSp>
            <p:nvGrpSpPr>
              <p:cNvPr id="16" name="Group 2249"/>
              <p:cNvGrpSpPr>
                <a:grpSpLocks/>
              </p:cNvGrpSpPr>
              <p:nvPr/>
            </p:nvGrpSpPr>
            <p:grpSpPr bwMode="auto">
              <a:xfrm>
                <a:off x="1391" y="1469"/>
                <a:ext cx="3764" cy="1661"/>
                <a:chOff x="1730" y="947"/>
                <a:chExt cx="3885" cy="1713"/>
              </a:xfrm>
            </p:grpSpPr>
            <p:sp>
              <p:nvSpPr>
                <p:cNvPr id="19667" name="Line 2250"/>
                <p:cNvSpPr>
                  <a:spLocks noChangeShapeType="1"/>
                </p:cNvSpPr>
                <p:nvPr/>
              </p:nvSpPr>
              <p:spPr bwMode="auto">
                <a:xfrm flipV="1">
                  <a:off x="4586" y="974"/>
                  <a:ext cx="14" cy="6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668" name="Line 2251"/>
                <p:cNvSpPr>
                  <a:spLocks noChangeShapeType="1"/>
                </p:cNvSpPr>
                <p:nvPr/>
              </p:nvSpPr>
              <p:spPr bwMode="auto">
                <a:xfrm>
                  <a:off x="4600" y="974"/>
                  <a:ext cx="13" cy="5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669" name="Line 2252"/>
                <p:cNvSpPr>
                  <a:spLocks noChangeShapeType="1"/>
                </p:cNvSpPr>
                <p:nvPr/>
              </p:nvSpPr>
              <p:spPr bwMode="auto">
                <a:xfrm flipV="1">
                  <a:off x="4613" y="947"/>
                  <a:ext cx="14" cy="78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670" name="Line 2253"/>
                <p:cNvSpPr>
                  <a:spLocks noChangeShapeType="1"/>
                </p:cNvSpPr>
                <p:nvPr/>
              </p:nvSpPr>
              <p:spPr bwMode="auto">
                <a:xfrm>
                  <a:off x="4627" y="947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671" name="Line 2254"/>
                <p:cNvSpPr>
                  <a:spLocks noChangeShapeType="1"/>
                </p:cNvSpPr>
                <p:nvPr/>
              </p:nvSpPr>
              <p:spPr bwMode="auto">
                <a:xfrm>
                  <a:off x="4640" y="947"/>
                  <a:ext cx="14" cy="83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672" name="Line 2255"/>
                <p:cNvSpPr>
                  <a:spLocks noChangeShapeType="1"/>
                </p:cNvSpPr>
                <p:nvPr/>
              </p:nvSpPr>
              <p:spPr bwMode="auto">
                <a:xfrm>
                  <a:off x="4654" y="1030"/>
                  <a:ext cx="13" cy="93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673" name="Line 2256"/>
                <p:cNvSpPr>
                  <a:spLocks noChangeShapeType="1"/>
                </p:cNvSpPr>
                <p:nvPr/>
              </p:nvSpPr>
              <p:spPr bwMode="auto">
                <a:xfrm flipV="1">
                  <a:off x="4667" y="1113"/>
                  <a:ext cx="14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674" name="Line 2257"/>
                <p:cNvSpPr>
                  <a:spLocks noChangeShapeType="1"/>
                </p:cNvSpPr>
                <p:nvPr/>
              </p:nvSpPr>
              <p:spPr bwMode="auto">
                <a:xfrm>
                  <a:off x="4681" y="1113"/>
                  <a:ext cx="13" cy="3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675" name="Line 2258"/>
                <p:cNvSpPr>
                  <a:spLocks noChangeShapeType="1"/>
                </p:cNvSpPr>
                <p:nvPr/>
              </p:nvSpPr>
              <p:spPr bwMode="auto">
                <a:xfrm>
                  <a:off x="4694" y="1144"/>
                  <a:ext cx="14" cy="4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676" name="Line 2259"/>
                <p:cNvSpPr>
                  <a:spLocks noChangeShapeType="1"/>
                </p:cNvSpPr>
                <p:nvPr/>
              </p:nvSpPr>
              <p:spPr bwMode="auto">
                <a:xfrm>
                  <a:off x="4708" y="1185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677" name="Line 2260"/>
                <p:cNvSpPr>
                  <a:spLocks noChangeShapeType="1"/>
                </p:cNvSpPr>
                <p:nvPr/>
              </p:nvSpPr>
              <p:spPr bwMode="auto">
                <a:xfrm>
                  <a:off x="4721" y="1185"/>
                  <a:ext cx="14" cy="1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678" name="Line 2261"/>
                <p:cNvSpPr>
                  <a:spLocks noChangeShapeType="1"/>
                </p:cNvSpPr>
                <p:nvPr/>
              </p:nvSpPr>
              <p:spPr bwMode="auto">
                <a:xfrm>
                  <a:off x="4735" y="1201"/>
                  <a:ext cx="13" cy="4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679" name="Line 2262"/>
                <p:cNvSpPr>
                  <a:spLocks noChangeShapeType="1"/>
                </p:cNvSpPr>
                <p:nvPr/>
              </p:nvSpPr>
              <p:spPr bwMode="auto">
                <a:xfrm flipV="1">
                  <a:off x="4748" y="1175"/>
                  <a:ext cx="15" cy="7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680" name="Line 2263"/>
                <p:cNvSpPr>
                  <a:spLocks noChangeShapeType="1"/>
                </p:cNvSpPr>
                <p:nvPr/>
              </p:nvSpPr>
              <p:spPr bwMode="auto">
                <a:xfrm>
                  <a:off x="4763" y="1175"/>
                  <a:ext cx="13" cy="4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681" name="Line 2264"/>
                <p:cNvSpPr>
                  <a:spLocks noChangeShapeType="1"/>
                </p:cNvSpPr>
                <p:nvPr/>
              </p:nvSpPr>
              <p:spPr bwMode="auto">
                <a:xfrm>
                  <a:off x="4776" y="1222"/>
                  <a:ext cx="14" cy="83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682" name="Line 2265"/>
                <p:cNvSpPr>
                  <a:spLocks noChangeShapeType="1"/>
                </p:cNvSpPr>
                <p:nvPr/>
              </p:nvSpPr>
              <p:spPr bwMode="auto">
                <a:xfrm>
                  <a:off x="4790" y="1305"/>
                  <a:ext cx="13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683" name="Line 2266"/>
                <p:cNvSpPr>
                  <a:spLocks noChangeShapeType="1"/>
                </p:cNvSpPr>
                <p:nvPr/>
              </p:nvSpPr>
              <p:spPr bwMode="auto">
                <a:xfrm>
                  <a:off x="4803" y="1326"/>
                  <a:ext cx="14" cy="3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684" name="Line 2267"/>
                <p:cNvSpPr>
                  <a:spLocks noChangeShapeType="1"/>
                </p:cNvSpPr>
                <p:nvPr/>
              </p:nvSpPr>
              <p:spPr bwMode="auto">
                <a:xfrm>
                  <a:off x="4817" y="1361"/>
                  <a:ext cx="13" cy="4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685" name="Line 2268"/>
                <p:cNvSpPr>
                  <a:spLocks noChangeShapeType="1"/>
                </p:cNvSpPr>
                <p:nvPr/>
              </p:nvSpPr>
              <p:spPr bwMode="auto">
                <a:xfrm>
                  <a:off x="4830" y="1403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686" name="Line 2269"/>
                <p:cNvSpPr>
                  <a:spLocks noChangeShapeType="1"/>
                </p:cNvSpPr>
                <p:nvPr/>
              </p:nvSpPr>
              <p:spPr bwMode="auto">
                <a:xfrm flipV="1">
                  <a:off x="4844" y="1336"/>
                  <a:ext cx="13" cy="6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687" name="Line 2270"/>
                <p:cNvSpPr>
                  <a:spLocks noChangeShapeType="1"/>
                </p:cNvSpPr>
                <p:nvPr/>
              </p:nvSpPr>
              <p:spPr bwMode="auto">
                <a:xfrm flipV="1">
                  <a:off x="4857" y="1284"/>
                  <a:ext cx="14" cy="5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688" name="Line 2271"/>
                <p:cNvSpPr>
                  <a:spLocks noChangeShapeType="1"/>
                </p:cNvSpPr>
                <p:nvPr/>
              </p:nvSpPr>
              <p:spPr bwMode="auto">
                <a:xfrm flipV="1">
                  <a:off x="4871" y="1263"/>
                  <a:ext cx="13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689" name="Line 2272"/>
                <p:cNvSpPr>
                  <a:spLocks noChangeShapeType="1"/>
                </p:cNvSpPr>
                <p:nvPr/>
              </p:nvSpPr>
              <p:spPr bwMode="auto">
                <a:xfrm>
                  <a:off x="4884" y="1263"/>
                  <a:ext cx="14" cy="63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690" name="Line 2273"/>
                <p:cNvSpPr>
                  <a:spLocks noChangeShapeType="1"/>
                </p:cNvSpPr>
                <p:nvPr/>
              </p:nvSpPr>
              <p:spPr bwMode="auto">
                <a:xfrm>
                  <a:off x="4898" y="1326"/>
                  <a:ext cx="13" cy="8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691" name="Line 2274"/>
                <p:cNvSpPr>
                  <a:spLocks noChangeShapeType="1"/>
                </p:cNvSpPr>
                <p:nvPr/>
              </p:nvSpPr>
              <p:spPr bwMode="auto">
                <a:xfrm>
                  <a:off x="4911" y="1413"/>
                  <a:ext cx="14" cy="83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692" name="Line 2275"/>
                <p:cNvSpPr>
                  <a:spLocks noChangeShapeType="1"/>
                </p:cNvSpPr>
                <p:nvPr/>
              </p:nvSpPr>
              <p:spPr bwMode="auto">
                <a:xfrm>
                  <a:off x="4925" y="1496"/>
                  <a:ext cx="13" cy="78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693" name="Line 2276"/>
                <p:cNvSpPr>
                  <a:spLocks noChangeShapeType="1"/>
                </p:cNvSpPr>
                <p:nvPr/>
              </p:nvSpPr>
              <p:spPr bwMode="auto">
                <a:xfrm>
                  <a:off x="4938" y="1574"/>
                  <a:ext cx="14" cy="7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694" name="Line 2277"/>
                <p:cNvSpPr>
                  <a:spLocks noChangeShapeType="1"/>
                </p:cNvSpPr>
                <p:nvPr/>
              </p:nvSpPr>
              <p:spPr bwMode="auto">
                <a:xfrm>
                  <a:off x="4952" y="1646"/>
                  <a:ext cx="13" cy="6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695" name="Line 2278"/>
                <p:cNvSpPr>
                  <a:spLocks noChangeShapeType="1"/>
                </p:cNvSpPr>
                <p:nvPr/>
              </p:nvSpPr>
              <p:spPr bwMode="auto">
                <a:xfrm>
                  <a:off x="4965" y="1713"/>
                  <a:ext cx="14" cy="5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696" name="Line 2279"/>
                <p:cNvSpPr>
                  <a:spLocks noChangeShapeType="1"/>
                </p:cNvSpPr>
                <p:nvPr/>
              </p:nvSpPr>
              <p:spPr bwMode="auto">
                <a:xfrm>
                  <a:off x="4979" y="1765"/>
                  <a:ext cx="13" cy="5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697" name="Line 2280"/>
                <p:cNvSpPr>
                  <a:spLocks noChangeShapeType="1"/>
                </p:cNvSpPr>
                <p:nvPr/>
              </p:nvSpPr>
              <p:spPr bwMode="auto">
                <a:xfrm>
                  <a:off x="4992" y="1822"/>
                  <a:ext cx="14" cy="6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698" name="Line 2281"/>
                <p:cNvSpPr>
                  <a:spLocks noChangeShapeType="1"/>
                </p:cNvSpPr>
                <p:nvPr/>
              </p:nvSpPr>
              <p:spPr bwMode="auto">
                <a:xfrm>
                  <a:off x="5006" y="1884"/>
                  <a:ext cx="13" cy="5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699" name="Line 2282"/>
                <p:cNvSpPr>
                  <a:spLocks noChangeShapeType="1"/>
                </p:cNvSpPr>
                <p:nvPr/>
              </p:nvSpPr>
              <p:spPr bwMode="auto">
                <a:xfrm>
                  <a:off x="5019" y="1941"/>
                  <a:ext cx="14" cy="78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700" name="Line 2283"/>
                <p:cNvSpPr>
                  <a:spLocks noChangeShapeType="1"/>
                </p:cNvSpPr>
                <p:nvPr/>
              </p:nvSpPr>
              <p:spPr bwMode="auto">
                <a:xfrm>
                  <a:off x="5033" y="2019"/>
                  <a:ext cx="13" cy="103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701" name="Line 2284"/>
                <p:cNvSpPr>
                  <a:spLocks noChangeShapeType="1"/>
                </p:cNvSpPr>
                <p:nvPr/>
              </p:nvSpPr>
              <p:spPr bwMode="auto">
                <a:xfrm>
                  <a:off x="5046" y="2122"/>
                  <a:ext cx="15" cy="93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702" name="Line 2285"/>
                <p:cNvSpPr>
                  <a:spLocks noChangeShapeType="1"/>
                </p:cNvSpPr>
                <p:nvPr/>
              </p:nvSpPr>
              <p:spPr bwMode="auto">
                <a:xfrm>
                  <a:off x="5061" y="2215"/>
                  <a:ext cx="13" cy="83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703" name="Line 2286"/>
                <p:cNvSpPr>
                  <a:spLocks noChangeShapeType="1"/>
                </p:cNvSpPr>
                <p:nvPr/>
              </p:nvSpPr>
              <p:spPr bwMode="auto">
                <a:xfrm>
                  <a:off x="5074" y="2298"/>
                  <a:ext cx="14" cy="4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704" name="Line 2287"/>
                <p:cNvSpPr>
                  <a:spLocks noChangeShapeType="1"/>
                </p:cNvSpPr>
                <p:nvPr/>
              </p:nvSpPr>
              <p:spPr bwMode="auto">
                <a:xfrm flipV="1">
                  <a:off x="5088" y="2282"/>
                  <a:ext cx="13" cy="5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705" name="Line 2288"/>
                <p:cNvSpPr>
                  <a:spLocks noChangeShapeType="1"/>
                </p:cNvSpPr>
                <p:nvPr/>
              </p:nvSpPr>
              <p:spPr bwMode="auto">
                <a:xfrm flipV="1">
                  <a:off x="5101" y="2220"/>
                  <a:ext cx="14" cy="6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706" name="Line 2289"/>
                <p:cNvSpPr>
                  <a:spLocks noChangeShapeType="1"/>
                </p:cNvSpPr>
                <p:nvPr/>
              </p:nvSpPr>
              <p:spPr bwMode="auto">
                <a:xfrm flipV="1">
                  <a:off x="5115" y="2133"/>
                  <a:ext cx="13" cy="8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707" name="Line 2290"/>
                <p:cNvSpPr>
                  <a:spLocks noChangeShapeType="1"/>
                </p:cNvSpPr>
                <p:nvPr/>
              </p:nvSpPr>
              <p:spPr bwMode="auto">
                <a:xfrm flipV="1">
                  <a:off x="5128" y="2054"/>
                  <a:ext cx="14" cy="79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708" name="Line 2291"/>
                <p:cNvSpPr>
                  <a:spLocks noChangeShapeType="1"/>
                </p:cNvSpPr>
                <p:nvPr/>
              </p:nvSpPr>
              <p:spPr bwMode="auto">
                <a:xfrm flipV="1">
                  <a:off x="5142" y="2008"/>
                  <a:ext cx="13" cy="4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709" name="Line 2292"/>
                <p:cNvSpPr>
                  <a:spLocks noChangeShapeType="1"/>
                </p:cNvSpPr>
                <p:nvPr/>
              </p:nvSpPr>
              <p:spPr bwMode="auto">
                <a:xfrm>
                  <a:off x="5155" y="2008"/>
                  <a:ext cx="14" cy="7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710" name="Line 2293"/>
                <p:cNvSpPr>
                  <a:spLocks noChangeShapeType="1"/>
                </p:cNvSpPr>
                <p:nvPr/>
              </p:nvSpPr>
              <p:spPr bwMode="auto">
                <a:xfrm>
                  <a:off x="5169" y="2085"/>
                  <a:ext cx="13" cy="94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711" name="Line 2294"/>
                <p:cNvSpPr>
                  <a:spLocks noChangeShapeType="1"/>
                </p:cNvSpPr>
                <p:nvPr/>
              </p:nvSpPr>
              <p:spPr bwMode="auto">
                <a:xfrm flipV="1">
                  <a:off x="5182" y="2153"/>
                  <a:ext cx="14" cy="2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712" name="Line 2295"/>
                <p:cNvSpPr>
                  <a:spLocks noChangeShapeType="1"/>
                </p:cNvSpPr>
                <p:nvPr/>
              </p:nvSpPr>
              <p:spPr bwMode="auto">
                <a:xfrm flipV="1">
                  <a:off x="5196" y="2085"/>
                  <a:ext cx="13" cy="68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713" name="Line 2296"/>
                <p:cNvSpPr>
                  <a:spLocks noChangeShapeType="1"/>
                </p:cNvSpPr>
                <p:nvPr/>
              </p:nvSpPr>
              <p:spPr bwMode="auto">
                <a:xfrm>
                  <a:off x="5209" y="2085"/>
                  <a:ext cx="14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714" name="Line 2297"/>
                <p:cNvSpPr>
                  <a:spLocks noChangeShapeType="1"/>
                </p:cNvSpPr>
                <p:nvPr/>
              </p:nvSpPr>
              <p:spPr bwMode="auto">
                <a:xfrm flipV="1">
                  <a:off x="5223" y="2096"/>
                  <a:ext cx="13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715" name="Line 2298"/>
                <p:cNvSpPr>
                  <a:spLocks noChangeShapeType="1"/>
                </p:cNvSpPr>
                <p:nvPr/>
              </p:nvSpPr>
              <p:spPr bwMode="auto">
                <a:xfrm flipV="1">
                  <a:off x="5236" y="2050"/>
                  <a:ext cx="14" cy="4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716" name="Line 2299"/>
                <p:cNvSpPr>
                  <a:spLocks noChangeShapeType="1"/>
                </p:cNvSpPr>
                <p:nvPr/>
              </p:nvSpPr>
              <p:spPr bwMode="auto">
                <a:xfrm>
                  <a:off x="5250" y="2050"/>
                  <a:ext cx="13" cy="2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717" name="Line 2300"/>
                <p:cNvSpPr>
                  <a:spLocks noChangeShapeType="1"/>
                </p:cNvSpPr>
                <p:nvPr/>
              </p:nvSpPr>
              <p:spPr bwMode="auto">
                <a:xfrm flipV="1">
                  <a:off x="5263" y="2008"/>
                  <a:ext cx="14" cy="6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718" name="Line 2301"/>
                <p:cNvSpPr>
                  <a:spLocks noChangeShapeType="1"/>
                </p:cNvSpPr>
                <p:nvPr/>
              </p:nvSpPr>
              <p:spPr bwMode="auto">
                <a:xfrm>
                  <a:off x="5277" y="2008"/>
                  <a:ext cx="13" cy="6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719" name="Line 2302"/>
                <p:cNvSpPr>
                  <a:spLocks noChangeShapeType="1"/>
                </p:cNvSpPr>
                <p:nvPr/>
              </p:nvSpPr>
              <p:spPr bwMode="auto">
                <a:xfrm>
                  <a:off x="5290" y="2075"/>
                  <a:ext cx="14" cy="4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720" name="Line 2303"/>
                <p:cNvSpPr>
                  <a:spLocks noChangeShapeType="1"/>
                </p:cNvSpPr>
                <p:nvPr/>
              </p:nvSpPr>
              <p:spPr bwMode="auto">
                <a:xfrm flipV="1">
                  <a:off x="5304" y="2050"/>
                  <a:ext cx="13" cy="7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721" name="Line 2304"/>
                <p:cNvSpPr>
                  <a:spLocks noChangeShapeType="1"/>
                </p:cNvSpPr>
                <p:nvPr/>
              </p:nvSpPr>
              <p:spPr bwMode="auto">
                <a:xfrm flipV="1">
                  <a:off x="5317" y="1957"/>
                  <a:ext cx="14" cy="93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722" name="Line 2305"/>
                <p:cNvSpPr>
                  <a:spLocks noChangeShapeType="1"/>
                </p:cNvSpPr>
                <p:nvPr/>
              </p:nvSpPr>
              <p:spPr bwMode="auto">
                <a:xfrm flipV="1">
                  <a:off x="5331" y="1926"/>
                  <a:ext cx="13" cy="3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723" name="Line 2306"/>
                <p:cNvSpPr>
                  <a:spLocks noChangeShapeType="1"/>
                </p:cNvSpPr>
                <p:nvPr/>
              </p:nvSpPr>
              <p:spPr bwMode="auto">
                <a:xfrm flipV="1">
                  <a:off x="5344" y="1910"/>
                  <a:ext cx="14" cy="1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724" name="Line 2307"/>
                <p:cNvSpPr>
                  <a:spLocks noChangeShapeType="1"/>
                </p:cNvSpPr>
                <p:nvPr/>
              </p:nvSpPr>
              <p:spPr bwMode="auto">
                <a:xfrm flipV="1">
                  <a:off x="5358" y="1853"/>
                  <a:ext cx="14" cy="5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725" name="Line 2308"/>
                <p:cNvSpPr>
                  <a:spLocks noChangeShapeType="1"/>
                </p:cNvSpPr>
                <p:nvPr/>
              </p:nvSpPr>
              <p:spPr bwMode="auto">
                <a:xfrm flipV="1">
                  <a:off x="5372" y="1785"/>
                  <a:ext cx="14" cy="68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726" name="Line 2309"/>
                <p:cNvSpPr>
                  <a:spLocks noChangeShapeType="1"/>
                </p:cNvSpPr>
                <p:nvPr/>
              </p:nvSpPr>
              <p:spPr bwMode="auto">
                <a:xfrm flipV="1">
                  <a:off x="5386" y="1719"/>
                  <a:ext cx="13" cy="6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727" name="Line 2310"/>
                <p:cNvSpPr>
                  <a:spLocks noChangeShapeType="1"/>
                </p:cNvSpPr>
                <p:nvPr/>
              </p:nvSpPr>
              <p:spPr bwMode="auto">
                <a:xfrm flipV="1">
                  <a:off x="5399" y="1682"/>
                  <a:ext cx="14" cy="3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728" name="Line 2311"/>
                <p:cNvSpPr>
                  <a:spLocks noChangeShapeType="1"/>
                </p:cNvSpPr>
                <p:nvPr/>
              </p:nvSpPr>
              <p:spPr bwMode="auto">
                <a:xfrm flipV="1">
                  <a:off x="5413" y="1605"/>
                  <a:ext cx="13" cy="7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729" name="Line 2312"/>
                <p:cNvSpPr>
                  <a:spLocks noChangeShapeType="1"/>
                </p:cNvSpPr>
                <p:nvPr/>
              </p:nvSpPr>
              <p:spPr bwMode="auto">
                <a:xfrm flipV="1">
                  <a:off x="5426" y="1532"/>
                  <a:ext cx="14" cy="73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730" name="Line 2313"/>
                <p:cNvSpPr>
                  <a:spLocks noChangeShapeType="1"/>
                </p:cNvSpPr>
                <p:nvPr/>
              </p:nvSpPr>
              <p:spPr bwMode="auto">
                <a:xfrm flipV="1">
                  <a:off x="5440" y="1454"/>
                  <a:ext cx="13" cy="78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731" name="Line 2314"/>
                <p:cNvSpPr>
                  <a:spLocks noChangeShapeType="1"/>
                </p:cNvSpPr>
                <p:nvPr/>
              </p:nvSpPr>
              <p:spPr bwMode="auto">
                <a:xfrm flipV="1">
                  <a:off x="5453" y="1439"/>
                  <a:ext cx="14" cy="1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732" name="Line 2315"/>
                <p:cNvSpPr>
                  <a:spLocks noChangeShapeType="1"/>
                </p:cNvSpPr>
                <p:nvPr/>
              </p:nvSpPr>
              <p:spPr bwMode="auto">
                <a:xfrm>
                  <a:off x="5467" y="1439"/>
                  <a:ext cx="13" cy="3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733" name="Line 2316"/>
                <p:cNvSpPr>
                  <a:spLocks noChangeShapeType="1"/>
                </p:cNvSpPr>
                <p:nvPr/>
              </p:nvSpPr>
              <p:spPr bwMode="auto">
                <a:xfrm flipV="1">
                  <a:off x="5480" y="1429"/>
                  <a:ext cx="14" cy="4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734" name="Line 2317"/>
                <p:cNvSpPr>
                  <a:spLocks noChangeShapeType="1"/>
                </p:cNvSpPr>
                <p:nvPr/>
              </p:nvSpPr>
              <p:spPr bwMode="auto">
                <a:xfrm flipV="1">
                  <a:off x="5494" y="1340"/>
                  <a:ext cx="13" cy="89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735" name="Line 2318"/>
                <p:cNvSpPr>
                  <a:spLocks noChangeShapeType="1"/>
                </p:cNvSpPr>
                <p:nvPr/>
              </p:nvSpPr>
              <p:spPr bwMode="auto">
                <a:xfrm flipV="1">
                  <a:off x="5507" y="1253"/>
                  <a:ext cx="14" cy="8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736" name="Line 2319"/>
                <p:cNvSpPr>
                  <a:spLocks noChangeShapeType="1"/>
                </p:cNvSpPr>
                <p:nvPr/>
              </p:nvSpPr>
              <p:spPr bwMode="auto">
                <a:xfrm flipV="1">
                  <a:off x="5521" y="1160"/>
                  <a:ext cx="13" cy="93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737" name="Line 2320"/>
                <p:cNvSpPr>
                  <a:spLocks noChangeShapeType="1"/>
                </p:cNvSpPr>
                <p:nvPr/>
              </p:nvSpPr>
              <p:spPr bwMode="auto">
                <a:xfrm flipV="1">
                  <a:off x="5534" y="1077"/>
                  <a:ext cx="14" cy="83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738" name="Line 2321"/>
                <p:cNvSpPr>
                  <a:spLocks noChangeShapeType="1"/>
                </p:cNvSpPr>
                <p:nvPr/>
              </p:nvSpPr>
              <p:spPr bwMode="auto">
                <a:xfrm>
                  <a:off x="5548" y="1077"/>
                  <a:ext cx="13" cy="3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739" name="Line 2322"/>
                <p:cNvSpPr>
                  <a:spLocks noChangeShapeType="1"/>
                </p:cNvSpPr>
                <p:nvPr/>
              </p:nvSpPr>
              <p:spPr bwMode="auto">
                <a:xfrm flipV="1">
                  <a:off x="5561" y="1103"/>
                  <a:ext cx="14" cy="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740" name="Line 2323"/>
                <p:cNvSpPr>
                  <a:spLocks noChangeShapeType="1"/>
                </p:cNvSpPr>
                <p:nvPr/>
              </p:nvSpPr>
              <p:spPr bwMode="auto">
                <a:xfrm>
                  <a:off x="5575" y="1103"/>
                  <a:ext cx="13" cy="1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741" name="Line 2324"/>
                <p:cNvSpPr>
                  <a:spLocks noChangeShapeType="1"/>
                </p:cNvSpPr>
                <p:nvPr/>
              </p:nvSpPr>
              <p:spPr bwMode="auto">
                <a:xfrm>
                  <a:off x="5588" y="1119"/>
                  <a:ext cx="14" cy="3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742" name="Line 2325"/>
                <p:cNvSpPr>
                  <a:spLocks noChangeShapeType="1"/>
                </p:cNvSpPr>
                <p:nvPr/>
              </p:nvSpPr>
              <p:spPr bwMode="auto">
                <a:xfrm>
                  <a:off x="5602" y="1154"/>
                  <a:ext cx="13" cy="1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743" name="Line 2326"/>
                <p:cNvSpPr>
                  <a:spLocks noChangeShapeType="1"/>
                </p:cNvSpPr>
                <p:nvPr/>
              </p:nvSpPr>
              <p:spPr bwMode="auto">
                <a:xfrm flipV="1">
                  <a:off x="1730" y="1988"/>
                  <a:ext cx="13" cy="1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744" name="Line 2327"/>
                <p:cNvSpPr>
                  <a:spLocks noChangeShapeType="1"/>
                </p:cNvSpPr>
                <p:nvPr/>
              </p:nvSpPr>
              <p:spPr bwMode="auto">
                <a:xfrm flipV="1">
                  <a:off x="1743" y="1967"/>
                  <a:ext cx="13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745" name="Line 2328"/>
                <p:cNvSpPr>
                  <a:spLocks noChangeShapeType="1"/>
                </p:cNvSpPr>
                <p:nvPr/>
              </p:nvSpPr>
              <p:spPr bwMode="auto">
                <a:xfrm>
                  <a:off x="1756" y="1967"/>
                  <a:ext cx="14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746" name="Line 2329"/>
                <p:cNvSpPr>
                  <a:spLocks noChangeShapeType="1"/>
                </p:cNvSpPr>
                <p:nvPr/>
              </p:nvSpPr>
              <p:spPr bwMode="auto">
                <a:xfrm>
                  <a:off x="1770" y="1977"/>
                  <a:ext cx="13" cy="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747" name="Line 2330"/>
                <p:cNvSpPr>
                  <a:spLocks noChangeShapeType="1"/>
                </p:cNvSpPr>
                <p:nvPr/>
              </p:nvSpPr>
              <p:spPr bwMode="auto">
                <a:xfrm>
                  <a:off x="1783" y="1982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748" name="Line 2331"/>
                <p:cNvSpPr>
                  <a:spLocks noChangeShapeType="1"/>
                </p:cNvSpPr>
                <p:nvPr/>
              </p:nvSpPr>
              <p:spPr bwMode="auto">
                <a:xfrm flipV="1">
                  <a:off x="1797" y="1961"/>
                  <a:ext cx="13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749" name="Line 2332"/>
                <p:cNvSpPr>
                  <a:spLocks noChangeShapeType="1"/>
                </p:cNvSpPr>
                <p:nvPr/>
              </p:nvSpPr>
              <p:spPr bwMode="auto">
                <a:xfrm flipV="1">
                  <a:off x="1810" y="1957"/>
                  <a:ext cx="14" cy="4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750" name="Line 2333"/>
                <p:cNvSpPr>
                  <a:spLocks noChangeShapeType="1"/>
                </p:cNvSpPr>
                <p:nvPr/>
              </p:nvSpPr>
              <p:spPr bwMode="auto">
                <a:xfrm>
                  <a:off x="1824" y="1957"/>
                  <a:ext cx="13" cy="4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751" name="Line 2334"/>
                <p:cNvSpPr>
                  <a:spLocks noChangeShapeType="1"/>
                </p:cNvSpPr>
                <p:nvPr/>
              </p:nvSpPr>
              <p:spPr bwMode="auto">
                <a:xfrm>
                  <a:off x="1837" y="1961"/>
                  <a:ext cx="14" cy="1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752" name="Line 2335"/>
                <p:cNvSpPr>
                  <a:spLocks noChangeShapeType="1"/>
                </p:cNvSpPr>
                <p:nvPr/>
              </p:nvSpPr>
              <p:spPr bwMode="auto">
                <a:xfrm flipV="1">
                  <a:off x="1851" y="1961"/>
                  <a:ext cx="13" cy="1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753" name="Line 2336"/>
                <p:cNvSpPr>
                  <a:spLocks noChangeShapeType="1"/>
                </p:cNvSpPr>
                <p:nvPr/>
              </p:nvSpPr>
              <p:spPr bwMode="auto">
                <a:xfrm flipV="1">
                  <a:off x="1864" y="1936"/>
                  <a:ext cx="14" cy="2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754" name="Line 2337"/>
                <p:cNvSpPr>
                  <a:spLocks noChangeShapeType="1"/>
                </p:cNvSpPr>
                <p:nvPr/>
              </p:nvSpPr>
              <p:spPr bwMode="auto">
                <a:xfrm flipV="1">
                  <a:off x="1878" y="1915"/>
                  <a:ext cx="13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755" name="Line 2338"/>
                <p:cNvSpPr>
                  <a:spLocks noChangeShapeType="1"/>
                </p:cNvSpPr>
                <p:nvPr/>
              </p:nvSpPr>
              <p:spPr bwMode="auto">
                <a:xfrm>
                  <a:off x="1891" y="1915"/>
                  <a:ext cx="14" cy="1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756" name="Line 2339"/>
                <p:cNvSpPr>
                  <a:spLocks noChangeShapeType="1"/>
                </p:cNvSpPr>
                <p:nvPr/>
              </p:nvSpPr>
              <p:spPr bwMode="auto">
                <a:xfrm>
                  <a:off x="1905" y="1926"/>
                  <a:ext cx="13" cy="4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757" name="Line 2340"/>
                <p:cNvSpPr>
                  <a:spLocks noChangeShapeType="1"/>
                </p:cNvSpPr>
                <p:nvPr/>
              </p:nvSpPr>
              <p:spPr bwMode="auto">
                <a:xfrm flipV="1">
                  <a:off x="1918" y="1926"/>
                  <a:ext cx="14" cy="4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758" name="Line 2341"/>
                <p:cNvSpPr>
                  <a:spLocks noChangeShapeType="1"/>
                </p:cNvSpPr>
                <p:nvPr/>
              </p:nvSpPr>
              <p:spPr bwMode="auto">
                <a:xfrm>
                  <a:off x="1932" y="1926"/>
                  <a:ext cx="13" cy="6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759" name="Line 2342"/>
                <p:cNvSpPr>
                  <a:spLocks noChangeShapeType="1"/>
                </p:cNvSpPr>
                <p:nvPr/>
              </p:nvSpPr>
              <p:spPr bwMode="auto">
                <a:xfrm>
                  <a:off x="1945" y="1988"/>
                  <a:ext cx="14" cy="1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760" name="Line 2343"/>
                <p:cNvSpPr>
                  <a:spLocks noChangeShapeType="1"/>
                </p:cNvSpPr>
                <p:nvPr/>
              </p:nvSpPr>
              <p:spPr bwMode="auto">
                <a:xfrm flipV="1">
                  <a:off x="1959" y="1957"/>
                  <a:ext cx="13" cy="4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761" name="Line 2344"/>
                <p:cNvSpPr>
                  <a:spLocks noChangeShapeType="1"/>
                </p:cNvSpPr>
                <p:nvPr/>
              </p:nvSpPr>
              <p:spPr bwMode="auto">
                <a:xfrm flipV="1">
                  <a:off x="1972" y="1864"/>
                  <a:ext cx="14" cy="93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762" name="Line 2345"/>
                <p:cNvSpPr>
                  <a:spLocks noChangeShapeType="1"/>
                </p:cNvSpPr>
                <p:nvPr/>
              </p:nvSpPr>
              <p:spPr bwMode="auto">
                <a:xfrm flipV="1">
                  <a:off x="1986" y="1833"/>
                  <a:ext cx="13" cy="3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763" name="Line 2346"/>
                <p:cNvSpPr>
                  <a:spLocks noChangeShapeType="1"/>
                </p:cNvSpPr>
                <p:nvPr/>
              </p:nvSpPr>
              <p:spPr bwMode="auto">
                <a:xfrm flipV="1">
                  <a:off x="1999" y="1801"/>
                  <a:ext cx="14" cy="3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764" name="Line 2347"/>
                <p:cNvSpPr>
                  <a:spLocks noChangeShapeType="1"/>
                </p:cNvSpPr>
                <p:nvPr/>
              </p:nvSpPr>
              <p:spPr bwMode="auto">
                <a:xfrm flipV="1">
                  <a:off x="2013" y="1781"/>
                  <a:ext cx="13" cy="2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765" name="Line 2348"/>
                <p:cNvSpPr>
                  <a:spLocks noChangeShapeType="1"/>
                </p:cNvSpPr>
                <p:nvPr/>
              </p:nvSpPr>
              <p:spPr bwMode="auto">
                <a:xfrm flipV="1">
                  <a:off x="2026" y="1750"/>
                  <a:ext cx="15" cy="3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766" name="Line 2349"/>
                <p:cNvSpPr>
                  <a:spLocks noChangeShapeType="1"/>
                </p:cNvSpPr>
                <p:nvPr/>
              </p:nvSpPr>
              <p:spPr bwMode="auto">
                <a:xfrm flipV="1">
                  <a:off x="2041" y="1729"/>
                  <a:ext cx="13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767" name="Line 2350"/>
                <p:cNvSpPr>
                  <a:spLocks noChangeShapeType="1"/>
                </p:cNvSpPr>
                <p:nvPr/>
              </p:nvSpPr>
              <p:spPr bwMode="auto">
                <a:xfrm flipV="1">
                  <a:off x="2054" y="1626"/>
                  <a:ext cx="14" cy="103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768" name="Line 2351"/>
                <p:cNvSpPr>
                  <a:spLocks noChangeShapeType="1"/>
                </p:cNvSpPr>
                <p:nvPr/>
              </p:nvSpPr>
              <p:spPr bwMode="auto">
                <a:xfrm>
                  <a:off x="2068" y="1626"/>
                  <a:ext cx="13" cy="5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769" name="Line 2352"/>
                <p:cNvSpPr>
                  <a:spLocks noChangeShapeType="1"/>
                </p:cNvSpPr>
                <p:nvPr/>
              </p:nvSpPr>
              <p:spPr bwMode="auto">
                <a:xfrm>
                  <a:off x="2081" y="1677"/>
                  <a:ext cx="14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770" name="Line 2353"/>
                <p:cNvSpPr>
                  <a:spLocks noChangeShapeType="1"/>
                </p:cNvSpPr>
                <p:nvPr/>
              </p:nvSpPr>
              <p:spPr bwMode="auto">
                <a:xfrm flipV="1">
                  <a:off x="2095" y="1651"/>
                  <a:ext cx="13" cy="4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771" name="Line 2354"/>
                <p:cNvSpPr>
                  <a:spLocks noChangeShapeType="1"/>
                </p:cNvSpPr>
                <p:nvPr/>
              </p:nvSpPr>
              <p:spPr bwMode="auto">
                <a:xfrm>
                  <a:off x="2108" y="1651"/>
                  <a:ext cx="14" cy="3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772" name="Line 2355"/>
                <p:cNvSpPr>
                  <a:spLocks noChangeShapeType="1"/>
                </p:cNvSpPr>
                <p:nvPr/>
              </p:nvSpPr>
              <p:spPr bwMode="auto">
                <a:xfrm>
                  <a:off x="2122" y="1688"/>
                  <a:ext cx="13" cy="4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773" name="Line 2356"/>
                <p:cNvSpPr>
                  <a:spLocks noChangeShapeType="1"/>
                </p:cNvSpPr>
                <p:nvPr/>
              </p:nvSpPr>
              <p:spPr bwMode="auto">
                <a:xfrm flipV="1">
                  <a:off x="2135" y="1698"/>
                  <a:ext cx="14" cy="3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774" name="Line 2357"/>
                <p:cNvSpPr>
                  <a:spLocks noChangeShapeType="1"/>
                </p:cNvSpPr>
                <p:nvPr/>
              </p:nvSpPr>
              <p:spPr bwMode="auto">
                <a:xfrm flipV="1">
                  <a:off x="2149" y="1547"/>
                  <a:ext cx="13" cy="15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775" name="Line 2358"/>
                <p:cNvSpPr>
                  <a:spLocks noChangeShapeType="1"/>
                </p:cNvSpPr>
                <p:nvPr/>
              </p:nvSpPr>
              <p:spPr bwMode="auto">
                <a:xfrm flipV="1">
                  <a:off x="2162" y="1439"/>
                  <a:ext cx="14" cy="108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776" name="Line 2359"/>
                <p:cNvSpPr>
                  <a:spLocks noChangeShapeType="1"/>
                </p:cNvSpPr>
                <p:nvPr/>
              </p:nvSpPr>
              <p:spPr bwMode="auto">
                <a:xfrm flipV="1">
                  <a:off x="2176" y="1351"/>
                  <a:ext cx="13" cy="88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777" name="Line 2360"/>
                <p:cNvSpPr>
                  <a:spLocks noChangeShapeType="1"/>
                </p:cNvSpPr>
                <p:nvPr/>
              </p:nvSpPr>
              <p:spPr bwMode="auto">
                <a:xfrm flipV="1">
                  <a:off x="2189" y="1284"/>
                  <a:ext cx="14" cy="6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778" name="Line 2361"/>
                <p:cNvSpPr>
                  <a:spLocks noChangeShapeType="1"/>
                </p:cNvSpPr>
                <p:nvPr/>
              </p:nvSpPr>
              <p:spPr bwMode="auto">
                <a:xfrm>
                  <a:off x="2203" y="1284"/>
                  <a:ext cx="13" cy="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779" name="Line 2362"/>
                <p:cNvSpPr>
                  <a:spLocks noChangeShapeType="1"/>
                </p:cNvSpPr>
                <p:nvPr/>
              </p:nvSpPr>
              <p:spPr bwMode="auto">
                <a:xfrm>
                  <a:off x="2216" y="1289"/>
                  <a:ext cx="14" cy="3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780" name="Line 2363"/>
                <p:cNvSpPr>
                  <a:spLocks noChangeShapeType="1"/>
                </p:cNvSpPr>
                <p:nvPr/>
              </p:nvSpPr>
              <p:spPr bwMode="auto">
                <a:xfrm>
                  <a:off x="2230" y="1326"/>
                  <a:ext cx="13" cy="8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781" name="Line 2364"/>
                <p:cNvSpPr>
                  <a:spLocks noChangeShapeType="1"/>
                </p:cNvSpPr>
                <p:nvPr/>
              </p:nvSpPr>
              <p:spPr bwMode="auto">
                <a:xfrm>
                  <a:off x="2243" y="1413"/>
                  <a:ext cx="14" cy="83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782" name="Line 2365"/>
                <p:cNvSpPr>
                  <a:spLocks noChangeShapeType="1"/>
                </p:cNvSpPr>
                <p:nvPr/>
              </p:nvSpPr>
              <p:spPr bwMode="auto">
                <a:xfrm>
                  <a:off x="2257" y="1496"/>
                  <a:ext cx="13" cy="7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783" name="Line 2366"/>
                <p:cNvSpPr>
                  <a:spLocks noChangeShapeType="1"/>
                </p:cNvSpPr>
                <p:nvPr/>
              </p:nvSpPr>
              <p:spPr bwMode="auto">
                <a:xfrm flipV="1">
                  <a:off x="2270" y="1454"/>
                  <a:ext cx="14" cy="114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784" name="Line 2367"/>
                <p:cNvSpPr>
                  <a:spLocks noChangeShapeType="1"/>
                </p:cNvSpPr>
                <p:nvPr/>
              </p:nvSpPr>
              <p:spPr bwMode="auto">
                <a:xfrm flipV="1">
                  <a:off x="2284" y="1439"/>
                  <a:ext cx="13" cy="1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785" name="Line 2368"/>
                <p:cNvSpPr>
                  <a:spLocks noChangeShapeType="1"/>
                </p:cNvSpPr>
                <p:nvPr/>
              </p:nvSpPr>
              <p:spPr bwMode="auto">
                <a:xfrm>
                  <a:off x="2297" y="1439"/>
                  <a:ext cx="14" cy="5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786" name="Line 2369"/>
                <p:cNvSpPr>
                  <a:spLocks noChangeShapeType="1"/>
                </p:cNvSpPr>
                <p:nvPr/>
              </p:nvSpPr>
              <p:spPr bwMode="auto">
                <a:xfrm flipV="1">
                  <a:off x="2311" y="1423"/>
                  <a:ext cx="13" cy="68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787" name="Line 2370"/>
                <p:cNvSpPr>
                  <a:spLocks noChangeShapeType="1"/>
                </p:cNvSpPr>
                <p:nvPr/>
              </p:nvSpPr>
              <p:spPr bwMode="auto">
                <a:xfrm flipV="1">
                  <a:off x="2324" y="1372"/>
                  <a:ext cx="15" cy="5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788" name="Line 2371"/>
                <p:cNvSpPr>
                  <a:spLocks noChangeShapeType="1"/>
                </p:cNvSpPr>
                <p:nvPr/>
              </p:nvSpPr>
              <p:spPr bwMode="auto">
                <a:xfrm>
                  <a:off x="2339" y="1372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789" name="Line 2372"/>
                <p:cNvSpPr>
                  <a:spLocks noChangeShapeType="1"/>
                </p:cNvSpPr>
                <p:nvPr/>
              </p:nvSpPr>
              <p:spPr bwMode="auto">
                <a:xfrm>
                  <a:off x="2352" y="1372"/>
                  <a:ext cx="14" cy="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790" name="Line 2373"/>
                <p:cNvSpPr>
                  <a:spLocks noChangeShapeType="1"/>
                </p:cNvSpPr>
                <p:nvPr/>
              </p:nvSpPr>
              <p:spPr bwMode="auto">
                <a:xfrm>
                  <a:off x="2366" y="1377"/>
                  <a:ext cx="13" cy="4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791" name="Line 2374"/>
                <p:cNvSpPr>
                  <a:spLocks noChangeShapeType="1"/>
                </p:cNvSpPr>
                <p:nvPr/>
              </p:nvSpPr>
              <p:spPr bwMode="auto">
                <a:xfrm>
                  <a:off x="2379" y="1423"/>
                  <a:ext cx="14" cy="3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792" name="Line 2375"/>
                <p:cNvSpPr>
                  <a:spLocks noChangeShapeType="1"/>
                </p:cNvSpPr>
                <p:nvPr/>
              </p:nvSpPr>
              <p:spPr bwMode="auto">
                <a:xfrm flipV="1">
                  <a:off x="2393" y="1377"/>
                  <a:ext cx="13" cy="7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793" name="Line 2376"/>
                <p:cNvSpPr>
                  <a:spLocks noChangeShapeType="1"/>
                </p:cNvSpPr>
                <p:nvPr/>
              </p:nvSpPr>
              <p:spPr bwMode="auto">
                <a:xfrm flipV="1">
                  <a:off x="2406" y="1289"/>
                  <a:ext cx="14" cy="88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794" name="Line 2377"/>
                <p:cNvSpPr>
                  <a:spLocks noChangeShapeType="1"/>
                </p:cNvSpPr>
                <p:nvPr/>
              </p:nvSpPr>
              <p:spPr bwMode="auto">
                <a:xfrm flipV="1">
                  <a:off x="2420" y="1278"/>
                  <a:ext cx="13" cy="1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795" name="Line 2378"/>
                <p:cNvSpPr>
                  <a:spLocks noChangeShapeType="1"/>
                </p:cNvSpPr>
                <p:nvPr/>
              </p:nvSpPr>
              <p:spPr bwMode="auto">
                <a:xfrm>
                  <a:off x="2433" y="1278"/>
                  <a:ext cx="14" cy="68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796" name="Line 2379"/>
                <p:cNvSpPr>
                  <a:spLocks noChangeShapeType="1"/>
                </p:cNvSpPr>
                <p:nvPr/>
              </p:nvSpPr>
              <p:spPr bwMode="auto">
                <a:xfrm>
                  <a:off x="2447" y="1346"/>
                  <a:ext cx="13" cy="4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797" name="Line 2380"/>
                <p:cNvSpPr>
                  <a:spLocks noChangeShapeType="1"/>
                </p:cNvSpPr>
                <p:nvPr/>
              </p:nvSpPr>
              <p:spPr bwMode="auto">
                <a:xfrm>
                  <a:off x="2460" y="1388"/>
                  <a:ext cx="14" cy="3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798" name="Line 2381"/>
                <p:cNvSpPr>
                  <a:spLocks noChangeShapeType="1"/>
                </p:cNvSpPr>
                <p:nvPr/>
              </p:nvSpPr>
              <p:spPr bwMode="auto">
                <a:xfrm>
                  <a:off x="2474" y="1419"/>
                  <a:ext cx="13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799" name="Line 2382"/>
                <p:cNvSpPr>
                  <a:spLocks noChangeShapeType="1"/>
                </p:cNvSpPr>
                <p:nvPr/>
              </p:nvSpPr>
              <p:spPr bwMode="auto">
                <a:xfrm>
                  <a:off x="2487" y="1429"/>
                  <a:ext cx="14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800" name="Line 2383"/>
                <p:cNvSpPr>
                  <a:spLocks noChangeShapeType="1"/>
                </p:cNvSpPr>
                <p:nvPr/>
              </p:nvSpPr>
              <p:spPr bwMode="auto">
                <a:xfrm flipV="1">
                  <a:off x="2501" y="1423"/>
                  <a:ext cx="13" cy="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801" name="Line 2384"/>
                <p:cNvSpPr>
                  <a:spLocks noChangeShapeType="1"/>
                </p:cNvSpPr>
                <p:nvPr/>
              </p:nvSpPr>
              <p:spPr bwMode="auto">
                <a:xfrm>
                  <a:off x="2514" y="1423"/>
                  <a:ext cx="14" cy="3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802" name="Line 2385"/>
                <p:cNvSpPr>
                  <a:spLocks noChangeShapeType="1"/>
                </p:cNvSpPr>
                <p:nvPr/>
              </p:nvSpPr>
              <p:spPr bwMode="auto">
                <a:xfrm>
                  <a:off x="2528" y="1460"/>
                  <a:ext cx="13" cy="2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803" name="Line 2386"/>
                <p:cNvSpPr>
                  <a:spLocks noChangeShapeType="1"/>
                </p:cNvSpPr>
                <p:nvPr/>
              </p:nvSpPr>
              <p:spPr bwMode="auto">
                <a:xfrm>
                  <a:off x="2541" y="1485"/>
                  <a:ext cx="14" cy="1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804" name="Line 2387"/>
                <p:cNvSpPr>
                  <a:spLocks noChangeShapeType="1"/>
                </p:cNvSpPr>
                <p:nvPr/>
              </p:nvSpPr>
              <p:spPr bwMode="auto">
                <a:xfrm>
                  <a:off x="2555" y="1496"/>
                  <a:ext cx="13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805" name="Line 2388"/>
                <p:cNvSpPr>
                  <a:spLocks noChangeShapeType="1"/>
                </p:cNvSpPr>
                <p:nvPr/>
              </p:nvSpPr>
              <p:spPr bwMode="auto">
                <a:xfrm>
                  <a:off x="2568" y="1506"/>
                  <a:ext cx="14" cy="3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806" name="Line 2389"/>
                <p:cNvSpPr>
                  <a:spLocks noChangeShapeType="1"/>
                </p:cNvSpPr>
                <p:nvPr/>
              </p:nvSpPr>
              <p:spPr bwMode="auto">
                <a:xfrm>
                  <a:off x="2582" y="1537"/>
                  <a:ext cx="13" cy="78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807" name="Line 2390"/>
                <p:cNvSpPr>
                  <a:spLocks noChangeShapeType="1"/>
                </p:cNvSpPr>
                <p:nvPr/>
              </p:nvSpPr>
              <p:spPr bwMode="auto">
                <a:xfrm>
                  <a:off x="2595" y="1615"/>
                  <a:ext cx="14" cy="1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808" name="Line 2391"/>
                <p:cNvSpPr>
                  <a:spLocks noChangeShapeType="1"/>
                </p:cNvSpPr>
                <p:nvPr/>
              </p:nvSpPr>
              <p:spPr bwMode="auto">
                <a:xfrm>
                  <a:off x="2609" y="1626"/>
                  <a:ext cx="13" cy="139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809" name="Line 2392"/>
                <p:cNvSpPr>
                  <a:spLocks noChangeShapeType="1"/>
                </p:cNvSpPr>
                <p:nvPr/>
              </p:nvSpPr>
              <p:spPr bwMode="auto">
                <a:xfrm>
                  <a:off x="2622" y="1765"/>
                  <a:ext cx="14" cy="1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810" name="Line 2393"/>
                <p:cNvSpPr>
                  <a:spLocks noChangeShapeType="1"/>
                </p:cNvSpPr>
                <p:nvPr/>
              </p:nvSpPr>
              <p:spPr bwMode="auto">
                <a:xfrm>
                  <a:off x="2636" y="1781"/>
                  <a:ext cx="13" cy="4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811" name="Line 2394"/>
                <p:cNvSpPr>
                  <a:spLocks noChangeShapeType="1"/>
                </p:cNvSpPr>
                <p:nvPr/>
              </p:nvSpPr>
              <p:spPr bwMode="auto">
                <a:xfrm flipV="1">
                  <a:off x="2649" y="1657"/>
                  <a:ext cx="15" cy="128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812" name="Line 2395"/>
                <p:cNvSpPr>
                  <a:spLocks noChangeShapeType="1"/>
                </p:cNvSpPr>
                <p:nvPr/>
              </p:nvSpPr>
              <p:spPr bwMode="auto">
                <a:xfrm flipV="1">
                  <a:off x="2664" y="1646"/>
                  <a:ext cx="13" cy="1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813" name="Line 2396"/>
                <p:cNvSpPr>
                  <a:spLocks noChangeShapeType="1"/>
                </p:cNvSpPr>
                <p:nvPr/>
              </p:nvSpPr>
              <p:spPr bwMode="auto">
                <a:xfrm>
                  <a:off x="2677" y="1646"/>
                  <a:ext cx="14" cy="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814" name="Line 2397"/>
                <p:cNvSpPr>
                  <a:spLocks noChangeShapeType="1"/>
                </p:cNvSpPr>
                <p:nvPr/>
              </p:nvSpPr>
              <p:spPr bwMode="auto">
                <a:xfrm>
                  <a:off x="2691" y="1651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815" name="Line 2398"/>
                <p:cNvSpPr>
                  <a:spLocks noChangeShapeType="1"/>
                </p:cNvSpPr>
                <p:nvPr/>
              </p:nvSpPr>
              <p:spPr bwMode="auto">
                <a:xfrm>
                  <a:off x="2704" y="1651"/>
                  <a:ext cx="14" cy="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816" name="Line 2399"/>
                <p:cNvSpPr>
                  <a:spLocks noChangeShapeType="1"/>
                </p:cNvSpPr>
                <p:nvPr/>
              </p:nvSpPr>
              <p:spPr bwMode="auto">
                <a:xfrm>
                  <a:off x="2718" y="1657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817" name="Line 2400"/>
                <p:cNvSpPr>
                  <a:spLocks noChangeShapeType="1"/>
                </p:cNvSpPr>
                <p:nvPr/>
              </p:nvSpPr>
              <p:spPr bwMode="auto">
                <a:xfrm flipV="1">
                  <a:off x="2731" y="1605"/>
                  <a:ext cx="14" cy="5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818" name="Line 2401"/>
                <p:cNvSpPr>
                  <a:spLocks noChangeShapeType="1"/>
                </p:cNvSpPr>
                <p:nvPr/>
              </p:nvSpPr>
              <p:spPr bwMode="auto">
                <a:xfrm>
                  <a:off x="2745" y="1605"/>
                  <a:ext cx="13" cy="3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819" name="Line 2402"/>
                <p:cNvSpPr>
                  <a:spLocks noChangeShapeType="1"/>
                </p:cNvSpPr>
                <p:nvPr/>
              </p:nvSpPr>
              <p:spPr bwMode="auto">
                <a:xfrm flipV="1">
                  <a:off x="2758" y="1630"/>
                  <a:ext cx="14" cy="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820" name="Line 2403"/>
                <p:cNvSpPr>
                  <a:spLocks noChangeShapeType="1"/>
                </p:cNvSpPr>
                <p:nvPr/>
              </p:nvSpPr>
              <p:spPr bwMode="auto">
                <a:xfrm>
                  <a:off x="2772" y="1630"/>
                  <a:ext cx="13" cy="1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821" name="Line 2404"/>
                <p:cNvSpPr>
                  <a:spLocks noChangeShapeType="1"/>
                </p:cNvSpPr>
                <p:nvPr/>
              </p:nvSpPr>
              <p:spPr bwMode="auto">
                <a:xfrm flipV="1">
                  <a:off x="2785" y="1615"/>
                  <a:ext cx="14" cy="2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822" name="Line 2405"/>
                <p:cNvSpPr>
                  <a:spLocks noChangeShapeType="1"/>
                </p:cNvSpPr>
                <p:nvPr/>
              </p:nvSpPr>
              <p:spPr bwMode="auto">
                <a:xfrm>
                  <a:off x="2799" y="1615"/>
                  <a:ext cx="13" cy="3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823" name="Line 2406"/>
                <p:cNvSpPr>
                  <a:spLocks noChangeShapeType="1"/>
                </p:cNvSpPr>
                <p:nvPr/>
              </p:nvSpPr>
              <p:spPr bwMode="auto">
                <a:xfrm>
                  <a:off x="2812" y="1646"/>
                  <a:ext cx="14" cy="88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824" name="Line 2407"/>
                <p:cNvSpPr>
                  <a:spLocks noChangeShapeType="1"/>
                </p:cNvSpPr>
                <p:nvPr/>
              </p:nvSpPr>
              <p:spPr bwMode="auto">
                <a:xfrm flipV="1">
                  <a:off x="2826" y="1729"/>
                  <a:ext cx="13" cy="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825" name="Line 2408"/>
                <p:cNvSpPr>
                  <a:spLocks noChangeShapeType="1"/>
                </p:cNvSpPr>
                <p:nvPr/>
              </p:nvSpPr>
              <p:spPr bwMode="auto">
                <a:xfrm>
                  <a:off x="2839" y="1729"/>
                  <a:ext cx="14" cy="4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826" name="Line 2409"/>
                <p:cNvSpPr>
                  <a:spLocks noChangeShapeType="1"/>
                </p:cNvSpPr>
                <p:nvPr/>
              </p:nvSpPr>
              <p:spPr bwMode="auto">
                <a:xfrm>
                  <a:off x="2853" y="1770"/>
                  <a:ext cx="13" cy="119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827" name="Line 2410"/>
                <p:cNvSpPr>
                  <a:spLocks noChangeShapeType="1"/>
                </p:cNvSpPr>
                <p:nvPr/>
              </p:nvSpPr>
              <p:spPr bwMode="auto">
                <a:xfrm>
                  <a:off x="2866" y="1889"/>
                  <a:ext cx="14" cy="119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828" name="Line 2411"/>
                <p:cNvSpPr>
                  <a:spLocks noChangeShapeType="1"/>
                </p:cNvSpPr>
                <p:nvPr/>
              </p:nvSpPr>
              <p:spPr bwMode="auto">
                <a:xfrm>
                  <a:off x="2880" y="2008"/>
                  <a:ext cx="13" cy="104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829" name="Line 2412"/>
                <p:cNvSpPr>
                  <a:spLocks noChangeShapeType="1"/>
                </p:cNvSpPr>
                <p:nvPr/>
              </p:nvSpPr>
              <p:spPr bwMode="auto">
                <a:xfrm>
                  <a:off x="2893" y="2112"/>
                  <a:ext cx="14" cy="3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830" name="Line 2413"/>
                <p:cNvSpPr>
                  <a:spLocks noChangeShapeType="1"/>
                </p:cNvSpPr>
                <p:nvPr/>
              </p:nvSpPr>
              <p:spPr bwMode="auto">
                <a:xfrm>
                  <a:off x="2907" y="2148"/>
                  <a:ext cx="13" cy="2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831" name="Line 2414"/>
                <p:cNvSpPr>
                  <a:spLocks noChangeShapeType="1"/>
                </p:cNvSpPr>
                <p:nvPr/>
              </p:nvSpPr>
              <p:spPr bwMode="auto">
                <a:xfrm flipV="1">
                  <a:off x="2920" y="2112"/>
                  <a:ext cx="14" cy="5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832" name="Line 2415"/>
                <p:cNvSpPr>
                  <a:spLocks noChangeShapeType="1"/>
                </p:cNvSpPr>
                <p:nvPr/>
              </p:nvSpPr>
              <p:spPr bwMode="auto">
                <a:xfrm>
                  <a:off x="2934" y="2112"/>
                  <a:ext cx="13" cy="5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833" name="Line 2416"/>
                <p:cNvSpPr>
                  <a:spLocks noChangeShapeType="1"/>
                </p:cNvSpPr>
                <p:nvPr/>
              </p:nvSpPr>
              <p:spPr bwMode="auto">
                <a:xfrm flipV="1">
                  <a:off x="2947" y="2127"/>
                  <a:ext cx="15" cy="3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834" name="Line 2417"/>
                <p:cNvSpPr>
                  <a:spLocks noChangeShapeType="1"/>
                </p:cNvSpPr>
                <p:nvPr/>
              </p:nvSpPr>
              <p:spPr bwMode="auto">
                <a:xfrm>
                  <a:off x="2962" y="2127"/>
                  <a:ext cx="13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835" name="Line 2418"/>
                <p:cNvSpPr>
                  <a:spLocks noChangeShapeType="1"/>
                </p:cNvSpPr>
                <p:nvPr/>
              </p:nvSpPr>
              <p:spPr bwMode="auto">
                <a:xfrm flipV="1">
                  <a:off x="2975" y="2054"/>
                  <a:ext cx="14" cy="94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836" name="Line 2419"/>
                <p:cNvSpPr>
                  <a:spLocks noChangeShapeType="1"/>
                </p:cNvSpPr>
                <p:nvPr/>
              </p:nvSpPr>
              <p:spPr bwMode="auto">
                <a:xfrm>
                  <a:off x="2989" y="2054"/>
                  <a:ext cx="13" cy="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837" name="Line 2420"/>
                <p:cNvSpPr>
                  <a:spLocks noChangeShapeType="1"/>
                </p:cNvSpPr>
                <p:nvPr/>
              </p:nvSpPr>
              <p:spPr bwMode="auto">
                <a:xfrm>
                  <a:off x="3002" y="2060"/>
                  <a:ext cx="14" cy="3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838" name="Line 2421"/>
                <p:cNvSpPr>
                  <a:spLocks noChangeShapeType="1"/>
                </p:cNvSpPr>
                <p:nvPr/>
              </p:nvSpPr>
              <p:spPr bwMode="auto">
                <a:xfrm flipV="1">
                  <a:off x="3016" y="2060"/>
                  <a:ext cx="13" cy="3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839" name="Line 2422"/>
                <p:cNvSpPr>
                  <a:spLocks noChangeShapeType="1"/>
                </p:cNvSpPr>
                <p:nvPr/>
              </p:nvSpPr>
              <p:spPr bwMode="auto">
                <a:xfrm>
                  <a:off x="3029" y="2060"/>
                  <a:ext cx="14" cy="4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840" name="Line 2423"/>
                <p:cNvSpPr>
                  <a:spLocks noChangeShapeType="1"/>
                </p:cNvSpPr>
                <p:nvPr/>
              </p:nvSpPr>
              <p:spPr bwMode="auto">
                <a:xfrm>
                  <a:off x="3043" y="2106"/>
                  <a:ext cx="13" cy="6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841" name="Line 2424"/>
                <p:cNvSpPr>
                  <a:spLocks noChangeShapeType="1"/>
                </p:cNvSpPr>
                <p:nvPr/>
              </p:nvSpPr>
              <p:spPr bwMode="auto">
                <a:xfrm>
                  <a:off x="3056" y="2168"/>
                  <a:ext cx="14" cy="89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842" name="Line 2425"/>
                <p:cNvSpPr>
                  <a:spLocks noChangeShapeType="1"/>
                </p:cNvSpPr>
                <p:nvPr/>
              </p:nvSpPr>
              <p:spPr bwMode="auto">
                <a:xfrm>
                  <a:off x="3070" y="2257"/>
                  <a:ext cx="13" cy="4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843" name="Line 2426"/>
                <p:cNvSpPr>
                  <a:spLocks noChangeShapeType="1"/>
                </p:cNvSpPr>
                <p:nvPr/>
              </p:nvSpPr>
              <p:spPr bwMode="auto">
                <a:xfrm>
                  <a:off x="3083" y="2298"/>
                  <a:ext cx="14" cy="7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844" name="Line 2427"/>
                <p:cNvSpPr>
                  <a:spLocks noChangeShapeType="1"/>
                </p:cNvSpPr>
                <p:nvPr/>
              </p:nvSpPr>
              <p:spPr bwMode="auto">
                <a:xfrm>
                  <a:off x="3097" y="2375"/>
                  <a:ext cx="13" cy="58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845" name="Line 2428"/>
                <p:cNvSpPr>
                  <a:spLocks noChangeShapeType="1"/>
                </p:cNvSpPr>
                <p:nvPr/>
              </p:nvSpPr>
              <p:spPr bwMode="auto">
                <a:xfrm flipV="1">
                  <a:off x="3110" y="2365"/>
                  <a:ext cx="14" cy="68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846" name="Line 2429"/>
                <p:cNvSpPr>
                  <a:spLocks noChangeShapeType="1"/>
                </p:cNvSpPr>
                <p:nvPr/>
              </p:nvSpPr>
              <p:spPr bwMode="auto">
                <a:xfrm>
                  <a:off x="3124" y="2365"/>
                  <a:ext cx="13" cy="7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847" name="Line 2430"/>
                <p:cNvSpPr>
                  <a:spLocks noChangeShapeType="1"/>
                </p:cNvSpPr>
                <p:nvPr/>
              </p:nvSpPr>
              <p:spPr bwMode="auto">
                <a:xfrm>
                  <a:off x="3137" y="2437"/>
                  <a:ext cx="14" cy="62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848" name="Line 2431"/>
                <p:cNvSpPr>
                  <a:spLocks noChangeShapeType="1"/>
                </p:cNvSpPr>
                <p:nvPr/>
              </p:nvSpPr>
              <p:spPr bwMode="auto">
                <a:xfrm>
                  <a:off x="3151" y="2499"/>
                  <a:ext cx="13" cy="1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849" name="Line 2432"/>
                <p:cNvSpPr>
                  <a:spLocks noChangeShapeType="1"/>
                </p:cNvSpPr>
                <p:nvPr/>
              </p:nvSpPr>
              <p:spPr bwMode="auto">
                <a:xfrm>
                  <a:off x="3164" y="2515"/>
                  <a:ext cx="14" cy="6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850" name="Line 2433"/>
                <p:cNvSpPr>
                  <a:spLocks noChangeShapeType="1"/>
                </p:cNvSpPr>
                <p:nvPr/>
              </p:nvSpPr>
              <p:spPr bwMode="auto">
                <a:xfrm>
                  <a:off x="3178" y="2582"/>
                  <a:ext cx="13" cy="78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851" name="Line 2434"/>
                <p:cNvSpPr>
                  <a:spLocks noChangeShapeType="1"/>
                </p:cNvSpPr>
                <p:nvPr/>
              </p:nvSpPr>
              <p:spPr bwMode="auto">
                <a:xfrm flipV="1">
                  <a:off x="3191" y="2650"/>
                  <a:ext cx="14" cy="10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852" name="Line 2435"/>
                <p:cNvSpPr>
                  <a:spLocks noChangeShapeType="1"/>
                </p:cNvSpPr>
                <p:nvPr/>
              </p:nvSpPr>
              <p:spPr bwMode="auto">
                <a:xfrm flipV="1">
                  <a:off x="3205" y="2572"/>
                  <a:ext cx="13" cy="78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853" name="Line 2436"/>
                <p:cNvSpPr>
                  <a:spLocks noChangeShapeType="1"/>
                </p:cNvSpPr>
                <p:nvPr/>
              </p:nvSpPr>
              <p:spPr bwMode="auto">
                <a:xfrm flipV="1">
                  <a:off x="3218" y="2489"/>
                  <a:ext cx="14" cy="83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854" name="Line 2437"/>
                <p:cNvSpPr>
                  <a:spLocks noChangeShapeType="1"/>
                </p:cNvSpPr>
                <p:nvPr/>
              </p:nvSpPr>
              <p:spPr bwMode="auto">
                <a:xfrm flipV="1">
                  <a:off x="3232" y="2468"/>
                  <a:ext cx="13" cy="2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855" name="Line 2438"/>
                <p:cNvSpPr>
                  <a:spLocks noChangeShapeType="1"/>
                </p:cNvSpPr>
                <p:nvPr/>
              </p:nvSpPr>
              <p:spPr bwMode="auto">
                <a:xfrm>
                  <a:off x="3245" y="2468"/>
                  <a:ext cx="15" cy="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856" name="Line 2439"/>
                <p:cNvSpPr>
                  <a:spLocks noChangeShapeType="1"/>
                </p:cNvSpPr>
                <p:nvPr/>
              </p:nvSpPr>
              <p:spPr bwMode="auto">
                <a:xfrm flipV="1">
                  <a:off x="3260" y="2375"/>
                  <a:ext cx="13" cy="99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857" name="Line 2440"/>
                <p:cNvSpPr>
                  <a:spLocks noChangeShapeType="1"/>
                </p:cNvSpPr>
                <p:nvPr/>
              </p:nvSpPr>
              <p:spPr bwMode="auto">
                <a:xfrm flipV="1">
                  <a:off x="3273" y="2272"/>
                  <a:ext cx="14" cy="103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858" name="Line 2441"/>
                <p:cNvSpPr>
                  <a:spLocks noChangeShapeType="1"/>
                </p:cNvSpPr>
                <p:nvPr/>
              </p:nvSpPr>
              <p:spPr bwMode="auto">
                <a:xfrm>
                  <a:off x="3287" y="2272"/>
                  <a:ext cx="13" cy="1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859" name="Line 2442"/>
                <p:cNvSpPr>
                  <a:spLocks noChangeShapeType="1"/>
                </p:cNvSpPr>
                <p:nvPr/>
              </p:nvSpPr>
              <p:spPr bwMode="auto">
                <a:xfrm flipV="1">
                  <a:off x="3300" y="2282"/>
                  <a:ext cx="14" cy="6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860" name="Line 2443"/>
                <p:cNvSpPr>
                  <a:spLocks noChangeShapeType="1"/>
                </p:cNvSpPr>
                <p:nvPr/>
              </p:nvSpPr>
              <p:spPr bwMode="auto">
                <a:xfrm flipV="1">
                  <a:off x="3314" y="2215"/>
                  <a:ext cx="13" cy="6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861" name="Line 2444"/>
                <p:cNvSpPr>
                  <a:spLocks noChangeShapeType="1"/>
                </p:cNvSpPr>
                <p:nvPr/>
              </p:nvSpPr>
              <p:spPr bwMode="auto">
                <a:xfrm flipV="1">
                  <a:off x="3327" y="2168"/>
                  <a:ext cx="14" cy="4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862" name="Line 2445"/>
                <p:cNvSpPr>
                  <a:spLocks noChangeShapeType="1"/>
                </p:cNvSpPr>
                <p:nvPr/>
              </p:nvSpPr>
              <p:spPr bwMode="auto">
                <a:xfrm>
                  <a:off x="3341" y="2168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863" name="Line 2446"/>
                <p:cNvSpPr>
                  <a:spLocks noChangeShapeType="1"/>
                </p:cNvSpPr>
                <p:nvPr/>
              </p:nvSpPr>
              <p:spPr bwMode="auto">
                <a:xfrm>
                  <a:off x="3354" y="2168"/>
                  <a:ext cx="14" cy="47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864" name="Line 2447"/>
                <p:cNvSpPr>
                  <a:spLocks noChangeShapeType="1"/>
                </p:cNvSpPr>
                <p:nvPr/>
              </p:nvSpPr>
              <p:spPr bwMode="auto">
                <a:xfrm>
                  <a:off x="3368" y="2215"/>
                  <a:ext cx="13" cy="1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865" name="Line 2448"/>
                <p:cNvSpPr>
                  <a:spLocks noChangeShapeType="1"/>
                </p:cNvSpPr>
                <p:nvPr/>
              </p:nvSpPr>
              <p:spPr bwMode="auto">
                <a:xfrm>
                  <a:off x="3381" y="2215"/>
                  <a:ext cx="14" cy="5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  <p:sp>
              <p:nvSpPr>
                <p:cNvPr id="19866" name="Line 2449"/>
                <p:cNvSpPr>
                  <a:spLocks noChangeShapeType="1"/>
                </p:cNvSpPr>
                <p:nvPr/>
              </p:nvSpPr>
              <p:spPr bwMode="auto">
                <a:xfrm>
                  <a:off x="3395" y="2220"/>
                  <a:ext cx="13" cy="68"/>
                </a:xfrm>
                <a:prstGeom prst="line">
                  <a:avLst/>
                </a:prstGeom>
                <a:noFill/>
                <a:ln w="20638">
                  <a:solidFill>
                    <a:srgbClr val="E9DA3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MX"/>
                </a:p>
              </p:txBody>
            </p:sp>
          </p:grpSp>
          <p:sp>
            <p:nvSpPr>
              <p:cNvPr id="19504" name="Line 2450"/>
              <p:cNvSpPr>
                <a:spLocks noChangeShapeType="1"/>
              </p:cNvSpPr>
              <p:nvPr/>
            </p:nvSpPr>
            <p:spPr bwMode="auto">
              <a:xfrm>
                <a:off x="3017" y="2769"/>
                <a:ext cx="13" cy="50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505" name="Line 2451"/>
              <p:cNvSpPr>
                <a:spLocks noChangeShapeType="1"/>
              </p:cNvSpPr>
              <p:nvPr/>
            </p:nvSpPr>
            <p:spPr bwMode="auto">
              <a:xfrm flipV="1">
                <a:off x="3030" y="2733"/>
                <a:ext cx="13" cy="86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506" name="Line 2452"/>
              <p:cNvSpPr>
                <a:spLocks noChangeShapeType="1"/>
              </p:cNvSpPr>
              <p:nvPr/>
            </p:nvSpPr>
            <p:spPr bwMode="auto">
              <a:xfrm flipV="1">
                <a:off x="3043" y="2649"/>
                <a:ext cx="14" cy="84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507" name="Line 2453"/>
              <p:cNvSpPr>
                <a:spLocks noChangeShapeType="1"/>
              </p:cNvSpPr>
              <p:nvPr/>
            </p:nvSpPr>
            <p:spPr bwMode="auto">
              <a:xfrm flipV="1">
                <a:off x="3057" y="2583"/>
                <a:ext cx="12" cy="66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508" name="Line 2454"/>
              <p:cNvSpPr>
                <a:spLocks noChangeShapeType="1"/>
              </p:cNvSpPr>
              <p:nvPr/>
            </p:nvSpPr>
            <p:spPr bwMode="auto">
              <a:xfrm flipV="1">
                <a:off x="3069" y="2572"/>
                <a:ext cx="14" cy="11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509" name="Line 2455"/>
              <p:cNvSpPr>
                <a:spLocks noChangeShapeType="1"/>
              </p:cNvSpPr>
              <p:nvPr/>
            </p:nvSpPr>
            <p:spPr bwMode="auto">
              <a:xfrm>
                <a:off x="3083" y="2572"/>
                <a:ext cx="12" cy="41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510" name="Line 2456"/>
              <p:cNvSpPr>
                <a:spLocks noChangeShapeType="1"/>
              </p:cNvSpPr>
              <p:nvPr/>
            </p:nvSpPr>
            <p:spPr bwMode="auto">
              <a:xfrm flipV="1">
                <a:off x="3095" y="2599"/>
                <a:ext cx="14" cy="14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511" name="Line 2457"/>
              <p:cNvSpPr>
                <a:spLocks noChangeShapeType="1"/>
              </p:cNvSpPr>
              <p:nvPr/>
            </p:nvSpPr>
            <p:spPr bwMode="auto">
              <a:xfrm flipV="1">
                <a:off x="3109" y="2578"/>
                <a:ext cx="13" cy="21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512" name="Line 2458"/>
              <p:cNvSpPr>
                <a:spLocks noChangeShapeType="1"/>
              </p:cNvSpPr>
              <p:nvPr/>
            </p:nvSpPr>
            <p:spPr bwMode="auto">
              <a:xfrm flipV="1">
                <a:off x="3122" y="2558"/>
                <a:ext cx="13" cy="20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513" name="Line 2459"/>
              <p:cNvSpPr>
                <a:spLocks noChangeShapeType="1"/>
              </p:cNvSpPr>
              <p:nvPr/>
            </p:nvSpPr>
            <p:spPr bwMode="auto">
              <a:xfrm>
                <a:off x="3135" y="2558"/>
                <a:ext cx="13" cy="11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514" name="Line 2460"/>
              <p:cNvSpPr>
                <a:spLocks noChangeShapeType="1"/>
              </p:cNvSpPr>
              <p:nvPr/>
            </p:nvSpPr>
            <p:spPr bwMode="auto">
              <a:xfrm flipV="1">
                <a:off x="3148" y="2518"/>
                <a:ext cx="14" cy="51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515" name="Line 2461"/>
              <p:cNvSpPr>
                <a:spLocks noChangeShapeType="1"/>
              </p:cNvSpPr>
              <p:nvPr/>
            </p:nvSpPr>
            <p:spPr bwMode="auto">
              <a:xfrm>
                <a:off x="3162" y="2518"/>
                <a:ext cx="13" cy="10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516" name="Line 2462"/>
              <p:cNvSpPr>
                <a:spLocks noChangeShapeType="1"/>
              </p:cNvSpPr>
              <p:nvPr/>
            </p:nvSpPr>
            <p:spPr bwMode="auto">
              <a:xfrm>
                <a:off x="3175" y="2528"/>
                <a:ext cx="13" cy="5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517" name="Line 2463"/>
              <p:cNvSpPr>
                <a:spLocks noChangeShapeType="1"/>
              </p:cNvSpPr>
              <p:nvPr/>
            </p:nvSpPr>
            <p:spPr bwMode="auto">
              <a:xfrm flipV="1">
                <a:off x="3188" y="2452"/>
                <a:ext cx="13" cy="81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518" name="Line 2464"/>
              <p:cNvSpPr>
                <a:spLocks noChangeShapeType="1"/>
              </p:cNvSpPr>
              <p:nvPr/>
            </p:nvSpPr>
            <p:spPr bwMode="auto">
              <a:xfrm flipV="1">
                <a:off x="3201" y="2332"/>
                <a:ext cx="14" cy="120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519" name="Line 2465"/>
              <p:cNvSpPr>
                <a:spLocks noChangeShapeType="1"/>
              </p:cNvSpPr>
              <p:nvPr/>
            </p:nvSpPr>
            <p:spPr bwMode="auto">
              <a:xfrm flipV="1">
                <a:off x="3215" y="2212"/>
                <a:ext cx="12" cy="120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520" name="Line 2466"/>
              <p:cNvSpPr>
                <a:spLocks noChangeShapeType="1"/>
              </p:cNvSpPr>
              <p:nvPr/>
            </p:nvSpPr>
            <p:spPr bwMode="auto">
              <a:xfrm>
                <a:off x="3227" y="2212"/>
                <a:ext cx="14" cy="10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521" name="Line 2467"/>
              <p:cNvSpPr>
                <a:spLocks noChangeShapeType="1"/>
              </p:cNvSpPr>
              <p:nvPr/>
            </p:nvSpPr>
            <p:spPr bwMode="auto">
              <a:xfrm>
                <a:off x="3241" y="2222"/>
                <a:ext cx="12" cy="15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522" name="Line 2468"/>
              <p:cNvSpPr>
                <a:spLocks noChangeShapeType="1"/>
              </p:cNvSpPr>
              <p:nvPr/>
            </p:nvSpPr>
            <p:spPr bwMode="auto">
              <a:xfrm>
                <a:off x="3253" y="2237"/>
                <a:ext cx="14" cy="71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523" name="Line 2469"/>
              <p:cNvSpPr>
                <a:spLocks noChangeShapeType="1"/>
              </p:cNvSpPr>
              <p:nvPr/>
            </p:nvSpPr>
            <p:spPr bwMode="auto">
              <a:xfrm>
                <a:off x="3267" y="2308"/>
                <a:ext cx="13" cy="54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524" name="Line 2470"/>
              <p:cNvSpPr>
                <a:spLocks noChangeShapeType="1"/>
              </p:cNvSpPr>
              <p:nvPr/>
            </p:nvSpPr>
            <p:spPr bwMode="auto">
              <a:xfrm>
                <a:off x="3280" y="2362"/>
                <a:ext cx="12" cy="50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525" name="Line 2471"/>
              <p:cNvSpPr>
                <a:spLocks noChangeShapeType="1"/>
              </p:cNvSpPr>
              <p:nvPr/>
            </p:nvSpPr>
            <p:spPr bwMode="auto">
              <a:xfrm flipV="1">
                <a:off x="3292" y="2388"/>
                <a:ext cx="14" cy="24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526" name="Line 2472"/>
              <p:cNvSpPr>
                <a:spLocks noChangeShapeType="1"/>
              </p:cNvSpPr>
              <p:nvPr/>
            </p:nvSpPr>
            <p:spPr bwMode="auto">
              <a:xfrm flipV="1">
                <a:off x="3306" y="2278"/>
                <a:ext cx="12" cy="110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527" name="Line 2473"/>
              <p:cNvSpPr>
                <a:spLocks noChangeShapeType="1"/>
              </p:cNvSpPr>
              <p:nvPr/>
            </p:nvSpPr>
            <p:spPr bwMode="auto">
              <a:xfrm flipV="1">
                <a:off x="3318" y="2142"/>
                <a:ext cx="14" cy="136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528" name="Line 2474"/>
              <p:cNvSpPr>
                <a:spLocks noChangeShapeType="1"/>
              </p:cNvSpPr>
              <p:nvPr/>
            </p:nvSpPr>
            <p:spPr bwMode="auto">
              <a:xfrm flipV="1">
                <a:off x="3332" y="1997"/>
                <a:ext cx="12" cy="145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529" name="Line 2475"/>
              <p:cNvSpPr>
                <a:spLocks noChangeShapeType="1"/>
              </p:cNvSpPr>
              <p:nvPr/>
            </p:nvSpPr>
            <p:spPr bwMode="auto">
              <a:xfrm flipV="1">
                <a:off x="3344" y="1937"/>
                <a:ext cx="14" cy="60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530" name="Line 2476"/>
              <p:cNvSpPr>
                <a:spLocks noChangeShapeType="1"/>
              </p:cNvSpPr>
              <p:nvPr/>
            </p:nvSpPr>
            <p:spPr bwMode="auto">
              <a:xfrm>
                <a:off x="3358" y="1937"/>
                <a:ext cx="13" cy="60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531" name="Line 2477"/>
              <p:cNvSpPr>
                <a:spLocks noChangeShapeType="1"/>
              </p:cNvSpPr>
              <p:nvPr/>
            </p:nvSpPr>
            <p:spPr bwMode="auto">
              <a:xfrm>
                <a:off x="3371" y="1997"/>
                <a:ext cx="13" cy="120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532" name="Line 2478"/>
              <p:cNvSpPr>
                <a:spLocks noChangeShapeType="1"/>
              </p:cNvSpPr>
              <p:nvPr/>
            </p:nvSpPr>
            <p:spPr bwMode="auto">
              <a:xfrm>
                <a:off x="3384" y="2117"/>
                <a:ext cx="13" cy="115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533" name="Line 2479"/>
              <p:cNvSpPr>
                <a:spLocks noChangeShapeType="1"/>
              </p:cNvSpPr>
              <p:nvPr/>
            </p:nvSpPr>
            <p:spPr bwMode="auto">
              <a:xfrm flipV="1">
                <a:off x="3397" y="2172"/>
                <a:ext cx="13" cy="60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534" name="Line 2480"/>
              <p:cNvSpPr>
                <a:spLocks noChangeShapeType="1"/>
              </p:cNvSpPr>
              <p:nvPr/>
            </p:nvSpPr>
            <p:spPr bwMode="auto">
              <a:xfrm flipV="1">
                <a:off x="3410" y="2051"/>
                <a:ext cx="13" cy="121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535" name="Line 2481"/>
              <p:cNvSpPr>
                <a:spLocks noChangeShapeType="1"/>
              </p:cNvSpPr>
              <p:nvPr/>
            </p:nvSpPr>
            <p:spPr bwMode="auto">
              <a:xfrm>
                <a:off x="3423" y="2051"/>
                <a:ext cx="13" cy="50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536" name="Line 2482"/>
              <p:cNvSpPr>
                <a:spLocks noChangeShapeType="1"/>
              </p:cNvSpPr>
              <p:nvPr/>
            </p:nvSpPr>
            <p:spPr bwMode="auto">
              <a:xfrm>
                <a:off x="3436" y="2101"/>
                <a:ext cx="13" cy="10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537" name="Line 2483"/>
              <p:cNvSpPr>
                <a:spLocks noChangeShapeType="1"/>
              </p:cNvSpPr>
              <p:nvPr/>
            </p:nvSpPr>
            <p:spPr bwMode="auto">
              <a:xfrm>
                <a:off x="3449" y="2111"/>
                <a:ext cx="15" cy="6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538" name="Line 2484"/>
              <p:cNvSpPr>
                <a:spLocks noChangeShapeType="1"/>
              </p:cNvSpPr>
              <p:nvPr/>
            </p:nvSpPr>
            <p:spPr bwMode="auto">
              <a:xfrm>
                <a:off x="3464" y="2117"/>
                <a:ext cx="12" cy="35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539" name="Line 2485"/>
              <p:cNvSpPr>
                <a:spLocks noChangeShapeType="1"/>
              </p:cNvSpPr>
              <p:nvPr/>
            </p:nvSpPr>
            <p:spPr bwMode="auto">
              <a:xfrm flipV="1">
                <a:off x="3476" y="2071"/>
                <a:ext cx="14" cy="81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540" name="Line 2486"/>
              <p:cNvSpPr>
                <a:spLocks noChangeShapeType="1"/>
              </p:cNvSpPr>
              <p:nvPr/>
            </p:nvSpPr>
            <p:spPr bwMode="auto">
              <a:xfrm flipV="1">
                <a:off x="3490" y="2021"/>
                <a:ext cx="12" cy="50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541" name="Line 2487"/>
              <p:cNvSpPr>
                <a:spLocks noChangeShapeType="1"/>
              </p:cNvSpPr>
              <p:nvPr/>
            </p:nvSpPr>
            <p:spPr bwMode="auto">
              <a:xfrm>
                <a:off x="3502" y="2021"/>
                <a:ext cx="14" cy="71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542" name="Line 2488"/>
              <p:cNvSpPr>
                <a:spLocks noChangeShapeType="1"/>
              </p:cNvSpPr>
              <p:nvPr/>
            </p:nvSpPr>
            <p:spPr bwMode="auto">
              <a:xfrm>
                <a:off x="3516" y="2092"/>
                <a:ext cx="13" cy="50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543" name="Line 2489"/>
              <p:cNvSpPr>
                <a:spLocks noChangeShapeType="1"/>
              </p:cNvSpPr>
              <p:nvPr/>
            </p:nvSpPr>
            <p:spPr bwMode="auto">
              <a:xfrm flipV="1">
                <a:off x="3529" y="2122"/>
                <a:ext cx="13" cy="20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544" name="Line 2490"/>
              <p:cNvSpPr>
                <a:spLocks noChangeShapeType="1"/>
              </p:cNvSpPr>
              <p:nvPr/>
            </p:nvSpPr>
            <p:spPr bwMode="auto">
              <a:xfrm flipV="1">
                <a:off x="3542" y="2092"/>
                <a:ext cx="13" cy="30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545" name="Line 2491"/>
              <p:cNvSpPr>
                <a:spLocks noChangeShapeType="1"/>
              </p:cNvSpPr>
              <p:nvPr/>
            </p:nvSpPr>
            <p:spPr bwMode="auto">
              <a:xfrm>
                <a:off x="3555" y="2092"/>
                <a:ext cx="13" cy="9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546" name="Line 2492"/>
              <p:cNvSpPr>
                <a:spLocks noChangeShapeType="1"/>
              </p:cNvSpPr>
              <p:nvPr/>
            </p:nvSpPr>
            <p:spPr bwMode="auto">
              <a:xfrm>
                <a:off x="3568" y="2101"/>
                <a:ext cx="13" cy="136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547" name="Line 2493"/>
              <p:cNvSpPr>
                <a:spLocks noChangeShapeType="1"/>
              </p:cNvSpPr>
              <p:nvPr/>
            </p:nvSpPr>
            <p:spPr bwMode="auto">
              <a:xfrm>
                <a:off x="3581" y="2237"/>
                <a:ext cx="13" cy="75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548" name="Line 2494"/>
              <p:cNvSpPr>
                <a:spLocks noChangeShapeType="1"/>
              </p:cNvSpPr>
              <p:nvPr/>
            </p:nvSpPr>
            <p:spPr bwMode="auto">
              <a:xfrm flipV="1">
                <a:off x="3594" y="2192"/>
                <a:ext cx="13" cy="120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549" name="Line 2495"/>
              <p:cNvSpPr>
                <a:spLocks noChangeShapeType="1"/>
              </p:cNvSpPr>
              <p:nvPr/>
            </p:nvSpPr>
            <p:spPr bwMode="auto">
              <a:xfrm flipV="1">
                <a:off x="3607" y="2117"/>
                <a:ext cx="14" cy="75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550" name="Line 2496"/>
              <p:cNvSpPr>
                <a:spLocks noChangeShapeType="1"/>
              </p:cNvSpPr>
              <p:nvPr/>
            </p:nvSpPr>
            <p:spPr bwMode="auto">
              <a:xfrm flipV="1">
                <a:off x="3621" y="2077"/>
                <a:ext cx="12" cy="40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551" name="Line 2497"/>
              <p:cNvSpPr>
                <a:spLocks noChangeShapeType="1"/>
              </p:cNvSpPr>
              <p:nvPr/>
            </p:nvSpPr>
            <p:spPr bwMode="auto">
              <a:xfrm flipV="1">
                <a:off x="3633" y="2051"/>
                <a:ext cx="14" cy="26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552" name="Line 2498"/>
              <p:cNvSpPr>
                <a:spLocks noChangeShapeType="1"/>
              </p:cNvSpPr>
              <p:nvPr/>
            </p:nvSpPr>
            <p:spPr bwMode="auto">
              <a:xfrm>
                <a:off x="3647" y="2051"/>
                <a:ext cx="12" cy="26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553" name="Line 2499"/>
              <p:cNvSpPr>
                <a:spLocks noChangeShapeType="1"/>
              </p:cNvSpPr>
              <p:nvPr/>
            </p:nvSpPr>
            <p:spPr bwMode="auto">
              <a:xfrm flipV="1">
                <a:off x="3659" y="2067"/>
                <a:ext cx="14" cy="10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554" name="Line 2500"/>
              <p:cNvSpPr>
                <a:spLocks noChangeShapeType="1"/>
              </p:cNvSpPr>
              <p:nvPr/>
            </p:nvSpPr>
            <p:spPr bwMode="auto">
              <a:xfrm>
                <a:off x="3673" y="2067"/>
                <a:ext cx="13" cy="64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555" name="Line 2501"/>
              <p:cNvSpPr>
                <a:spLocks noChangeShapeType="1"/>
              </p:cNvSpPr>
              <p:nvPr/>
            </p:nvSpPr>
            <p:spPr bwMode="auto">
              <a:xfrm>
                <a:off x="3686" y="2131"/>
                <a:ext cx="13" cy="71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556" name="Line 2502"/>
              <p:cNvSpPr>
                <a:spLocks noChangeShapeType="1"/>
              </p:cNvSpPr>
              <p:nvPr/>
            </p:nvSpPr>
            <p:spPr bwMode="auto">
              <a:xfrm flipV="1">
                <a:off x="3699" y="2177"/>
                <a:ext cx="13" cy="25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557" name="Line 2503"/>
              <p:cNvSpPr>
                <a:spLocks noChangeShapeType="1"/>
              </p:cNvSpPr>
              <p:nvPr/>
            </p:nvSpPr>
            <p:spPr bwMode="auto">
              <a:xfrm>
                <a:off x="3712" y="2177"/>
                <a:ext cx="13" cy="30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558" name="Line 2504"/>
              <p:cNvSpPr>
                <a:spLocks noChangeShapeType="1"/>
              </p:cNvSpPr>
              <p:nvPr/>
            </p:nvSpPr>
            <p:spPr bwMode="auto">
              <a:xfrm flipV="1">
                <a:off x="3725" y="2142"/>
                <a:ext cx="13" cy="65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559" name="Line 2505"/>
              <p:cNvSpPr>
                <a:spLocks noChangeShapeType="1"/>
              </p:cNvSpPr>
              <p:nvPr/>
            </p:nvSpPr>
            <p:spPr bwMode="auto">
              <a:xfrm flipV="1">
                <a:off x="3738" y="2062"/>
                <a:ext cx="14" cy="80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560" name="Line 2506"/>
              <p:cNvSpPr>
                <a:spLocks noChangeShapeType="1"/>
              </p:cNvSpPr>
              <p:nvPr/>
            </p:nvSpPr>
            <p:spPr bwMode="auto">
              <a:xfrm>
                <a:off x="3752" y="2062"/>
                <a:ext cx="13" cy="80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561" name="Line 2507"/>
              <p:cNvSpPr>
                <a:spLocks noChangeShapeType="1"/>
              </p:cNvSpPr>
              <p:nvPr/>
            </p:nvSpPr>
            <p:spPr bwMode="auto">
              <a:xfrm>
                <a:off x="3765" y="2142"/>
                <a:ext cx="14" cy="10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562" name="Line 2508"/>
              <p:cNvSpPr>
                <a:spLocks noChangeShapeType="1"/>
              </p:cNvSpPr>
              <p:nvPr/>
            </p:nvSpPr>
            <p:spPr bwMode="auto">
              <a:xfrm flipV="1">
                <a:off x="3779" y="2142"/>
                <a:ext cx="12" cy="10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563" name="Line 2509"/>
              <p:cNvSpPr>
                <a:spLocks noChangeShapeType="1"/>
              </p:cNvSpPr>
              <p:nvPr/>
            </p:nvSpPr>
            <p:spPr bwMode="auto">
              <a:xfrm>
                <a:off x="3791" y="2142"/>
                <a:ext cx="14" cy="25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564" name="Line 2510"/>
              <p:cNvSpPr>
                <a:spLocks noChangeShapeType="1"/>
              </p:cNvSpPr>
              <p:nvPr/>
            </p:nvSpPr>
            <p:spPr bwMode="auto">
              <a:xfrm flipV="1">
                <a:off x="3805" y="2128"/>
                <a:ext cx="12" cy="39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565" name="Line 2511"/>
              <p:cNvSpPr>
                <a:spLocks noChangeShapeType="1"/>
              </p:cNvSpPr>
              <p:nvPr/>
            </p:nvSpPr>
            <p:spPr bwMode="auto">
              <a:xfrm flipV="1">
                <a:off x="3817" y="2036"/>
                <a:ext cx="14" cy="92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566" name="Line 2512"/>
              <p:cNvSpPr>
                <a:spLocks noChangeShapeType="1"/>
              </p:cNvSpPr>
              <p:nvPr/>
            </p:nvSpPr>
            <p:spPr bwMode="auto">
              <a:xfrm>
                <a:off x="3831" y="2036"/>
                <a:ext cx="12" cy="71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567" name="Line 2513"/>
              <p:cNvSpPr>
                <a:spLocks noChangeShapeType="1"/>
              </p:cNvSpPr>
              <p:nvPr/>
            </p:nvSpPr>
            <p:spPr bwMode="auto">
              <a:xfrm flipV="1">
                <a:off x="3843" y="2027"/>
                <a:ext cx="14" cy="80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568" name="Line 2514"/>
              <p:cNvSpPr>
                <a:spLocks noChangeShapeType="1"/>
              </p:cNvSpPr>
              <p:nvPr/>
            </p:nvSpPr>
            <p:spPr bwMode="auto">
              <a:xfrm flipV="1">
                <a:off x="3857" y="1972"/>
                <a:ext cx="13" cy="55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569" name="Line 2515"/>
              <p:cNvSpPr>
                <a:spLocks noChangeShapeType="1"/>
              </p:cNvSpPr>
              <p:nvPr/>
            </p:nvSpPr>
            <p:spPr bwMode="auto">
              <a:xfrm>
                <a:off x="3870" y="1972"/>
                <a:ext cx="13" cy="30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570" name="Line 2516"/>
              <p:cNvSpPr>
                <a:spLocks noChangeShapeType="1"/>
              </p:cNvSpPr>
              <p:nvPr/>
            </p:nvSpPr>
            <p:spPr bwMode="auto">
              <a:xfrm>
                <a:off x="3883" y="2002"/>
                <a:ext cx="13" cy="45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571" name="Line 2517"/>
              <p:cNvSpPr>
                <a:spLocks noChangeShapeType="1"/>
              </p:cNvSpPr>
              <p:nvPr/>
            </p:nvSpPr>
            <p:spPr bwMode="auto">
              <a:xfrm>
                <a:off x="3896" y="2047"/>
                <a:ext cx="13" cy="15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572" name="Line 2518"/>
              <p:cNvSpPr>
                <a:spLocks noChangeShapeType="1"/>
              </p:cNvSpPr>
              <p:nvPr/>
            </p:nvSpPr>
            <p:spPr bwMode="auto">
              <a:xfrm>
                <a:off x="3909" y="2062"/>
                <a:ext cx="13" cy="126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573" name="Line 2519"/>
              <p:cNvSpPr>
                <a:spLocks noChangeShapeType="1"/>
              </p:cNvSpPr>
              <p:nvPr/>
            </p:nvSpPr>
            <p:spPr bwMode="auto">
              <a:xfrm>
                <a:off x="3922" y="2188"/>
                <a:ext cx="14" cy="34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574" name="Line 2520"/>
              <p:cNvSpPr>
                <a:spLocks noChangeShapeType="1"/>
              </p:cNvSpPr>
              <p:nvPr/>
            </p:nvSpPr>
            <p:spPr bwMode="auto">
              <a:xfrm>
                <a:off x="3936" y="2222"/>
                <a:ext cx="12" cy="35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575" name="Line 2521"/>
              <p:cNvSpPr>
                <a:spLocks noChangeShapeType="1"/>
              </p:cNvSpPr>
              <p:nvPr/>
            </p:nvSpPr>
            <p:spPr bwMode="auto">
              <a:xfrm>
                <a:off x="3948" y="2257"/>
                <a:ext cx="14" cy="40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576" name="Line 2522"/>
              <p:cNvSpPr>
                <a:spLocks noChangeShapeType="1"/>
              </p:cNvSpPr>
              <p:nvPr/>
            </p:nvSpPr>
            <p:spPr bwMode="auto">
              <a:xfrm flipV="1">
                <a:off x="3962" y="2248"/>
                <a:ext cx="12" cy="49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577" name="Line 2523"/>
              <p:cNvSpPr>
                <a:spLocks noChangeShapeType="1"/>
              </p:cNvSpPr>
              <p:nvPr/>
            </p:nvSpPr>
            <p:spPr bwMode="auto">
              <a:xfrm>
                <a:off x="3974" y="2248"/>
                <a:ext cx="14" cy="120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578" name="Line 2524"/>
              <p:cNvSpPr>
                <a:spLocks noChangeShapeType="1"/>
              </p:cNvSpPr>
              <p:nvPr/>
            </p:nvSpPr>
            <p:spPr bwMode="auto">
              <a:xfrm>
                <a:off x="3988" y="2368"/>
                <a:ext cx="12" cy="114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579" name="Line 2525"/>
              <p:cNvSpPr>
                <a:spLocks noChangeShapeType="1"/>
              </p:cNvSpPr>
              <p:nvPr/>
            </p:nvSpPr>
            <p:spPr bwMode="auto">
              <a:xfrm>
                <a:off x="4000" y="2482"/>
                <a:ext cx="14" cy="101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580" name="Line 2526"/>
              <p:cNvSpPr>
                <a:spLocks noChangeShapeType="1"/>
              </p:cNvSpPr>
              <p:nvPr/>
            </p:nvSpPr>
            <p:spPr bwMode="auto">
              <a:xfrm>
                <a:off x="4014" y="2583"/>
                <a:ext cx="13" cy="60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581" name="Line 2527"/>
              <p:cNvSpPr>
                <a:spLocks noChangeShapeType="1"/>
              </p:cNvSpPr>
              <p:nvPr/>
            </p:nvSpPr>
            <p:spPr bwMode="auto">
              <a:xfrm flipV="1">
                <a:off x="4027" y="2623"/>
                <a:ext cx="14" cy="20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582" name="Line 2528"/>
              <p:cNvSpPr>
                <a:spLocks noChangeShapeType="1"/>
              </p:cNvSpPr>
              <p:nvPr/>
            </p:nvSpPr>
            <p:spPr bwMode="auto">
              <a:xfrm>
                <a:off x="4041" y="2623"/>
                <a:ext cx="13" cy="10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583" name="Line 2529"/>
              <p:cNvSpPr>
                <a:spLocks noChangeShapeType="1"/>
              </p:cNvSpPr>
              <p:nvPr/>
            </p:nvSpPr>
            <p:spPr bwMode="auto">
              <a:xfrm>
                <a:off x="4054" y="2633"/>
                <a:ext cx="13" cy="50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584" name="Line 2530"/>
              <p:cNvSpPr>
                <a:spLocks noChangeShapeType="1"/>
              </p:cNvSpPr>
              <p:nvPr/>
            </p:nvSpPr>
            <p:spPr bwMode="auto">
              <a:xfrm>
                <a:off x="4067" y="2683"/>
                <a:ext cx="13" cy="71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585" name="Line 2531"/>
              <p:cNvSpPr>
                <a:spLocks noChangeShapeType="1"/>
              </p:cNvSpPr>
              <p:nvPr/>
            </p:nvSpPr>
            <p:spPr bwMode="auto">
              <a:xfrm>
                <a:off x="4080" y="2754"/>
                <a:ext cx="13" cy="90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586" name="Line 2532"/>
              <p:cNvSpPr>
                <a:spLocks noChangeShapeType="1"/>
              </p:cNvSpPr>
              <p:nvPr/>
            </p:nvSpPr>
            <p:spPr bwMode="auto">
              <a:xfrm>
                <a:off x="4093" y="2844"/>
                <a:ext cx="13" cy="19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587" name="Line 2533"/>
              <p:cNvSpPr>
                <a:spLocks noChangeShapeType="1"/>
              </p:cNvSpPr>
              <p:nvPr/>
            </p:nvSpPr>
            <p:spPr bwMode="auto">
              <a:xfrm flipV="1">
                <a:off x="4106" y="2859"/>
                <a:ext cx="14" cy="4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588" name="Line 2534"/>
              <p:cNvSpPr>
                <a:spLocks noChangeShapeType="1"/>
              </p:cNvSpPr>
              <p:nvPr/>
            </p:nvSpPr>
            <p:spPr bwMode="auto">
              <a:xfrm>
                <a:off x="4120" y="2859"/>
                <a:ext cx="12" cy="10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589" name="Line 2535"/>
              <p:cNvSpPr>
                <a:spLocks noChangeShapeType="1"/>
              </p:cNvSpPr>
              <p:nvPr/>
            </p:nvSpPr>
            <p:spPr bwMode="auto">
              <a:xfrm>
                <a:off x="4132" y="2869"/>
                <a:ext cx="14" cy="25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590" name="Line 2536"/>
              <p:cNvSpPr>
                <a:spLocks noChangeShapeType="1"/>
              </p:cNvSpPr>
              <p:nvPr/>
            </p:nvSpPr>
            <p:spPr bwMode="auto">
              <a:xfrm>
                <a:off x="4146" y="2894"/>
                <a:ext cx="12" cy="16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591" name="Line 2537"/>
              <p:cNvSpPr>
                <a:spLocks noChangeShapeType="1"/>
              </p:cNvSpPr>
              <p:nvPr/>
            </p:nvSpPr>
            <p:spPr bwMode="auto">
              <a:xfrm>
                <a:off x="4158" y="2910"/>
                <a:ext cx="14" cy="64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592" name="Line 2538"/>
              <p:cNvSpPr>
                <a:spLocks noChangeShapeType="1"/>
              </p:cNvSpPr>
              <p:nvPr/>
            </p:nvSpPr>
            <p:spPr bwMode="auto">
              <a:xfrm>
                <a:off x="4172" y="2974"/>
                <a:ext cx="13" cy="66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593" name="Line 2539"/>
              <p:cNvSpPr>
                <a:spLocks noChangeShapeType="1"/>
              </p:cNvSpPr>
              <p:nvPr/>
            </p:nvSpPr>
            <p:spPr bwMode="auto">
              <a:xfrm>
                <a:off x="4185" y="3040"/>
                <a:ext cx="13" cy="9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594" name="Line 2540"/>
              <p:cNvSpPr>
                <a:spLocks noChangeShapeType="1"/>
              </p:cNvSpPr>
              <p:nvPr/>
            </p:nvSpPr>
            <p:spPr bwMode="auto">
              <a:xfrm>
                <a:off x="4198" y="3049"/>
                <a:ext cx="13" cy="15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595" name="Line 2541"/>
              <p:cNvSpPr>
                <a:spLocks noChangeShapeType="1"/>
              </p:cNvSpPr>
              <p:nvPr/>
            </p:nvSpPr>
            <p:spPr bwMode="auto">
              <a:xfrm>
                <a:off x="4211" y="3064"/>
                <a:ext cx="13" cy="40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596" name="Line 2542"/>
              <p:cNvSpPr>
                <a:spLocks noChangeShapeType="1"/>
              </p:cNvSpPr>
              <p:nvPr/>
            </p:nvSpPr>
            <p:spPr bwMode="auto">
              <a:xfrm flipV="1">
                <a:off x="4224" y="3094"/>
                <a:ext cx="13" cy="10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597" name="Line 2543"/>
              <p:cNvSpPr>
                <a:spLocks noChangeShapeType="1"/>
              </p:cNvSpPr>
              <p:nvPr/>
            </p:nvSpPr>
            <p:spPr bwMode="auto">
              <a:xfrm>
                <a:off x="4237" y="3094"/>
                <a:ext cx="13" cy="61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598" name="Line 2544"/>
              <p:cNvSpPr>
                <a:spLocks noChangeShapeType="1"/>
              </p:cNvSpPr>
              <p:nvPr/>
            </p:nvSpPr>
            <p:spPr bwMode="auto">
              <a:xfrm>
                <a:off x="4250" y="3155"/>
                <a:ext cx="13" cy="30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599" name="Line 2545"/>
              <p:cNvSpPr>
                <a:spLocks noChangeShapeType="1"/>
              </p:cNvSpPr>
              <p:nvPr/>
            </p:nvSpPr>
            <p:spPr bwMode="auto">
              <a:xfrm>
                <a:off x="4263" y="3185"/>
                <a:ext cx="14" cy="15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600" name="Line 2546"/>
              <p:cNvSpPr>
                <a:spLocks noChangeShapeType="1"/>
              </p:cNvSpPr>
              <p:nvPr/>
            </p:nvSpPr>
            <p:spPr bwMode="auto">
              <a:xfrm flipV="1">
                <a:off x="4277" y="3180"/>
                <a:ext cx="12" cy="20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601" name="Line 2547"/>
              <p:cNvSpPr>
                <a:spLocks noChangeShapeType="1"/>
              </p:cNvSpPr>
              <p:nvPr/>
            </p:nvSpPr>
            <p:spPr bwMode="auto">
              <a:xfrm>
                <a:off x="4289" y="3180"/>
                <a:ext cx="14" cy="1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602" name="Line 2548"/>
              <p:cNvSpPr>
                <a:spLocks noChangeShapeType="1"/>
              </p:cNvSpPr>
              <p:nvPr/>
            </p:nvSpPr>
            <p:spPr bwMode="auto">
              <a:xfrm>
                <a:off x="4303" y="3180"/>
                <a:ext cx="12" cy="5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603" name="Line 2549"/>
              <p:cNvSpPr>
                <a:spLocks noChangeShapeType="1"/>
              </p:cNvSpPr>
              <p:nvPr/>
            </p:nvSpPr>
            <p:spPr bwMode="auto">
              <a:xfrm flipV="1">
                <a:off x="4315" y="3160"/>
                <a:ext cx="15" cy="25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604" name="Line 2550"/>
              <p:cNvSpPr>
                <a:spLocks noChangeShapeType="1"/>
              </p:cNvSpPr>
              <p:nvPr/>
            </p:nvSpPr>
            <p:spPr bwMode="auto">
              <a:xfrm flipV="1">
                <a:off x="4330" y="3120"/>
                <a:ext cx="12" cy="40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605" name="Line 2551"/>
              <p:cNvSpPr>
                <a:spLocks noChangeShapeType="1"/>
              </p:cNvSpPr>
              <p:nvPr/>
            </p:nvSpPr>
            <p:spPr bwMode="auto">
              <a:xfrm flipV="1">
                <a:off x="4342" y="3044"/>
                <a:ext cx="14" cy="76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606" name="Line 2552"/>
              <p:cNvSpPr>
                <a:spLocks noChangeShapeType="1"/>
              </p:cNvSpPr>
              <p:nvPr/>
            </p:nvSpPr>
            <p:spPr bwMode="auto">
              <a:xfrm flipV="1">
                <a:off x="4356" y="2979"/>
                <a:ext cx="13" cy="65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607" name="Line 2553"/>
              <p:cNvSpPr>
                <a:spLocks noChangeShapeType="1"/>
              </p:cNvSpPr>
              <p:nvPr/>
            </p:nvSpPr>
            <p:spPr bwMode="auto">
              <a:xfrm flipV="1">
                <a:off x="4369" y="2970"/>
                <a:ext cx="13" cy="9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608" name="Line 2554"/>
              <p:cNvSpPr>
                <a:spLocks noChangeShapeType="1"/>
              </p:cNvSpPr>
              <p:nvPr/>
            </p:nvSpPr>
            <p:spPr bwMode="auto">
              <a:xfrm flipV="1">
                <a:off x="4382" y="2949"/>
                <a:ext cx="13" cy="21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609" name="Line 2555"/>
              <p:cNvSpPr>
                <a:spLocks noChangeShapeType="1"/>
              </p:cNvSpPr>
              <p:nvPr/>
            </p:nvSpPr>
            <p:spPr bwMode="auto">
              <a:xfrm>
                <a:off x="4395" y="2949"/>
                <a:ext cx="13" cy="1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610" name="Line 2556"/>
              <p:cNvSpPr>
                <a:spLocks noChangeShapeType="1"/>
              </p:cNvSpPr>
              <p:nvPr/>
            </p:nvSpPr>
            <p:spPr bwMode="auto">
              <a:xfrm>
                <a:off x="4408" y="2949"/>
                <a:ext cx="13" cy="1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611" name="Line 2557"/>
              <p:cNvSpPr>
                <a:spLocks noChangeShapeType="1"/>
              </p:cNvSpPr>
              <p:nvPr/>
            </p:nvSpPr>
            <p:spPr bwMode="auto">
              <a:xfrm>
                <a:off x="4421" y="2949"/>
                <a:ext cx="14" cy="55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612" name="Line 2558"/>
              <p:cNvSpPr>
                <a:spLocks noChangeShapeType="1"/>
              </p:cNvSpPr>
              <p:nvPr/>
            </p:nvSpPr>
            <p:spPr bwMode="auto">
              <a:xfrm>
                <a:off x="4435" y="3004"/>
                <a:ext cx="12" cy="75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613" name="Line 2559"/>
              <p:cNvSpPr>
                <a:spLocks noChangeShapeType="1"/>
              </p:cNvSpPr>
              <p:nvPr/>
            </p:nvSpPr>
            <p:spPr bwMode="auto">
              <a:xfrm>
                <a:off x="4447" y="3079"/>
                <a:ext cx="14" cy="76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614" name="Line 2560"/>
              <p:cNvSpPr>
                <a:spLocks noChangeShapeType="1"/>
              </p:cNvSpPr>
              <p:nvPr/>
            </p:nvSpPr>
            <p:spPr bwMode="auto">
              <a:xfrm>
                <a:off x="4461" y="3155"/>
                <a:ext cx="12" cy="5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615" name="Line 2561"/>
              <p:cNvSpPr>
                <a:spLocks noChangeShapeType="1"/>
              </p:cNvSpPr>
              <p:nvPr/>
            </p:nvSpPr>
            <p:spPr bwMode="auto">
              <a:xfrm flipV="1">
                <a:off x="4473" y="3090"/>
                <a:ext cx="14" cy="70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616" name="Line 2562"/>
              <p:cNvSpPr>
                <a:spLocks noChangeShapeType="1"/>
              </p:cNvSpPr>
              <p:nvPr/>
            </p:nvSpPr>
            <p:spPr bwMode="auto">
              <a:xfrm flipV="1">
                <a:off x="4487" y="3040"/>
                <a:ext cx="12" cy="50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617" name="Line 2563"/>
              <p:cNvSpPr>
                <a:spLocks noChangeShapeType="1"/>
              </p:cNvSpPr>
              <p:nvPr/>
            </p:nvSpPr>
            <p:spPr bwMode="auto">
              <a:xfrm flipV="1">
                <a:off x="4499" y="3014"/>
                <a:ext cx="14" cy="26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618" name="Line 2564"/>
              <p:cNvSpPr>
                <a:spLocks noChangeShapeType="1"/>
              </p:cNvSpPr>
              <p:nvPr/>
            </p:nvSpPr>
            <p:spPr bwMode="auto">
              <a:xfrm>
                <a:off x="4513" y="3014"/>
                <a:ext cx="13" cy="26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619" name="Line 2565"/>
              <p:cNvSpPr>
                <a:spLocks noChangeShapeType="1"/>
              </p:cNvSpPr>
              <p:nvPr/>
            </p:nvSpPr>
            <p:spPr bwMode="auto">
              <a:xfrm>
                <a:off x="4526" y="3040"/>
                <a:ext cx="13" cy="30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620" name="Line 2566"/>
              <p:cNvSpPr>
                <a:spLocks noChangeShapeType="1"/>
              </p:cNvSpPr>
              <p:nvPr/>
            </p:nvSpPr>
            <p:spPr bwMode="auto">
              <a:xfrm>
                <a:off x="4539" y="3070"/>
                <a:ext cx="13" cy="44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621" name="Line 2567"/>
              <p:cNvSpPr>
                <a:spLocks noChangeShapeType="1"/>
              </p:cNvSpPr>
              <p:nvPr/>
            </p:nvSpPr>
            <p:spPr bwMode="auto">
              <a:xfrm flipV="1">
                <a:off x="4552" y="3104"/>
                <a:ext cx="13" cy="10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622" name="Line 2568"/>
              <p:cNvSpPr>
                <a:spLocks noChangeShapeType="1"/>
              </p:cNvSpPr>
              <p:nvPr/>
            </p:nvSpPr>
            <p:spPr bwMode="auto">
              <a:xfrm>
                <a:off x="4565" y="3104"/>
                <a:ext cx="13" cy="16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623" name="Line 2569"/>
              <p:cNvSpPr>
                <a:spLocks noChangeShapeType="1"/>
              </p:cNvSpPr>
              <p:nvPr/>
            </p:nvSpPr>
            <p:spPr bwMode="auto">
              <a:xfrm flipV="1">
                <a:off x="4578" y="3049"/>
                <a:ext cx="14" cy="71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624" name="Line 2570"/>
              <p:cNvSpPr>
                <a:spLocks noChangeShapeType="1"/>
              </p:cNvSpPr>
              <p:nvPr/>
            </p:nvSpPr>
            <p:spPr bwMode="auto">
              <a:xfrm flipV="1">
                <a:off x="4592" y="2970"/>
                <a:ext cx="12" cy="79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625" name="Line 2571"/>
              <p:cNvSpPr>
                <a:spLocks noChangeShapeType="1"/>
              </p:cNvSpPr>
              <p:nvPr/>
            </p:nvSpPr>
            <p:spPr bwMode="auto">
              <a:xfrm>
                <a:off x="4604" y="2970"/>
                <a:ext cx="15" cy="24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626" name="Line 2572"/>
              <p:cNvSpPr>
                <a:spLocks noChangeShapeType="1"/>
              </p:cNvSpPr>
              <p:nvPr/>
            </p:nvSpPr>
            <p:spPr bwMode="auto">
              <a:xfrm>
                <a:off x="4619" y="2994"/>
                <a:ext cx="12" cy="6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627" name="Line 2573"/>
              <p:cNvSpPr>
                <a:spLocks noChangeShapeType="1"/>
              </p:cNvSpPr>
              <p:nvPr/>
            </p:nvSpPr>
            <p:spPr bwMode="auto">
              <a:xfrm>
                <a:off x="4631" y="3000"/>
                <a:ext cx="14" cy="24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628" name="Line 2574"/>
              <p:cNvSpPr>
                <a:spLocks noChangeShapeType="1"/>
              </p:cNvSpPr>
              <p:nvPr/>
            </p:nvSpPr>
            <p:spPr bwMode="auto">
              <a:xfrm>
                <a:off x="4645" y="3024"/>
                <a:ext cx="12" cy="55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629" name="Line 2575"/>
              <p:cNvSpPr>
                <a:spLocks noChangeShapeType="1"/>
              </p:cNvSpPr>
              <p:nvPr/>
            </p:nvSpPr>
            <p:spPr bwMode="auto">
              <a:xfrm>
                <a:off x="4657" y="3079"/>
                <a:ext cx="14" cy="21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630" name="Line 2576"/>
              <p:cNvSpPr>
                <a:spLocks noChangeShapeType="1"/>
              </p:cNvSpPr>
              <p:nvPr/>
            </p:nvSpPr>
            <p:spPr bwMode="auto">
              <a:xfrm flipV="1">
                <a:off x="4671" y="3079"/>
                <a:ext cx="13" cy="21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631" name="Line 2577"/>
              <p:cNvSpPr>
                <a:spLocks noChangeShapeType="1"/>
              </p:cNvSpPr>
              <p:nvPr/>
            </p:nvSpPr>
            <p:spPr bwMode="auto">
              <a:xfrm>
                <a:off x="4684" y="3079"/>
                <a:ext cx="13" cy="21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632" name="Line 2578"/>
              <p:cNvSpPr>
                <a:spLocks noChangeShapeType="1"/>
              </p:cNvSpPr>
              <p:nvPr/>
            </p:nvSpPr>
            <p:spPr bwMode="auto">
              <a:xfrm>
                <a:off x="4697" y="3100"/>
                <a:ext cx="13" cy="10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633" name="Line 2579"/>
              <p:cNvSpPr>
                <a:spLocks noChangeShapeType="1"/>
              </p:cNvSpPr>
              <p:nvPr/>
            </p:nvSpPr>
            <p:spPr bwMode="auto">
              <a:xfrm>
                <a:off x="4710" y="3110"/>
                <a:ext cx="13" cy="1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634" name="Line 2580"/>
              <p:cNvSpPr>
                <a:spLocks noChangeShapeType="1"/>
              </p:cNvSpPr>
              <p:nvPr/>
            </p:nvSpPr>
            <p:spPr bwMode="auto">
              <a:xfrm>
                <a:off x="4723" y="3110"/>
                <a:ext cx="13" cy="20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635" name="Line 2581"/>
              <p:cNvSpPr>
                <a:spLocks noChangeShapeType="1"/>
              </p:cNvSpPr>
              <p:nvPr/>
            </p:nvSpPr>
            <p:spPr bwMode="auto">
              <a:xfrm flipV="1">
                <a:off x="4736" y="3124"/>
                <a:ext cx="13" cy="6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636" name="Line 2582"/>
              <p:cNvSpPr>
                <a:spLocks noChangeShapeType="1"/>
              </p:cNvSpPr>
              <p:nvPr/>
            </p:nvSpPr>
            <p:spPr bwMode="auto">
              <a:xfrm>
                <a:off x="4749" y="3124"/>
                <a:ext cx="13" cy="10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637" name="Line 2583"/>
              <p:cNvSpPr>
                <a:spLocks noChangeShapeType="1"/>
              </p:cNvSpPr>
              <p:nvPr/>
            </p:nvSpPr>
            <p:spPr bwMode="auto">
              <a:xfrm>
                <a:off x="4762" y="3134"/>
                <a:ext cx="14" cy="21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638" name="Line 2584"/>
              <p:cNvSpPr>
                <a:spLocks noChangeShapeType="1"/>
              </p:cNvSpPr>
              <p:nvPr/>
            </p:nvSpPr>
            <p:spPr bwMode="auto">
              <a:xfrm>
                <a:off x="4776" y="3155"/>
                <a:ext cx="12" cy="30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639" name="Line 2585"/>
              <p:cNvSpPr>
                <a:spLocks noChangeShapeType="1"/>
              </p:cNvSpPr>
              <p:nvPr/>
            </p:nvSpPr>
            <p:spPr bwMode="auto">
              <a:xfrm>
                <a:off x="4788" y="3185"/>
                <a:ext cx="14" cy="25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640" name="Line 2586"/>
              <p:cNvSpPr>
                <a:spLocks noChangeShapeType="1"/>
              </p:cNvSpPr>
              <p:nvPr/>
            </p:nvSpPr>
            <p:spPr bwMode="auto">
              <a:xfrm flipV="1">
                <a:off x="4802" y="3204"/>
                <a:ext cx="12" cy="6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641" name="Line 2587"/>
              <p:cNvSpPr>
                <a:spLocks noChangeShapeType="1"/>
              </p:cNvSpPr>
              <p:nvPr/>
            </p:nvSpPr>
            <p:spPr bwMode="auto">
              <a:xfrm flipV="1">
                <a:off x="4814" y="3174"/>
                <a:ext cx="14" cy="30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642" name="Line 2588"/>
              <p:cNvSpPr>
                <a:spLocks noChangeShapeType="1"/>
              </p:cNvSpPr>
              <p:nvPr/>
            </p:nvSpPr>
            <p:spPr bwMode="auto">
              <a:xfrm flipV="1">
                <a:off x="4828" y="3104"/>
                <a:ext cx="13" cy="70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643" name="Line 2589"/>
              <p:cNvSpPr>
                <a:spLocks noChangeShapeType="1"/>
              </p:cNvSpPr>
              <p:nvPr/>
            </p:nvSpPr>
            <p:spPr bwMode="auto">
              <a:xfrm flipV="1">
                <a:off x="4841" y="3090"/>
                <a:ext cx="13" cy="14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644" name="Line 2590"/>
              <p:cNvSpPr>
                <a:spLocks noChangeShapeType="1"/>
              </p:cNvSpPr>
              <p:nvPr/>
            </p:nvSpPr>
            <p:spPr bwMode="auto">
              <a:xfrm>
                <a:off x="4854" y="3090"/>
                <a:ext cx="13" cy="80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645" name="Line 2591"/>
              <p:cNvSpPr>
                <a:spLocks noChangeShapeType="1"/>
              </p:cNvSpPr>
              <p:nvPr/>
            </p:nvSpPr>
            <p:spPr bwMode="auto">
              <a:xfrm>
                <a:off x="4867" y="3170"/>
                <a:ext cx="13" cy="25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646" name="Line 2592"/>
              <p:cNvSpPr>
                <a:spLocks noChangeShapeType="1"/>
              </p:cNvSpPr>
              <p:nvPr/>
            </p:nvSpPr>
            <p:spPr bwMode="auto">
              <a:xfrm flipV="1">
                <a:off x="4880" y="3170"/>
                <a:ext cx="13" cy="25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647" name="Line 2593"/>
              <p:cNvSpPr>
                <a:spLocks noChangeShapeType="1"/>
              </p:cNvSpPr>
              <p:nvPr/>
            </p:nvSpPr>
            <p:spPr bwMode="auto">
              <a:xfrm>
                <a:off x="4893" y="3170"/>
                <a:ext cx="13" cy="15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648" name="Line 2594"/>
              <p:cNvSpPr>
                <a:spLocks noChangeShapeType="1"/>
              </p:cNvSpPr>
              <p:nvPr/>
            </p:nvSpPr>
            <p:spPr bwMode="auto">
              <a:xfrm>
                <a:off x="4906" y="3185"/>
                <a:ext cx="14" cy="1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649" name="Line 2595"/>
              <p:cNvSpPr>
                <a:spLocks noChangeShapeType="1"/>
              </p:cNvSpPr>
              <p:nvPr/>
            </p:nvSpPr>
            <p:spPr bwMode="auto">
              <a:xfrm flipV="1">
                <a:off x="4920" y="3180"/>
                <a:ext cx="14" cy="5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650" name="Line 2596"/>
              <p:cNvSpPr>
                <a:spLocks noChangeShapeType="1"/>
              </p:cNvSpPr>
              <p:nvPr/>
            </p:nvSpPr>
            <p:spPr bwMode="auto">
              <a:xfrm>
                <a:off x="4934" y="3180"/>
                <a:ext cx="12" cy="1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651" name="Line 2597"/>
              <p:cNvSpPr>
                <a:spLocks noChangeShapeType="1"/>
              </p:cNvSpPr>
              <p:nvPr/>
            </p:nvSpPr>
            <p:spPr bwMode="auto">
              <a:xfrm flipV="1">
                <a:off x="4946" y="3130"/>
                <a:ext cx="14" cy="50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652" name="Line 2598"/>
              <p:cNvSpPr>
                <a:spLocks noChangeShapeType="1"/>
              </p:cNvSpPr>
              <p:nvPr/>
            </p:nvSpPr>
            <p:spPr bwMode="auto">
              <a:xfrm flipV="1">
                <a:off x="4960" y="3074"/>
                <a:ext cx="12" cy="56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653" name="Line 2599"/>
              <p:cNvSpPr>
                <a:spLocks noChangeShapeType="1"/>
              </p:cNvSpPr>
              <p:nvPr/>
            </p:nvSpPr>
            <p:spPr bwMode="auto">
              <a:xfrm flipV="1">
                <a:off x="4972" y="3054"/>
                <a:ext cx="14" cy="20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654" name="Line 2600"/>
              <p:cNvSpPr>
                <a:spLocks noChangeShapeType="1"/>
              </p:cNvSpPr>
              <p:nvPr/>
            </p:nvSpPr>
            <p:spPr bwMode="auto">
              <a:xfrm>
                <a:off x="4986" y="3054"/>
                <a:ext cx="12" cy="36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655" name="Line 2601"/>
              <p:cNvSpPr>
                <a:spLocks noChangeShapeType="1"/>
              </p:cNvSpPr>
              <p:nvPr/>
            </p:nvSpPr>
            <p:spPr bwMode="auto">
              <a:xfrm>
                <a:off x="4998" y="3090"/>
                <a:ext cx="14" cy="44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656" name="Line 2602"/>
              <p:cNvSpPr>
                <a:spLocks noChangeShapeType="1"/>
              </p:cNvSpPr>
              <p:nvPr/>
            </p:nvSpPr>
            <p:spPr bwMode="auto">
              <a:xfrm>
                <a:off x="5012" y="3134"/>
                <a:ext cx="13" cy="76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657" name="Line 2603"/>
              <p:cNvSpPr>
                <a:spLocks noChangeShapeType="1"/>
              </p:cNvSpPr>
              <p:nvPr/>
            </p:nvSpPr>
            <p:spPr bwMode="auto">
              <a:xfrm flipV="1">
                <a:off x="5025" y="3170"/>
                <a:ext cx="13" cy="40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658" name="Line 2604"/>
              <p:cNvSpPr>
                <a:spLocks noChangeShapeType="1"/>
              </p:cNvSpPr>
              <p:nvPr/>
            </p:nvSpPr>
            <p:spPr bwMode="auto">
              <a:xfrm flipV="1">
                <a:off x="5038" y="3110"/>
                <a:ext cx="13" cy="60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659" name="Line 2605"/>
              <p:cNvSpPr>
                <a:spLocks noChangeShapeType="1"/>
              </p:cNvSpPr>
              <p:nvPr/>
            </p:nvSpPr>
            <p:spPr bwMode="auto">
              <a:xfrm>
                <a:off x="5051" y="3110"/>
                <a:ext cx="13" cy="10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660" name="Line 2606"/>
              <p:cNvSpPr>
                <a:spLocks noChangeShapeType="1"/>
              </p:cNvSpPr>
              <p:nvPr/>
            </p:nvSpPr>
            <p:spPr bwMode="auto">
              <a:xfrm>
                <a:off x="5064" y="3120"/>
                <a:ext cx="13" cy="60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661" name="Line 2607"/>
              <p:cNvSpPr>
                <a:spLocks noChangeShapeType="1"/>
              </p:cNvSpPr>
              <p:nvPr/>
            </p:nvSpPr>
            <p:spPr bwMode="auto">
              <a:xfrm flipV="1">
                <a:off x="5077" y="3155"/>
                <a:ext cx="14" cy="25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662" name="Line 2608"/>
              <p:cNvSpPr>
                <a:spLocks noChangeShapeType="1"/>
              </p:cNvSpPr>
              <p:nvPr/>
            </p:nvSpPr>
            <p:spPr bwMode="auto">
              <a:xfrm flipV="1">
                <a:off x="5091" y="3079"/>
                <a:ext cx="12" cy="76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663" name="Line 2609"/>
              <p:cNvSpPr>
                <a:spLocks noChangeShapeType="1"/>
              </p:cNvSpPr>
              <p:nvPr/>
            </p:nvSpPr>
            <p:spPr bwMode="auto">
              <a:xfrm flipV="1">
                <a:off x="5103" y="3004"/>
                <a:ext cx="14" cy="75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664" name="Line 2610"/>
              <p:cNvSpPr>
                <a:spLocks noChangeShapeType="1"/>
              </p:cNvSpPr>
              <p:nvPr/>
            </p:nvSpPr>
            <p:spPr bwMode="auto">
              <a:xfrm flipV="1">
                <a:off x="5117" y="2924"/>
                <a:ext cx="12" cy="80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665" name="Line 2611"/>
              <p:cNvSpPr>
                <a:spLocks noChangeShapeType="1"/>
              </p:cNvSpPr>
              <p:nvPr/>
            </p:nvSpPr>
            <p:spPr bwMode="auto">
              <a:xfrm flipV="1">
                <a:off x="5129" y="2844"/>
                <a:ext cx="14" cy="80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9666" name="Line 2612"/>
              <p:cNvSpPr>
                <a:spLocks noChangeShapeType="1"/>
              </p:cNvSpPr>
              <p:nvPr/>
            </p:nvSpPr>
            <p:spPr bwMode="auto">
              <a:xfrm>
                <a:off x="5143" y="2844"/>
                <a:ext cx="12" cy="30"/>
              </a:xfrm>
              <a:prstGeom prst="line">
                <a:avLst/>
              </a:prstGeom>
              <a:noFill/>
              <a:ln w="20638">
                <a:solidFill>
                  <a:srgbClr val="E9DA3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457200" y="1145404"/>
            <a:ext cx="8229600" cy="4117929"/>
          </a:xfrm>
          <a:noFill/>
        </p:spPr>
      </p:pic>
      <p:sp>
        <p:nvSpPr>
          <p:cNvPr id="648195" name="Text Box 3"/>
          <p:cNvSpPr txBox="1">
            <a:spLocks noChangeArrowheads="1"/>
          </p:cNvSpPr>
          <p:nvPr/>
        </p:nvSpPr>
        <p:spPr bwMode="auto">
          <a:xfrm>
            <a:off x="6553200" y="990600"/>
            <a:ext cx="1411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solidFill>
                  <a:srgbClr val="FF0000"/>
                </a:solidFill>
                <a:latin typeface="Arial" charset="0"/>
              </a:rPr>
              <a:t> 6.8% A1C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4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4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819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7315200" cy="1154097"/>
          </a:xfrm>
        </p:spPr>
        <p:txBody>
          <a:bodyPr>
            <a:normAutofit/>
          </a:bodyPr>
          <a:lstStyle/>
          <a:p>
            <a:r>
              <a:rPr lang="es-MX" sz="3200" dirty="0" smtClean="0">
                <a:solidFill>
                  <a:schemeClr val="tx1"/>
                </a:solidFill>
              </a:rPr>
              <a:t>Tratamiento DM1</a:t>
            </a:r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2420888"/>
            <a:ext cx="7315200" cy="3539527"/>
          </a:xfrm>
        </p:spPr>
        <p:txBody>
          <a:bodyPr/>
          <a:lstStyle/>
          <a:p>
            <a:r>
              <a:rPr lang="es-MX" dirty="0" smtClean="0"/>
              <a:t>El objetivo del tratamiento de la DM 1 en el niño es la prevención de los síntomas de hipo e hiperglucemia, y de la </a:t>
            </a:r>
            <a:r>
              <a:rPr lang="es-MX" dirty="0" err="1" smtClean="0"/>
              <a:t>cetoacidosis</a:t>
            </a:r>
            <a:r>
              <a:rPr lang="es-MX" dirty="0" smtClean="0"/>
              <a:t> diabética, complicación aguda grave en el niño y adolescente con diabetes. La insulinoterapia adecuada que lleve al control metabólico en niños y adolescentes, asegura tanto la recuperación de talla y peso, así como el mantenimiento del crecimiento con el fin de  alcanzar una talla promedio y  un desarrollo de acuerdo a los niños de la misma edad y sexo.  </a:t>
            </a:r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DM 1  Esquemas de Tratamiento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X2936_covergirl_LR"/>
          <p:cNvPicPr>
            <a:picLocks noChangeAspect="1" noChangeArrowheads="1"/>
          </p:cNvPicPr>
          <p:nvPr/>
        </p:nvPicPr>
        <p:blipFill>
          <a:blip r:embed="rId3" cstate="print"/>
          <a:srcRect t="6245" b="30571"/>
          <a:stretch>
            <a:fillRect/>
          </a:stretch>
        </p:blipFill>
        <p:spPr bwMode="auto">
          <a:xfrm>
            <a:off x="5464838" y="4077072"/>
            <a:ext cx="2358609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6" descr="OneTouch P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340768"/>
            <a:ext cx="4099892" cy="226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8" descr="http://www.medtronicdiabetes.com/servlet/servlet.FileDownload?file=00PC0000009zlX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4077072"/>
            <a:ext cx="22669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0" descr="Hiking famil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980728"/>
            <a:ext cx="3471862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980728"/>
            <a:ext cx="7315200" cy="1154097"/>
          </a:xfrm>
        </p:spPr>
        <p:txBody>
          <a:bodyPr>
            <a:normAutofit/>
          </a:bodyPr>
          <a:lstStyle/>
          <a:p>
            <a:r>
              <a:rPr lang="es-MX" sz="3200" dirty="0" smtClean="0">
                <a:solidFill>
                  <a:schemeClr val="tx1"/>
                </a:solidFill>
              </a:rPr>
              <a:t>Niveles de Glucosa y </a:t>
            </a:r>
            <a:r>
              <a:rPr lang="es-MX" sz="3200" dirty="0" err="1" smtClean="0">
                <a:solidFill>
                  <a:schemeClr val="tx1"/>
                </a:solidFill>
              </a:rPr>
              <a:t>Hb</a:t>
            </a:r>
            <a:r>
              <a:rPr lang="es-MX" sz="3200" dirty="0" smtClean="0">
                <a:solidFill>
                  <a:schemeClr val="tx1"/>
                </a:solidFill>
              </a:rPr>
              <a:t> A1c</a:t>
            </a:r>
            <a:br>
              <a:rPr lang="es-MX" sz="3200" dirty="0" smtClean="0">
                <a:solidFill>
                  <a:schemeClr val="tx1"/>
                </a:solidFill>
              </a:rPr>
            </a:br>
            <a:r>
              <a:rPr lang="es-MX" sz="3200" dirty="0" smtClean="0">
                <a:solidFill>
                  <a:schemeClr val="tx1"/>
                </a:solidFill>
              </a:rPr>
              <a:t>en Niños y Adolescentes.</a:t>
            </a:r>
            <a:endParaRPr lang="es-MX" sz="3200" dirty="0">
              <a:solidFill>
                <a:schemeClr val="tx1"/>
              </a:solidFill>
            </a:endParaRPr>
          </a:p>
        </p:txBody>
      </p:sp>
      <p:pic>
        <p:nvPicPr>
          <p:cNvPr id="12595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04864"/>
            <a:ext cx="7409910" cy="3700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732240" y="998574"/>
            <a:ext cx="2246489" cy="301227"/>
          </a:xfrm>
        </p:spPr>
        <p:txBody>
          <a:bodyPr/>
          <a:lstStyle/>
          <a:p>
            <a:r>
              <a:rPr lang="es-MX" dirty="0" smtClean="0"/>
              <a:t>DM 1  Esquemas de Tratamiento</a:t>
            </a:r>
            <a:endParaRPr lang="es-MX" dirty="0"/>
          </a:p>
        </p:txBody>
      </p:sp>
      <p:sp>
        <p:nvSpPr>
          <p:cNvPr id="10" name="9 CuadroTexto"/>
          <p:cNvSpPr txBox="1"/>
          <p:nvPr/>
        </p:nvSpPr>
        <p:spPr>
          <a:xfrm>
            <a:off x="827584" y="5949280"/>
            <a:ext cx="79928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smtClean="0"/>
              <a:t>Care of Children and Adolescents With </a:t>
            </a:r>
            <a:r>
              <a:rPr lang="es-MX" sz="1050" i="1" dirty="0" err="1" smtClean="0"/>
              <a:t>Type</a:t>
            </a:r>
            <a:r>
              <a:rPr lang="es-MX" sz="1050" i="1" dirty="0" smtClean="0"/>
              <a:t> 1 Diabetes. </a:t>
            </a:r>
            <a:r>
              <a:rPr lang="en-US" sz="1050" i="1" dirty="0" smtClean="0"/>
              <a:t> A statement of the American Diabetes Association</a:t>
            </a:r>
          </a:p>
          <a:p>
            <a:r>
              <a:rPr lang="es-MX" sz="1050" i="1" dirty="0" smtClean="0"/>
              <a:t>Diabetes </a:t>
            </a:r>
            <a:r>
              <a:rPr lang="es-MX" sz="1050" i="1" dirty="0" err="1" smtClean="0"/>
              <a:t>Care</a:t>
            </a:r>
            <a:r>
              <a:rPr lang="es-MX" sz="1050" i="1" dirty="0" smtClean="0"/>
              <a:t> </a:t>
            </a:r>
            <a:r>
              <a:rPr lang="es-MX" sz="1050" i="1" dirty="0" err="1" smtClean="0"/>
              <a:t>January</a:t>
            </a:r>
            <a:r>
              <a:rPr lang="es-MX" sz="1050" i="1" dirty="0" smtClean="0"/>
              <a:t> 2005 vol. 28 no. 1 186-212</a:t>
            </a:r>
          </a:p>
          <a:p>
            <a:r>
              <a:rPr lang="en-US" sz="1050" dirty="0" smtClean="0"/>
              <a:t>Chiang JKL, </a:t>
            </a:r>
            <a:r>
              <a:rPr lang="en-US" sz="1050" dirty="0" err="1" smtClean="0"/>
              <a:t>Kirkman</a:t>
            </a:r>
            <a:r>
              <a:rPr lang="en-US" sz="1050" dirty="0" smtClean="0"/>
              <a:t> MS, </a:t>
            </a:r>
            <a:r>
              <a:rPr lang="en-US" sz="1050" dirty="0" err="1" smtClean="0"/>
              <a:t>Laffel</a:t>
            </a:r>
            <a:r>
              <a:rPr lang="en-US" sz="1050" dirty="0" smtClean="0"/>
              <a:t> LMB, Peters AL, </a:t>
            </a:r>
            <a:r>
              <a:rPr lang="en-US" sz="1050" dirty="0" err="1" smtClean="0"/>
              <a:t>onbehalf</a:t>
            </a:r>
            <a:r>
              <a:rPr lang="en-US" sz="1050" dirty="0" smtClean="0"/>
              <a:t> of the Type 1 Diabetes Sourcebook Authors. Type 1 Diabetes Through the Life Span: A Position Statement of the American Diabetes Association  Diabetes Care 2014,  2034-2054. </a:t>
            </a:r>
            <a:endParaRPr lang="es-MX" sz="1050" i="1" dirty="0"/>
          </a:p>
        </p:txBody>
      </p:sp>
      <p:sp>
        <p:nvSpPr>
          <p:cNvPr id="7" name="6 Rectángulo redondeado"/>
          <p:cNvSpPr/>
          <p:nvPr/>
        </p:nvSpPr>
        <p:spPr>
          <a:xfrm>
            <a:off x="4644008" y="3429000"/>
            <a:ext cx="1080120" cy="115212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b="1" dirty="0" smtClean="0"/>
              <a:t>7.5%</a:t>
            </a:r>
            <a:endParaRPr lang="es-MX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188640"/>
            <a:ext cx="7315200" cy="1154097"/>
          </a:xfrm>
        </p:spPr>
        <p:txBody>
          <a:bodyPr>
            <a:normAutofit/>
          </a:bodyPr>
          <a:lstStyle/>
          <a:p>
            <a:r>
              <a:rPr lang="es-MX" sz="3200" dirty="0" smtClean="0">
                <a:solidFill>
                  <a:schemeClr val="tx1"/>
                </a:solidFill>
              </a:rPr>
              <a:t>Caso clínico  1</a:t>
            </a:r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916832"/>
            <a:ext cx="7531224" cy="4536503"/>
          </a:xfrm>
        </p:spPr>
        <p:txBody>
          <a:bodyPr>
            <a:normAutofit/>
          </a:bodyPr>
          <a:lstStyle/>
          <a:p>
            <a:pPr fontAlgn="base"/>
            <a:r>
              <a:rPr lang="en-US" sz="1500" dirty="0" err="1" smtClean="0"/>
              <a:t>Sandro</a:t>
            </a:r>
            <a:r>
              <a:rPr lang="en-US" sz="1500" dirty="0" smtClean="0"/>
              <a:t>  </a:t>
            </a:r>
            <a:r>
              <a:rPr lang="en-US" sz="1500" dirty="0" err="1" smtClean="0"/>
              <a:t>tiene</a:t>
            </a:r>
            <a:r>
              <a:rPr lang="en-US" sz="1500" dirty="0" smtClean="0"/>
              <a:t> 5 </a:t>
            </a:r>
            <a:r>
              <a:rPr lang="en-US" sz="1500" dirty="0" err="1" smtClean="0"/>
              <a:t>años</a:t>
            </a:r>
            <a:r>
              <a:rPr lang="en-US" sz="1500" dirty="0" smtClean="0"/>
              <a:t> de </a:t>
            </a:r>
            <a:r>
              <a:rPr lang="en-US" sz="1500" dirty="0" err="1" smtClean="0"/>
              <a:t>edad</a:t>
            </a:r>
            <a:r>
              <a:rPr lang="en-US" sz="1500" dirty="0" smtClean="0"/>
              <a:t>, lo </a:t>
            </a:r>
            <a:r>
              <a:rPr lang="en-US" sz="1500" dirty="0" err="1" smtClean="0"/>
              <a:t>trae</a:t>
            </a:r>
            <a:r>
              <a:rPr lang="en-US" sz="1500" dirty="0" smtClean="0"/>
              <a:t>  </a:t>
            </a:r>
            <a:r>
              <a:rPr lang="en-US" sz="1500" dirty="0" err="1" smtClean="0"/>
              <a:t>su</a:t>
            </a:r>
            <a:r>
              <a:rPr lang="en-US" sz="1500" dirty="0" smtClean="0"/>
              <a:t> </a:t>
            </a:r>
            <a:r>
              <a:rPr lang="en-US" sz="1500" dirty="0" err="1" smtClean="0"/>
              <a:t>madre</a:t>
            </a:r>
            <a:r>
              <a:rPr lang="en-US" sz="1500" dirty="0" smtClean="0"/>
              <a:t> a </a:t>
            </a:r>
            <a:r>
              <a:rPr lang="en-US" sz="1500" dirty="0" err="1" smtClean="0"/>
              <a:t>Consulta</a:t>
            </a:r>
            <a:r>
              <a:rPr lang="en-US" sz="1500" dirty="0" smtClean="0"/>
              <a:t>,  </a:t>
            </a:r>
            <a:r>
              <a:rPr lang="en-US" sz="1500" dirty="0" err="1" smtClean="0"/>
              <a:t>tiene</a:t>
            </a:r>
            <a:r>
              <a:rPr lang="en-US" sz="1500" dirty="0" smtClean="0"/>
              <a:t> Diabetes </a:t>
            </a:r>
            <a:r>
              <a:rPr lang="en-US" sz="1500" dirty="0" err="1" smtClean="0"/>
              <a:t>tipo</a:t>
            </a:r>
            <a:r>
              <a:rPr lang="en-US" sz="1500" dirty="0" smtClean="0"/>
              <a:t> 1 </a:t>
            </a:r>
            <a:r>
              <a:rPr lang="en-US" sz="1500" dirty="0" err="1" smtClean="0"/>
              <a:t>desde</a:t>
            </a:r>
            <a:r>
              <a:rPr lang="en-US" sz="1500" dirty="0" smtClean="0"/>
              <a:t> </a:t>
            </a:r>
            <a:r>
              <a:rPr lang="en-US" sz="1500" dirty="0" err="1" smtClean="0"/>
              <a:t>hace</a:t>
            </a:r>
            <a:r>
              <a:rPr lang="en-US" sz="1500" dirty="0" smtClean="0"/>
              <a:t> 8 </a:t>
            </a:r>
            <a:r>
              <a:rPr lang="en-US" sz="1500" dirty="0" err="1" smtClean="0"/>
              <a:t>meses</a:t>
            </a:r>
            <a:r>
              <a:rPr lang="en-US" sz="1500" dirty="0" smtClean="0"/>
              <a:t>, </a:t>
            </a:r>
            <a:r>
              <a:rPr lang="en-US" sz="1500" dirty="0" err="1" smtClean="0"/>
              <a:t>debutó</a:t>
            </a:r>
            <a:r>
              <a:rPr lang="en-US" sz="1500" dirty="0" smtClean="0"/>
              <a:t> con </a:t>
            </a:r>
            <a:r>
              <a:rPr lang="en-US" sz="1500" dirty="0" err="1" smtClean="0"/>
              <a:t>Cetoacidosis</a:t>
            </a:r>
            <a:r>
              <a:rPr lang="en-US" sz="1500" dirty="0" smtClean="0"/>
              <a:t> </a:t>
            </a:r>
            <a:r>
              <a:rPr lang="en-US" sz="1500" dirty="0" err="1" smtClean="0"/>
              <a:t>Diabética</a:t>
            </a:r>
            <a:r>
              <a:rPr lang="en-US" sz="1500" dirty="0" smtClean="0"/>
              <a:t>, ha </a:t>
            </a:r>
            <a:r>
              <a:rPr lang="en-US" sz="1500" dirty="0" err="1" smtClean="0"/>
              <a:t>asistido</a:t>
            </a:r>
            <a:r>
              <a:rPr lang="en-US" sz="1500" dirty="0" smtClean="0"/>
              <a:t> </a:t>
            </a:r>
            <a:r>
              <a:rPr lang="en-US" sz="1500" dirty="0" err="1" smtClean="0"/>
              <a:t>alos</a:t>
            </a:r>
            <a:r>
              <a:rPr lang="en-US" sz="1500" dirty="0" smtClean="0"/>
              <a:t> </a:t>
            </a:r>
            <a:r>
              <a:rPr lang="en-US" sz="1500" dirty="0" err="1" smtClean="0"/>
              <a:t>últimos</a:t>
            </a:r>
            <a:r>
              <a:rPr lang="en-US" sz="1500" dirty="0" smtClean="0"/>
              <a:t> 3 </a:t>
            </a:r>
            <a:r>
              <a:rPr lang="en-US" sz="1500" dirty="0" err="1" smtClean="0"/>
              <a:t>meses</a:t>
            </a:r>
            <a:r>
              <a:rPr lang="en-US" sz="1500" dirty="0" smtClean="0"/>
              <a:t> a </a:t>
            </a:r>
            <a:r>
              <a:rPr lang="en-US" sz="1500" dirty="0" err="1" smtClean="0"/>
              <a:t>consulta</a:t>
            </a:r>
            <a:r>
              <a:rPr lang="en-US" sz="1500" dirty="0" smtClean="0"/>
              <a:t>, </a:t>
            </a:r>
            <a:r>
              <a:rPr lang="en-US" sz="1500" dirty="0" err="1" smtClean="0"/>
              <a:t>realizando</a:t>
            </a:r>
            <a:r>
              <a:rPr lang="en-US" sz="1500" dirty="0" smtClean="0"/>
              <a:t> </a:t>
            </a:r>
            <a:r>
              <a:rPr lang="en-US" sz="1500" dirty="0" err="1" smtClean="0"/>
              <a:t>ajustes</a:t>
            </a:r>
            <a:r>
              <a:rPr lang="en-US" sz="1500" dirty="0" smtClean="0"/>
              <a:t> de </a:t>
            </a:r>
            <a:r>
              <a:rPr lang="en-US" sz="1500" dirty="0" err="1" smtClean="0"/>
              <a:t>dosis</a:t>
            </a:r>
            <a:r>
              <a:rPr lang="en-US" sz="1500" dirty="0" smtClean="0"/>
              <a:t> de </a:t>
            </a:r>
            <a:r>
              <a:rPr lang="en-US" sz="1500" dirty="0" err="1" smtClean="0"/>
              <a:t>insulinas</a:t>
            </a:r>
            <a:r>
              <a:rPr lang="en-US" sz="1500" dirty="0" smtClean="0"/>
              <a:t>.    </a:t>
            </a:r>
            <a:r>
              <a:rPr lang="en-US" sz="1500" dirty="0" err="1" smtClean="0"/>
              <a:t>Automonitoreo</a:t>
            </a:r>
            <a:r>
              <a:rPr lang="en-US" sz="1500" dirty="0" smtClean="0"/>
              <a:t> </a:t>
            </a:r>
            <a:r>
              <a:rPr lang="en-US" sz="1500" dirty="0" err="1" smtClean="0"/>
              <a:t>previo</a:t>
            </a:r>
            <a:r>
              <a:rPr lang="en-US" sz="1500" dirty="0" smtClean="0"/>
              <a:t> (</a:t>
            </a:r>
            <a:r>
              <a:rPr lang="en-US" sz="1500" dirty="0" err="1" smtClean="0"/>
              <a:t>consulta</a:t>
            </a:r>
            <a:r>
              <a:rPr lang="en-US" sz="1500" dirty="0" smtClean="0"/>
              <a:t> </a:t>
            </a:r>
            <a:r>
              <a:rPr lang="en-US" sz="1500" dirty="0" err="1" smtClean="0"/>
              <a:t>hace</a:t>
            </a:r>
            <a:r>
              <a:rPr lang="en-US" sz="1500" dirty="0" smtClean="0"/>
              <a:t> un </a:t>
            </a:r>
            <a:r>
              <a:rPr lang="en-US" sz="1500" dirty="0" err="1" smtClean="0"/>
              <a:t>mes</a:t>
            </a:r>
            <a:r>
              <a:rPr lang="en-US" sz="1500" dirty="0" smtClean="0"/>
              <a:t>) </a:t>
            </a:r>
            <a:r>
              <a:rPr lang="en-US" sz="1500" dirty="0" err="1" smtClean="0"/>
              <a:t>mostraba</a:t>
            </a:r>
            <a:r>
              <a:rPr lang="en-US" sz="1500" dirty="0" smtClean="0"/>
              <a:t> </a:t>
            </a:r>
            <a:r>
              <a:rPr lang="en-US" sz="1500" dirty="0" err="1" smtClean="0"/>
              <a:t>cifras</a:t>
            </a:r>
            <a:r>
              <a:rPr lang="en-US" sz="1500" dirty="0" smtClean="0"/>
              <a:t> </a:t>
            </a:r>
            <a:r>
              <a:rPr lang="en-US" sz="1500" dirty="0" err="1" smtClean="0"/>
              <a:t>preprandiales</a:t>
            </a:r>
            <a:r>
              <a:rPr lang="en-US" sz="1500" dirty="0" smtClean="0"/>
              <a:t>  entre 130 y 160 mg y </a:t>
            </a:r>
            <a:r>
              <a:rPr lang="en-US" sz="1500" dirty="0" err="1" smtClean="0"/>
              <a:t>postprandiales</a:t>
            </a:r>
            <a:r>
              <a:rPr lang="en-US" sz="1500" dirty="0" smtClean="0"/>
              <a:t>  entre 140 y 160 y se </a:t>
            </a:r>
            <a:r>
              <a:rPr lang="en-US" sz="1500" dirty="0" err="1" smtClean="0"/>
              <a:t>realizó</a:t>
            </a:r>
            <a:r>
              <a:rPr lang="en-US" sz="1500" dirty="0" smtClean="0"/>
              <a:t> </a:t>
            </a:r>
            <a:r>
              <a:rPr lang="en-US" sz="1500" dirty="0" err="1" smtClean="0"/>
              <a:t>cambio</a:t>
            </a:r>
            <a:r>
              <a:rPr lang="en-US" sz="1500" dirty="0" smtClean="0"/>
              <a:t> en </a:t>
            </a:r>
            <a:r>
              <a:rPr lang="en-US" sz="1500" dirty="0" err="1" smtClean="0"/>
              <a:t>insulina</a:t>
            </a:r>
            <a:r>
              <a:rPr lang="en-US" sz="1500" dirty="0" smtClean="0"/>
              <a:t> NPH de 7 a 8 us. </a:t>
            </a:r>
          </a:p>
          <a:p>
            <a:pPr fontAlgn="base"/>
            <a:r>
              <a:rPr lang="en-US" sz="1500" dirty="0" err="1" smtClean="0"/>
              <a:t>Acude</a:t>
            </a:r>
            <a:r>
              <a:rPr lang="en-US" sz="1500" dirty="0" smtClean="0"/>
              <a:t> con </a:t>
            </a:r>
            <a:r>
              <a:rPr lang="en-US" sz="1500" dirty="0" err="1" smtClean="0"/>
              <a:t>Nutrióloga</a:t>
            </a:r>
            <a:r>
              <a:rPr lang="en-US" sz="1500" dirty="0" smtClean="0"/>
              <a:t>  y </a:t>
            </a:r>
            <a:r>
              <a:rPr lang="en-US" sz="1500" dirty="0" err="1" smtClean="0"/>
              <a:t>sigue</a:t>
            </a:r>
            <a:r>
              <a:rPr lang="en-US" sz="1500" dirty="0" smtClean="0"/>
              <a:t> la </a:t>
            </a:r>
            <a:r>
              <a:rPr lang="en-US" sz="1500" dirty="0" err="1" smtClean="0"/>
              <a:t>dieta</a:t>
            </a:r>
            <a:r>
              <a:rPr lang="en-US" sz="1500" dirty="0" smtClean="0"/>
              <a:t>. Su </a:t>
            </a:r>
            <a:r>
              <a:rPr lang="en-US" sz="1500" dirty="0" err="1" smtClean="0"/>
              <a:t>actvidad</a:t>
            </a:r>
            <a:r>
              <a:rPr lang="en-US" sz="1500" dirty="0" smtClean="0"/>
              <a:t> </a:t>
            </a:r>
            <a:r>
              <a:rPr lang="en-US" sz="1500" dirty="0" err="1" smtClean="0"/>
              <a:t>física</a:t>
            </a:r>
            <a:r>
              <a:rPr lang="en-US" sz="1500" dirty="0" smtClean="0"/>
              <a:t> </a:t>
            </a:r>
            <a:r>
              <a:rPr lang="en-US" sz="1500" dirty="0" err="1" smtClean="0"/>
              <a:t>permanece</a:t>
            </a:r>
            <a:r>
              <a:rPr lang="en-US" sz="1500" dirty="0" smtClean="0"/>
              <a:t> sin </a:t>
            </a:r>
            <a:r>
              <a:rPr lang="en-US" sz="1500" dirty="0" err="1" smtClean="0"/>
              <a:t>cambios</a:t>
            </a:r>
            <a:r>
              <a:rPr lang="en-US" sz="1500" dirty="0" smtClean="0"/>
              <a:t> a lo </a:t>
            </a:r>
            <a:r>
              <a:rPr lang="en-US" sz="1500" dirty="0" err="1" smtClean="0"/>
              <a:t>referido</a:t>
            </a:r>
            <a:r>
              <a:rPr lang="en-US" sz="1500" dirty="0" smtClean="0"/>
              <a:t> en la </a:t>
            </a:r>
            <a:r>
              <a:rPr lang="en-US" sz="1500" dirty="0" err="1" smtClean="0"/>
              <a:t>consulta</a:t>
            </a:r>
            <a:r>
              <a:rPr lang="en-US" sz="1500" dirty="0" smtClean="0"/>
              <a:t> anterior. </a:t>
            </a:r>
          </a:p>
          <a:p>
            <a:pPr fontAlgn="base"/>
            <a:r>
              <a:rPr lang="en-US" sz="1500" dirty="0" err="1" smtClean="0"/>
              <a:t>Hb</a:t>
            </a:r>
            <a:r>
              <a:rPr lang="en-US" sz="1500" dirty="0" smtClean="0"/>
              <a:t> A1c 7.4%, </a:t>
            </a:r>
            <a:r>
              <a:rPr lang="en-US" sz="1500" dirty="0" err="1" smtClean="0"/>
              <a:t>glucosa</a:t>
            </a:r>
            <a:r>
              <a:rPr lang="en-US" sz="1500" dirty="0" smtClean="0"/>
              <a:t> </a:t>
            </a:r>
            <a:r>
              <a:rPr lang="en-US" sz="1500" dirty="0" err="1" smtClean="0"/>
              <a:t>sérica</a:t>
            </a:r>
            <a:r>
              <a:rPr lang="en-US" sz="1500" dirty="0" smtClean="0"/>
              <a:t> de </a:t>
            </a:r>
            <a:r>
              <a:rPr lang="en-US" sz="1500" dirty="0" err="1" smtClean="0"/>
              <a:t>ayuno</a:t>
            </a:r>
            <a:r>
              <a:rPr lang="en-US" sz="1500" dirty="0" smtClean="0"/>
              <a:t> 84 mg/</a:t>
            </a:r>
            <a:r>
              <a:rPr lang="en-US" sz="1500" dirty="0" err="1" smtClean="0"/>
              <a:t>mL</a:t>
            </a:r>
            <a:r>
              <a:rPr lang="en-US" sz="1500" dirty="0" smtClean="0"/>
              <a:t>, EGO normal.</a:t>
            </a:r>
          </a:p>
          <a:p>
            <a:pPr fontAlgn="base"/>
            <a:endParaRPr lang="en-US" sz="1500" dirty="0" smtClean="0"/>
          </a:p>
          <a:p>
            <a:pPr fontAlgn="base"/>
            <a:r>
              <a:rPr lang="en-US" sz="1500" dirty="0" err="1" smtClean="0"/>
              <a:t>Esquema</a:t>
            </a:r>
            <a:r>
              <a:rPr lang="en-US" sz="1500" dirty="0" smtClean="0"/>
              <a:t> actual: </a:t>
            </a:r>
          </a:p>
          <a:p>
            <a:pPr lvl="1" fontAlgn="base"/>
            <a:endParaRPr lang="en-US" sz="1500" dirty="0" smtClean="0"/>
          </a:p>
          <a:p>
            <a:pPr lvl="1" fontAlgn="base"/>
            <a:r>
              <a:rPr lang="en-US" sz="1500" dirty="0" err="1" smtClean="0"/>
              <a:t>insulina</a:t>
            </a:r>
            <a:r>
              <a:rPr lang="en-US" sz="1500" dirty="0" smtClean="0"/>
              <a:t>  NPH  8 us </a:t>
            </a:r>
            <a:r>
              <a:rPr lang="en-US" sz="1500" dirty="0" err="1" smtClean="0"/>
              <a:t>por</a:t>
            </a:r>
            <a:r>
              <a:rPr lang="en-US" sz="1500" dirty="0" smtClean="0"/>
              <a:t> la </a:t>
            </a:r>
            <a:r>
              <a:rPr lang="en-US" sz="1500" dirty="0" err="1" smtClean="0"/>
              <a:t>mañana</a:t>
            </a:r>
            <a:r>
              <a:rPr lang="en-US" sz="1500" dirty="0" smtClean="0"/>
              <a:t> y 2 us </a:t>
            </a:r>
            <a:r>
              <a:rPr lang="en-US" sz="1500" dirty="0" err="1" smtClean="0"/>
              <a:t>por</a:t>
            </a:r>
            <a:r>
              <a:rPr lang="en-US" sz="1500" dirty="0" smtClean="0"/>
              <a:t> la </a:t>
            </a:r>
            <a:r>
              <a:rPr lang="en-US" sz="1500" dirty="0" err="1" smtClean="0"/>
              <a:t>noche</a:t>
            </a:r>
            <a:r>
              <a:rPr lang="en-US" sz="1500" dirty="0" smtClean="0"/>
              <a:t> </a:t>
            </a:r>
            <a:r>
              <a:rPr lang="en-US" sz="1500" dirty="0" err="1" smtClean="0"/>
              <a:t>insulina</a:t>
            </a:r>
            <a:r>
              <a:rPr lang="en-US" sz="1500" dirty="0" smtClean="0"/>
              <a:t> </a:t>
            </a:r>
            <a:r>
              <a:rPr lang="en-US" sz="1500" dirty="0" err="1" smtClean="0"/>
              <a:t>lispro</a:t>
            </a:r>
            <a:r>
              <a:rPr lang="en-US" sz="1500" dirty="0" smtClean="0"/>
              <a:t> 2 us con </a:t>
            </a:r>
            <a:r>
              <a:rPr lang="en-US" sz="1500" dirty="0" err="1" smtClean="0"/>
              <a:t>desayuno</a:t>
            </a:r>
            <a:r>
              <a:rPr lang="en-US" sz="1500" dirty="0" smtClean="0"/>
              <a:t>, 2 con la comida y 1 con la </a:t>
            </a:r>
            <a:r>
              <a:rPr lang="en-US" sz="1500" dirty="0" err="1" smtClean="0"/>
              <a:t>cena</a:t>
            </a:r>
            <a:r>
              <a:rPr lang="en-US" sz="1500" dirty="0" smtClean="0"/>
              <a:t>. </a:t>
            </a:r>
          </a:p>
          <a:p>
            <a:pPr fontAlgn="base"/>
            <a:endParaRPr lang="en-US" sz="1500" dirty="0" smtClean="0"/>
          </a:p>
          <a:p>
            <a:pPr fontAlgn="base"/>
            <a:r>
              <a:rPr lang="en-US" sz="1500" dirty="0" err="1" smtClean="0"/>
              <a:t>Refiere</a:t>
            </a:r>
            <a:r>
              <a:rPr lang="en-US" sz="1500" dirty="0" smtClean="0"/>
              <a:t> la </a:t>
            </a:r>
            <a:r>
              <a:rPr lang="en-US" sz="1500" dirty="0" err="1" smtClean="0"/>
              <a:t>madre</a:t>
            </a:r>
            <a:r>
              <a:rPr lang="en-US" sz="1500" dirty="0" smtClean="0"/>
              <a:t> </a:t>
            </a:r>
            <a:r>
              <a:rPr lang="en-US" sz="1500" dirty="0" err="1" smtClean="0"/>
              <a:t>estar</a:t>
            </a:r>
            <a:r>
              <a:rPr lang="en-US" sz="1500" dirty="0" smtClean="0"/>
              <a:t> </a:t>
            </a:r>
            <a:r>
              <a:rPr lang="en-US" sz="1500" dirty="0" err="1" smtClean="0"/>
              <a:t>angustiada</a:t>
            </a:r>
            <a:r>
              <a:rPr lang="en-US" sz="1500" dirty="0" smtClean="0"/>
              <a:t> </a:t>
            </a:r>
            <a:r>
              <a:rPr lang="en-US" sz="1500" dirty="0" err="1" smtClean="0"/>
              <a:t>por</a:t>
            </a:r>
            <a:r>
              <a:rPr lang="en-US" sz="1500" dirty="0" smtClean="0"/>
              <a:t> </a:t>
            </a:r>
            <a:r>
              <a:rPr lang="en-US" sz="1500" dirty="0" err="1" smtClean="0"/>
              <a:t>las</a:t>
            </a:r>
            <a:r>
              <a:rPr lang="en-US" sz="1500" dirty="0" smtClean="0"/>
              <a:t> </a:t>
            </a:r>
            <a:r>
              <a:rPr lang="en-US" sz="1500" dirty="0" err="1" smtClean="0"/>
              <a:t>cifras</a:t>
            </a:r>
            <a:r>
              <a:rPr lang="en-US" sz="1500" dirty="0" smtClean="0"/>
              <a:t> de </a:t>
            </a:r>
            <a:r>
              <a:rPr lang="en-US" sz="1500" dirty="0" err="1" smtClean="0"/>
              <a:t>glucemia</a:t>
            </a:r>
            <a:r>
              <a:rPr lang="en-US" sz="1500" dirty="0" smtClean="0"/>
              <a:t> </a:t>
            </a:r>
            <a:r>
              <a:rPr lang="en-US" sz="1500" dirty="0" err="1" smtClean="0"/>
              <a:t>que</a:t>
            </a:r>
            <a:r>
              <a:rPr lang="en-US" sz="1500" dirty="0" smtClean="0"/>
              <a:t> ha </a:t>
            </a:r>
            <a:r>
              <a:rPr lang="en-US" sz="1500" dirty="0" err="1" smtClean="0"/>
              <a:t>presentado</a:t>
            </a:r>
            <a:r>
              <a:rPr lang="en-US" sz="1500" dirty="0" smtClean="0"/>
              <a:t> </a:t>
            </a:r>
            <a:r>
              <a:rPr lang="en-US" sz="1500" dirty="0" err="1" smtClean="0"/>
              <a:t>Sandro</a:t>
            </a:r>
            <a:r>
              <a:rPr lang="en-US" sz="1500" dirty="0" smtClean="0"/>
              <a:t> </a:t>
            </a:r>
            <a:r>
              <a:rPr lang="en-US" sz="1500" dirty="0" err="1" smtClean="0"/>
              <a:t>las</a:t>
            </a:r>
            <a:r>
              <a:rPr lang="en-US" sz="1500" dirty="0" smtClean="0"/>
              <a:t> </a:t>
            </a:r>
            <a:r>
              <a:rPr lang="en-US" sz="1500" dirty="0" err="1" smtClean="0"/>
              <a:t>últimas</a:t>
            </a:r>
            <a:r>
              <a:rPr lang="en-US" sz="1500" dirty="0" smtClean="0"/>
              <a:t> 2 </a:t>
            </a:r>
            <a:r>
              <a:rPr lang="en-US" sz="1500" dirty="0" err="1" smtClean="0"/>
              <a:t>semanas</a:t>
            </a:r>
            <a:r>
              <a:rPr lang="en-US" sz="1500" dirty="0" smtClean="0"/>
              <a:t>: </a:t>
            </a:r>
          </a:p>
          <a:p>
            <a:pPr fontAlgn="base"/>
            <a:endParaRPr lang="en-US" sz="2200" dirty="0" smtClean="0"/>
          </a:p>
          <a:p>
            <a:pPr fontAlgn="base"/>
            <a:endParaRPr lang="en-US" sz="2200" dirty="0" smtClean="0"/>
          </a:p>
          <a:p>
            <a:pPr fontAlgn="base"/>
            <a:endParaRPr lang="en-US" sz="2200" dirty="0" smtClean="0"/>
          </a:p>
          <a:p>
            <a:pPr fontAlgn="base"/>
            <a:endParaRPr lang="en-US" sz="2200" dirty="0" smtClean="0"/>
          </a:p>
          <a:p>
            <a:pPr fontAlgn="base"/>
            <a:endParaRPr lang="en-US" sz="2200" dirty="0" smtClean="0"/>
          </a:p>
          <a:p>
            <a:pPr fontAlgn="base"/>
            <a:endParaRPr lang="en-US" sz="2200" dirty="0" smtClean="0"/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868144" y="836712"/>
            <a:ext cx="2246489" cy="301227"/>
          </a:xfrm>
        </p:spPr>
        <p:txBody>
          <a:bodyPr/>
          <a:lstStyle/>
          <a:p>
            <a:r>
              <a:rPr lang="es-MX" sz="1100" smtClean="0"/>
              <a:t>DM 1  Esquemas de Tratamiento</a:t>
            </a:r>
            <a:endParaRPr lang="es-MX" sz="1100" dirty="0"/>
          </a:p>
        </p:txBody>
      </p:sp>
    </p:spTree>
    <p:extLst>
      <p:ext uri="{BB962C8B-B14F-4D97-AF65-F5344CB8AC3E}">
        <p14:creationId xmlns:p14="http://schemas.microsoft.com/office/powerpoint/2010/main" val="175441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611560" y="1124743"/>
          <a:ext cx="7920882" cy="174829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44695"/>
                <a:gridCol w="1118412"/>
                <a:gridCol w="1131555"/>
                <a:gridCol w="1131555"/>
                <a:gridCol w="1131555"/>
                <a:gridCol w="1131555"/>
                <a:gridCol w="1131555"/>
              </a:tblGrid>
              <a:tr h="533754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fecha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err="1" smtClean="0"/>
                        <a:t>predes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err="1" smtClean="0"/>
                        <a:t>postdes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err="1" smtClean="0"/>
                        <a:t>precom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err="1" smtClean="0"/>
                        <a:t>postcom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err="1" smtClean="0"/>
                        <a:t>precena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err="1" smtClean="0"/>
                        <a:t>postcena</a:t>
                      </a:r>
                      <a:endParaRPr lang="es-MX" sz="1400" dirty="0"/>
                    </a:p>
                  </a:txBody>
                  <a:tcPr/>
                </a:tc>
              </a:tr>
              <a:tr h="404848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2-02-13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76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82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54*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102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59 *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98   </a:t>
                      </a:r>
                      <a:endParaRPr lang="es-MX" sz="1400" dirty="0"/>
                    </a:p>
                  </a:txBody>
                  <a:tcPr/>
                </a:tc>
              </a:tr>
              <a:tr h="404848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3-02-13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48*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126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61*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98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66 *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137</a:t>
                      </a:r>
                      <a:endParaRPr lang="es-MX" sz="1400" dirty="0"/>
                    </a:p>
                  </a:txBody>
                  <a:tcPr/>
                </a:tc>
              </a:tr>
              <a:tr h="404848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4-02-13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70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54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68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111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55 *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143</a:t>
                      </a:r>
                      <a:endParaRPr lang="es-MX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940152" y="476672"/>
            <a:ext cx="2246489" cy="301227"/>
          </a:xfrm>
        </p:spPr>
        <p:txBody>
          <a:bodyPr/>
          <a:lstStyle/>
          <a:p>
            <a:r>
              <a:rPr lang="es-MX" dirty="0" smtClean="0"/>
              <a:t>DM 1  Esquemas de Tratamiento</a:t>
            </a:r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971600" y="2996952"/>
            <a:ext cx="69127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*No aplicó insulina </a:t>
            </a:r>
            <a:r>
              <a:rPr lang="es-MX" sz="1200" dirty="0" err="1" smtClean="0"/>
              <a:t>lispro</a:t>
            </a:r>
            <a:r>
              <a:rPr lang="es-MX" sz="1200" dirty="0" smtClean="0"/>
              <a:t>.  </a:t>
            </a:r>
            <a:r>
              <a:rPr lang="es-MX" sz="1200" dirty="0" smtClean="0"/>
              <a:t>            No </a:t>
            </a:r>
            <a:r>
              <a:rPr lang="es-MX" sz="1200" dirty="0" smtClean="0"/>
              <a:t>realizó </a:t>
            </a:r>
            <a:r>
              <a:rPr lang="es-MX" sz="1200" dirty="0" err="1" smtClean="0"/>
              <a:t>automonitoreo</a:t>
            </a:r>
            <a:r>
              <a:rPr lang="es-MX" sz="1200" dirty="0" smtClean="0"/>
              <a:t> a las 3:00 am </a:t>
            </a:r>
            <a:endParaRPr lang="es-MX" sz="1200" dirty="0"/>
          </a:p>
        </p:txBody>
      </p:sp>
      <p:sp>
        <p:nvSpPr>
          <p:cNvPr id="8" name="7 CuadroTexto"/>
          <p:cNvSpPr txBox="1"/>
          <p:nvPr/>
        </p:nvSpPr>
        <p:spPr>
          <a:xfrm>
            <a:off x="683568" y="3356992"/>
            <a:ext cx="7532831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Ante estos resultados:</a:t>
            </a:r>
          </a:p>
          <a:p>
            <a:endParaRPr lang="es-MX" sz="1500" dirty="0" smtClean="0"/>
          </a:p>
          <a:p>
            <a:r>
              <a:rPr lang="es-MX" sz="1500" dirty="0" smtClean="0"/>
              <a:t>Que puede estar sucediendo?</a:t>
            </a:r>
          </a:p>
          <a:p>
            <a:r>
              <a:rPr lang="es-MX" sz="1500" dirty="0" smtClean="0"/>
              <a:t>Que le dices a la Madre?</a:t>
            </a:r>
          </a:p>
          <a:p>
            <a:r>
              <a:rPr lang="es-MX" sz="1500" dirty="0" smtClean="0"/>
              <a:t>Que cambios sugieres  lleve a cabo el paciente?</a:t>
            </a:r>
          </a:p>
          <a:p>
            <a:r>
              <a:rPr lang="es-MX" sz="1500" dirty="0" smtClean="0"/>
              <a:t>Qué ajuste(s) considera(s) convenientes en el Esquema de insulinas?</a:t>
            </a:r>
          </a:p>
          <a:p>
            <a:r>
              <a:rPr lang="es-MX" sz="1500" dirty="0" smtClean="0"/>
              <a:t>Qué esperas lograr con estos ajustes?</a:t>
            </a:r>
          </a:p>
          <a:p>
            <a:r>
              <a:rPr lang="es-MX" sz="1500" dirty="0" smtClean="0"/>
              <a:t>Cambiarías el esquema de insulinas ?</a:t>
            </a:r>
          </a:p>
          <a:p>
            <a:r>
              <a:rPr lang="es-MX" sz="1500" dirty="0" smtClean="0"/>
              <a:t>Que otro esquema diferente al que has elegido crees que pudiera  ser </a:t>
            </a:r>
          </a:p>
          <a:p>
            <a:r>
              <a:rPr lang="es-MX" sz="1500" dirty="0" smtClean="0"/>
              <a:t>adecuado para este paciente. </a:t>
            </a:r>
          </a:p>
          <a:p>
            <a:r>
              <a:rPr lang="es-MX" sz="1500" dirty="0" smtClean="0"/>
              <a:t>Cambiarías tipos de insulinas? </a:t>
            </a:r>
          </a:p>
          <a:p>
            <a:r>
              <a:rPr lang="es-MX" sz="1500" dirty="0" smtClean="0"/>
              <a:t>Comentarios adicionales.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188640"/>
            <a:ext cx="7315200" cy="1154097"/>
          </a:xfrm>
        </p:spPr>
        <p:txBody>
          <a:bodyPr>
            <a:normAutofit/>
          </a:bodyPr>
          <a:lstStyle/>
          <a:p>
            <a:r>
              <a:rPr lang="es-MX" sz="3200" dirty="0" smtClean="0">
                <a:solidFill>
                  <a:schemeClr val="tx1"/>
                </a:solidFill>
              </a:rPr>
              <a:t>Caso clínico  2</a:t>
            </a:r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916832"/>
            <a:ext cx="7531224" cy="4536503"/>
          </a:xfrm>
        </p:spPr>
        <p:txBody>
          <a:bodyPr>
            <a:normAutofit fontScale="92500"/>
          </a:bodyPr>
          <a:lstStyle/>
          <a:p>
            <a:pPr fontAlgn="base"/>
            <a:r>
              <a:rPr lang="en-US" sz="1500" dirty="0" err="1" smtClean="0"/>
              <a:t>Ivette</a:t>
            </a:r>
            <a:r>
              <a:rPr lang="en-US" sz="1500" dirty="0" smtClean="0"/>
              <a:t>  </a:t>
            </a:r>
            <a:r>
              <a:rPr lang="en-US" sz="1500" dirty="0" err="1" smtClean="0"/>
              <a:t>tiene</a:t>
            </a:r>
            <a:r>
              <a:rPr lang="en-US" sz="1500" dirty="0" smtClean="0"/>
              <a:t>  13 </a:t>
            </a:r>
            <a:r>
              <a:rPr lang="en-US" sz="1500" dirty="0" err="1" smtClean="0"/>
              <a:t>años</a:t>
            </a:r>
            <a:r>
              <a:rPr lang="en-US" sz="1500" dirty="0" smtClean="0"/>
              <a:t> de </a:t>
            </a:r>
            <a:r>
              <a:rPr lang="en-US" sz="1500" dirty="0" err="1" smtClean="0"/>
              <a:t>edad</a:t>
            </a:r>
            <a:r>
              <a:rPr lang="en-US" sz="1500" dirty="0" smtClean="0"/>
              <a:t>, </a:t>
            </a:r>
            <a:r>
              <a:rPr lang="en-US" sz="1500" dirty="0" err="1" smtClean="0"/>
              <a:t>acude</a:t>
            </a:r>
            <a:r>
              <a:rPr lang="en-US" sz="1500" dirty="0" smtClean="0"/>
              <a:t> con </a:t>
            </a:r>
            <a:r>
              <a:rPr lang="en-US" sz="1500" dirty="0" err="1" smtClean="0"/>
              <a:t>su</a:t>
            </a:r>
            <a:r>
              <a:rPr lang="en-US" sz="1500" dirty="0" smtClean="0"/>
              <a:t> </a:t>
            </a:r>
            <a:r>
              <a:rPr lang="en-US" sz="1500" dirty="0" err="1" smtClean="0"/>
              <a:t>madre</a:t>
            </a:r>
            <a:r>
              <a:rPr lang="en-US" sz="1500" dirty="0" smtClean="0"/>
              <a:t> a </a:t>
            </a:r>
            <a:r>
              <a:rPr lang="en-US" sz="1500" dirty="0" err="1" smtClean="0"/>
              <a:t>Consulta</a:t>
            </a:r>
            <a:r>
              <a:rPr lang="en-US" sz="1500" dirty="0" smtClean="0"/>
              <a:t>,  </a:t>
            </a:r>
            <a:r>
              <a:rPr lang="en-US" sz="1500" dirty="0" err="1" smtClean="0"/>
              <a:t>tiene</a:t>
            </a:r>
            <a:r>
              <a:rPr lang="en-US" sz="1500" dirty="0" smtClean="0"/>
              <a:t> Diabetes </a:t>
            </a:r>
            <a:r>
              <a:rPr lang="en-US" sz="1500" dirty="0" err="1" smtClean="0"/>
              <a:t>tipo</a:t>
            </a:r>
            <a:r>
              <a:rPr lang="en-US" sz="1500" dirty="0" smtClean="0"/>
              <a:t> 1 </a:t>
            </a:r>
            <a:r>
              <a:rPr lang="en-US" sz="1500" dirty="0" err="1" smtClean="0"/>
              <a:t>desde</a:t>
            </a:r>
            <a:r>
              <a:rPr lang="en-US" sz="1500" dirty="0" smtClean="0"/>
              <a:t> los 7 </a:t>
            </a:r>
            <a:r>
              <a:rPr lang="en-US" sz="1500" dirty="0" err="1" smtClean="0"/>
              <a:t>años</a:t>
            </a:r>
            <a:r>
              <a:rPr lang="en-US" sz="1500" dirty="0" smtClean="0"/>
              <a:t> de </a:t>
            </a:r>
            <a:r>
              <a:rPr lang="en-US" sz="1500" dirty="0" err="1" smtClean="0"/>
              <a:t>edad</a:t>
            </a:r>
            <a:r>
              <a:rPr lang="en-US" sz="1500" dirty="0" smtClean="0"/>
              <a:t>.  Peso 47kgrs </a:t>
            </a:r>
            <a:r>
              <a:rPr lang="en-US" sz="1500" dirty="0" err="1" smtClean="0"/>
              <a:t>talla</a:t>
            </a:r>
            <a:r>
              <a:rPr lang="en-US" sz="1500" dirty="0" smtClean="0"/>
              <a:t> 154 </a:t>
            </a:r>
            <a:r>
              <a:rPr lang="en-US" sz="1500" dirty="0" err="1" smtClean="0"/>
              <a:t>cms</a:t>
            </a:r>
            <a:r>
              <a:rPr lang="en-US" sz="1500" dirty="0" smtClean="0"/>
              <a:t> No ha </a:t>
            </a:r>
            <a:r>
              <a:rPr lang="en-US" sz="1500" dirty="0" err="1" smtClean="0"/>
              <a:t>presentado</a:t>
            </a:r>
            <a:r>
              <a:rPr lang="en-US" sz="1500" dirty="0" smtClean="0"/>
              <a:t>  </a:t>
            </a:r>
            <a:r>
              <a:rPr lang="en-US" sz="1500" dirty="0" err="1" smtClean="0"/>
              <a:t>cuadro</a:t>
            </a:r>
            <a:r>
              <a:rPr lang="en-US" sz="1500" dirty="0" smtClean="0"/>
              <a:t> de </a:t>
            </a:r>
            <a:r>
              <a:rPr lang="en-US" sz="1500" dirty="0" err="1" smtClean="0"/>
              <a:t>Cetoacidosis</a:t>
            </a:r>
            <a:r>
              <a:rPr lang="en-US" sz="1500" dirty="0" smtClean="0"/>
              <a:t> </a:t>
            </a:r>
            <a:r>
              <a:rPr lang="en-US" sz="1500" dirty="0" err="1" smtClean="0"/>
              <a:t>Diabética</a:t>
            </a:r>
            <a:r>
              <a:rPr lang="en-US" sz="1500" dirty="0" smtClean="0"/>
              <a:t>.   </a:t>
            </a:r>
            <a:r>
              <a:rPr lang="en-US" sz="1500" dirty="0" err="1" smtClean="0"/>
              <a:t>Refiere</a:t>
            </a:r>
            <a:r>
              <a:rPr lang="en-US" sz="1500" dirty="0" smtClean="0"/>
              <a:t> </a:t>
            </a:r>
            <a:r>
              <a:rPr lang="en-US" sz="1500" dirty="0" err="1" smtClean="0"/>
              <a:t>cursar</a:t>
            </a:r>
            <a:r>
              <a:rPr lang="en-US" sz="1500" dirty="0" smtClean="0"/>
              <a:t> con </a:t>
            </a:r>
            <a:r>
              <a:rPr lang="en-US" sz="1500" dirty="0" err="1" smtClean="0"/>
              <a:t>polidipsia</a:t>
            </a:r>
            <a:r>
              <a:rPr lang="en-US" sz="1500" dirty="0" smtClean="0"/>
              <a:t> , </a:t>
            </a:r>
            <a:r>
              <a:rPr lang="en-US" sz="1500" dirty="0" err="1" smtClean="0"/>
              <a:t>cefaleas</a:t>
            </a:r>
            <a:r>
              <a:rPr lang="en-US" sz="1500" dirty="0" smtClean="0"/>
              <a:t> </a:t>
            </a:r>
            <a:r>
              <a:rPr lang="en-US" sz="1500" dirty="0" err="1" smtClean="0"/>
              <a:t>frecuentes</a:t>
            </a:r>
            <a:r>
              <a:rPr lang="en-US" sz="1500" dirty="0" smtClean="0"/>
              <a:t>.  y </a:t>
            </a:r>
            <a:r>
              <a:rPr lang="en-US" sz="1500" dirty="0" err="1" smtClean="0"/>
              <a:t>visión</a:t>
            </a:r>
            <a:r>
              <a:rPr lang="en-US" sz="1500" dirty="0" smtClean="0"/>
              <a:t> </a:t>
            </a:r>
            <a:r>
              <a:rPr lang="en-US" sz="1500" dirty="0" err="1" smtClean="0"/>
              <a:t>borrosa</a:t>
            </a:r>
            <a:r>
              <a:rPr lang="en-US" sz="1500" dirty="0" smtClean="0"/>
              <a:t> </a:t>
            </a:r>
            <a:r>
              <a:rPr lang="en-US" sz="1500" dirty="0" err="1" smtClean="0"/>
              <a:t>por</a:t>
            </a:r>
            <a:r>
              <a:rPr lang="en-US" sz="1500" dirty="0" smtClean="0"/>
              <a:t> </a:t>
            </a:r>
            <a:r>
              <a:rPr lang="en-US" sz="1500" dirty="0" err="1" smtClean="0"/>
              <a:t>las</a:t>
            </a:r>
            <a:r>
              <a:rPr lang="en-US" sz="1500" dirty="0" smtClean="0"/>
              <a:t> </a:t>
            </a:r>
            <a:r>
              <a:rPr lang="en-US" sz="1500" dirty="0" err="1" smtClean="0"/>
              <a:t>tardes</a:t>
            </a:r>
            <a:r>
              <a:rPr lang="en-US" sz="1500" dirty="0" smtClean="0"/>
              <a:t> al </a:t>
            </a:r>
            <a:r>
              <a:rPr lang="en-US" sz="1500" dirty="0" err="1" smtClean="0"/>
              <a:t>realizar</a:t>
            </a:r>
            <a:r>
              <a:rPr lang="en-US" sz="1500" dirty="0" smtClean="0"/>
              <a:t> </a:t>
            </a:r>
            <a:r>
              <a:rPr lang="en-US" sz="1500" dirty="0" err="1" smtClean="0"/>
              <a:t>su</a:t>
            </a:r>
            <a:r>
              <a:rPr lang="en-US" sz="1500" dirty="0" smtClean="0"/>
              <a:t> </a:t>
            </a:r>
            <a:r>
              <a:rPr lang="en-US" sz="1500" dirty="0" err="1" smtClean="0"/>
              <a:t>tarea</a:t>
            </a:r>
            <a:r>
              <a:rPr lang="en-US" sz="1500" dirty="0" smtClean="0"/>
              <a:t>.   </a:t>
            </a:r>
            <a:r>
              <a:rPr lang="en-US" sz="1500" dirty="0" err="1" smtClean="0"/>
              <a:t>Examen</a:t>
            </a:r>
            <a:r>
              <a:rPr lang="en-US" sz="1500" dirty="0" smtClean="0"/>
              <a:t> de F.O. </a:t>
            </a:r>
            <a:r>
              <a:rPr lang="en-US" sz="1500" dirty="0" err="1" smtClean="0"/>
              <a:t>hace</a:t>
            </a:r>
            <a:r>
              <a:rPr lang="en-US" sz="1500" dirty="0" smtClean="0"/>
              <a:t> un </a:t>
            </a:r>
            <a:r>
              <a:rPr lang="en-US" sz="1500" dirty="0" err="1" smtClean="0"/>
              <a:t>mes</a:t>
            </a:r>
            <a:r>
              <a:rPr lang="en-US" sz="1500" dirty="0" smtClean="0"/>
              <a:t> </a:t>
            </a:r>
            <a:r>
              <a:rPr lang="en-US" sz="1500" dirty="0" err="1" smtClean="0"/>
              <a:t>reporta</a:t>
            </a:r>
            <a:r>
              <a:rPr lang="en-US" sz="1500" dirty="0" smtClean="0"/>
              <a:t> sin </a:t>
            </a:r>
            <a:r>
              <a:rPr lang="en-US" sz="1500" dirty="0" err="1" smtClean="0"/>
              <a:t>alteraciones</a:t>
            </a:r>
            <a:r>
              <a:rPr lang="en-US" sz="1500" dirty="0" smtClean="0"/>
              <a:t>.</a:t>
            </a:r>
          </a:p>
          <a:p>
            <a:pPr fontAlgn="base"/>
            <a:r>
              <a:rPr lang="en-US" sz="1500" dirty="0" smtClean="0"/>
              <a:t>Se </a:t>
            </a:r>
            <a:r>
              <a:rPr lang="en-US" sz="1500" dirty="0" err="1" smtClean="0"/>
              <a:t>aplica</a:t>
            </a:r>
            <a:r>
              <a:rPr lang="en-US" sz="1500" dirty="0" smtClean="0"/>
              <a:t> </a:t>
            </a:r>
            <a:r>
              <a:rPr lang="en-US" sz="1500" dirty="0" err="1" smtClean="0"/>
              <a:t>su</a:t>
            </a:r>
            <a:r>
              <a:rPr lang="en-US" sz="1500" dirty="0" smtClean="0"/>
              <a:t> </a:t>
            </a:r>
            <a:r>
              <a:rPr lang="en-US" sz="1500" dirty="0" err="1" smtClean="0"/>
              <a:t>insulina</a:t>
            </a:r>
            <a:r>
              <a:rPr lang="en-US" sz="1500" dirty="0" smtClean="0"/>
              <a:t>  sin </a:t>
            </a:r>
            <a:r>
              <a:rPr lang="en-US" sz="1500" dirty="0" err="1" smtClean="0"/>
              <a:t>omitor</a:t>
            </a:r>
            <a:r>
              <a:rPr lang="en-US" sz="1500" dirty="0" smtClean="0"/>
              <a:t> </a:t>
            </a:r>
            <a:r>
              <a:rPr lang="en-US" sz="1500" dirty="0" err="1" smtClean="0"/>
              <a:t>dosis</a:t>
            </a:r>
            <a:r>
              <a:rPr lang="en-US" sz="1500" dirty="0" smtClean="0"/>
              <a:t>, </a:t>
            </a:r>
            <a:r>
              <a:rPr lang="en-US" sz="1500" dirty="0" err="1" smtClean="0"/>
              <a:t>acude</a:t>
            </a:r>
            <a:r>
              <a:rPr lang="en-US" sz="1500" dirty="0" smtClean="0"/>
              <a:t>  con </a:t>
            </a:r>
            <a:r>
              <a:rPr lang="en-US" sz="1500" dirty="0" err="1" smtClean="0"/>
              <a:t>Nutriióloga</a:t>
            </a:r>
            <a:r>
              <a:rPr lang="en-US" sz="1500" dirty="0" smtClean="0"/>
              <a:t> y dice </a:t>
            </a:r>
            <a:r>
              <a:rPr lang="en-US" sz="1500" dirty="0" err="1" smtClean="0"/>
              <a:t>seguir</a:t>
            </a:r>
            <a:r>
              <a:rPr lang="en-US" sz="1500" dirty="0" smtClean="0"/>
              <a:t> la </a:t>
            </a:r>
            <a:r>
              <a:rPr lang="en-US" sz="1500" dirty="0" err="1" smtClean="0"/>
              <a:t>dieta</a:t>
            </a:r>
            <a:r>
              <a:rPr lang="en-US" sz="1500" dirty="0" smtClean="0"/>
              <a:t>, </a:t>
            </a:r>
            <a:r>
              <a:rPr lang="en-US" sz="1500" dirty="0" err="1" smtClean="0"/>
              <a:t>realiza</a:t>
            </a:r>
            <a:r>
              <a:rPr lang="en-US" sz="1500" dirty="0" smtClean="0"/>
              <a:t> </a:t>
            </a:r>
            <a:r>
              <a:rPr lang="en-US" sz="1500" dirty="0" err="1" smtClean="0"/>
              <a:t>diariamente</a:t>
            </a:r>
            <a:r>
              <a:rPr lang="en-US" sz="1500" dirty="0" smtClean="0"/>
              <a:t> </a:t>
            </a:r>
            <a:r>
              <a:rPr lang="en-US" sz="1500" dirty="0" err="1" smtClean="0"/>
              <a:t>ejercicio</a:t>
            </a:r>
            <a:r>
              <a:rPr lang="en-US" sz="1500" dirty="0" smtClean="0"/>
              <a:t> 40 </a:t>
            </a:r>
            <a:r>
              <a:rPr lang="en-US" sz="1500" dirty="0" err="1" smtClean="0"/>
              <a:t>mins</a:t>
            </a:r>
            <a:r>
              <a:rPr lang="en-US" sz="1500" dirty="0" smtClean="0"/>
              <a:t>, </a:t>
            </a:r>
            <a:r>
              <a:rPr lang="en-US" sz="1500" dirty="0" err="1" smtClean="0"/>
              <a:t>lleva</a:t>
            </a:r>
            <a:r>
              <a:rPr lang="en-US" sz="1500" dirty="0" smtClean="0"/>
              <a:t> a </a:t>
            </a:r>
            <a:r>
              <a:rPr lang="en-US" sz="1500" dirty="0" err="1" smtClean="0"/>
              <a:t>cabo</a:t>
            </a:r>
            <a:r>
              <a:rPr lang="en-US" sz="1500" dirty="0" smtClean="0"/>
              <a:t> </a:t>
            </a:r>
            <a:r>
              <a:rPr lang="en-US" sz="1500" dirty="0" err="1" smtClean="0"/>
              <a:t>automonitoreo</a:t>
            </a:r>
            <a:r>
              <a:rPr lang="en-US" sz="1500" dirty="0" smtClean="0"/>
              <a:t> de 5 a 7 </a:t>
            </a:r>
            <a:r>
              <a:rPr lang="en-US" sz="1500" dirty="0" err="1" smtClean="0"/>
              <a:t>veces</a:t>
            </a:r>
            <a:r>
              <a:rPr lang="en-US" sz="1500" dirty="0" smtClean="0"/>
              <a:t> al </a:t>
            </a:r>
            <a:r>
              <a:rPr lang="en-US" sz="1500" dirty="0" err="1" smtClean="0"/>
              <a:t>dia</a:t>
            </a:r>
            <a:r>
              <a:rPr lang="en-US" sz="1500" dirty="0" smtClean="0"/>
              <a:t> . </a:t>
            </a:r>
            <a:r>
              <a:rPr lang="en-US" sz="1500" dirty="0" err="1" smtClean="0"/>
              <a:t>Última</a:t>
            </a:r>
            <a:r>
              <a:rPr lang="en-US" sz="1500" dirty="0" smtClean="0"/>
              <a:t> </a:t>
            </a:r>
            <a:r>
              <a:rPr lang="en-US" sz="1500" dirty="0" err="1" smtClean="0"/>
              <a:t>consulta</a:t>
            </a:r>
            <a:r>
              <a:rPr lang="en-US" sz="1500" dirty="0" smtClean="0"/>
              <a:t>  </a:t>
            </a:r>
            <a:r>
              <a:rPr lang="en-US" sz="1500" dirty="0" err="1" smtClean="0"/>
              <a:t>hace</a:t>
            </a:r>
            <a:r>
              <a:rPr lang="en-US" sz="1500" dirty="0" smtClean="0"/>
              <a:t>  3 </a:t>
            </a:r>
            <a:r>
              <a:rPr lang="en-US" sz="1500" dirty="0" err="1" smtClean="0"/>
              <a:t>meses</a:t>
            </a:r>
            <a:r>
              <a:rPr lang="en-US" sz="1500" dirty="0" smtClean="0"/>
              <a:t>, </a:t>
            </a:r>
            <a:r>
              <a:rPr lang="en-US" sz="1500" dirty="0" err="1" smtClean="0"/>
              <a:t>tenía</a:t>
            </a:r>
            <a:r>
              <a:rPr lang="en-US" sz="1500" dirty="0" smtClean="0"/>
              <a:t> </a:t>
            </a:r>
            <a:r>
              <a:rPr lang="en-US" sz="1500" dirty="0" err="1" smtClean="0"/>
              <a:t>Hb</a:t>
            </a:r>
            <a:r>
              <a:rPr lang="en-US" sz="1500" dirty="0" smtClean="0"/>
              <a:t> A1c en 10.2 %.   </a:t>
            </a:r>
            <a:r>
              <a:rPr lang="en-US" sz="1500" dirty="0" err="1" smtClean="0"/>
              <a:t>Automonitore</a:t>
            </a:r>
            <a:r>
              <a:rPr lang="en-US" sz="1500" dirty="0" smtClean="0"/>
              <a:t> o (</a:t>
            </a:r>
            <a:r>
              <a:rPr lang="en-US" sz="1500" dirty="0" err="1" smtClean="0"/>
              <a:t>consulta</a:t>
            </a:r>
            <a:r>
              <a:rPr lang="en-US" sz="1500" dirty="0" smtClean="0"/>
              <a:t> </a:t>
            </a:r>
            <a:r>
              <a:rPr lang="en-US" sz="1500" dirty="0" err="1" smtClean="0"/>
              <a:t>hace</a:t>
            </a:r>
            <a:r>
              <a:rPr lang="en-US" sz="1500" dirty="0" smtClean="0"/>
              <a:t> 3 </a:t>
            </a:r>
            <a:r>
              <a:rPr lang="en-US" sz="1500" dirty="0" err="1" smtClean="0"/>
              <a:t>mes</a:t>
            </a:r>
            <a:r>
              <a:rPr lang="en-US" sz="1500" dirty="0" smtClean="0"/>
              <a:t>) </a:t>
            </a:r>
            <a:r>
              <a:rPr lang="en-US" sz="1500" dirty="0" err="1" smtClean="0"/>
              <a:t>mostraba</a:t>
            </a:r>
            <a:r>
              <a:rPr lang="en-US" sz="1500" dirty="0" smtClean="0"/>
              <a:t> </a:t>
            </a:r>
            <a:r>
              <a:rPr lang="en-US" sz="1500" dirty="0" err="1" smtClean="0"/>
              <a:t>cifras</a:t>
            </a:r>
            <a:r>
              <a:rPr lang="en-US" sz="1500" dirty="0" smtClean="0"/>
              <a:t> pre y </a:t>
            </a:r>
            <a:r>
              <a:rPr lang="en-US" sz="1500" dirty="0" err="1" smtClean="0"/>
              <a:t>postprandiales</a:t>
            </a:r>
            <a:r>
              <a:rPr lang="en-US" sz="1500" dirty="0" smtClean="0"/>
              <a:t>  </a:t>
            </a:r>
            <a:r>
              <a:rPr lang="en-US" sz="1500" dirty="0" err="1" smtClean="0"/>
              <a:t>por</a:t>
            </a:r>
            <a:r>
              <a:rPr lang="en-US" sz="1500" dirty="0" smtClean="0"/>
              <a:t> </a:t>
            </a:r>
            <a:r>
              <a:rPr lang="en-US" sz="1500" dirty="0" err="1" smtClean="0"/>
              <a:t>arriba</a:t>
            </a:r>
            <a:r>
              <a:rPr lang="en-US" sz="1500" dirty="0" smtClean="0"/>
              <a:t> del </a:t>
            </a:r>
            <a:r>
              <a:rPr lang="en-US" sz="1500" dirty="0" err="1" smtClean="0"/>
              <a:t>objetivo</a:t>
            </a:r>
            <a:r>
              <a:rPr lang="en-US" sz="1500" dirty="0" smtClean="0"/>
              <a:t>, </a:t>
            </a:r>
            <a:r>
              <a:rPr lang="en-US" sz="1500" dirty="0" err="1" smtClean="0"/>
              <a:t>por</a:t>
            </a:r>
            <a:r>
              <a:rPr lang="en-US" sz="1500" dirty="0" smtClean="0"/>
              <a:t> lo </a:t>
            </a:r>
            <a:r>
              <a:rPr lang="en-US" sz="1500" dirty="0" err="1" smtClean="0"/>
              <a:t>que</a:t>
            </a:r>
            <a:r>
              <a:rPr lang="en-US" sz="1500" dirty="0" smtClean="0"/>
              <a:t> se </a:t>
            </a:r>
            <a:r>
              <a:rPr lang="en-US" sz="1500" dirty="0" err="1" smtClean="0"/>
              <a:t>incrementó</a:t>
            </a:r>
            <a:r>
              <a:rPr lang="en-US" sz="1500" dirty="0" smtClean="0"/>
              <a:t> </a:t>
            </a:r>
            <a:r>
              <a:rPr lang="en-US" sz="1500" dirty="0" err="1" smtClean="0"/>
              <a:t>insulina</a:t>
            </a:r>
            <a:r>
              <a:rPr lang="en-US" sz="1500" dirty="0" smtClean="0"/>
              <a:t> basal  de 32 a 36 us y </a:t>
            </a:r>
            <a:r>
              <a:rPr lang="en-US" sz="1500" dirty="0" err="1" smtClean="0"/>
              <a:t>prandiales</a:t>
            </a:r>
            <a:r>
              <a:rPr lang="en-US" sz="1500" dirty="0" smtClean="0"/>
              <a:t> de  4-6-4   a  5-7- 4 (des-com-</a:t>
            </a:r>
            <a:r>
              <a:rPr lang="en-US" sz="1500" dirty="0" err="1" smtClean="0"/>
              <a:t>cena</a:t>
            </a:r>
            <a:r>
              <a:rPr lang="en-US" sz="1500" dirty="0" smtClean="0"/>
              <a:t>).  </a:t>
            </a:r>
            <a:r>
              <a:rPr lang="en-US" sz="1500" dirty="0" err="1" smtClean="0"/>
              <a:t>Menarca</a:t>
            </a:r>
            <a:r>
              <a:rPr lang="en-US" sz="1500" dirty="0" smtClean="0"/>
              <a:t> </a:t>
            </a:r>
            <a:r>
              <a:rPr lang="en-US" sz="1500" dirty="0" err="1" smtClean="0"/>
              <a:t>hace</a:t>
            </a:r>
            <a:r>
              <a:rPr lang="en-US" sz="1500" dirty="0" smtClean="0"/>
              <a:t> 2 </a:t>
            </a:r>
            <a:r>
              <a:rPr lang="en-US" sz="1500" dirty="0" err="1" smtClean="0"/>
              <a:t>meses</a:t>
            </a:r>
            <a:r>
              <a:rPr lang="en-US" sz="1500" dirty="0" smtClean="0"/>
              <a:t>. </a:t>
            </a:r>
          </a:p>
          <a:p>
            <a:pPr fontAlgn="base"/>
            <a:r>
              <a:rPr lang="en-US" sz="1500" dirty="0" err="1" smtClean="0"/>
              <a:t>Hb</a:t>
            </a:r>
            <a:r>
              <a:rPr lang="en-US" sz="1500" dirty="0" smtClean="0"/>
              <a:t> A1c 12.6%, </a:t>
            </a:r>
            <a:r>
              <a:rPr lang="en-US" sz="1500" dirty="0" err="1" smtClean="0"/>
              <a:t>glucosa</a:t>
            </a:r>
            <a:r>
              <a:rPr lang="en-US" sz="1500" dirty="0" smtClean="0"/>
              <a:t> </a:t>
            </a:r>
            <a:r>
              <a:rPr lang="en-US" sz="1500" dirty="0" err="1" smtClean="0"/>
              <a:t>sérica</a:t>
            </a:r>
            <a:r>
              <a:rPr lang="en-US" sz="1500" dirty="0" smtClean="0"/>
              <a:t> de </a:t>
            </a:r>
            <a:r>
              <a:rPr lang="en-US" sz="1500" dirty="0" err="1" smtClean="0"/>
              <a:t>ayuno</a:t>
            </a:r>
            <a:r>
              <a:rPr lang="en-US" sz="1500" dirty="0" smtClean="0"/>
              <a:t> 184 mg/</a:t>
            </a:r>
            <a:r>
              <a:rPr lang="en-US" sz="1500" dirty="0" err="1" smtClean="0"/>
              <a:t>mL</a:t>
            </a:r>
            <a:r>
              <a:rPr lang="en-US" sz="1500" dirty="0" smtClean="0"/>
              <a:t>, EGO con  </a:t>
            </a:r>
            <a:r>
              <a:rPr lang="en-US" sz="1500" dirty="0" err="1" smtClean="0"/>
              <a:t>glucosuria</a:t>
            </a:r>
            <a:r>
              <a:rPr lang="en-US" sz="1500" dirty="0" smtClean="0"/>
              <a:t> 1000mg.</a:t>
            </a:r>
          </a:p>
          <a:p>
            <a:pPr fontAlgn="base"/>
            <a:endParaRPr lang="en-US" sz="1500" dirty="0" smtClean="0"/>
          </a:p>
          <a:p>
            <a:pPr fontAlgn="base"/>
            <a:r>
              <a:rPr lang="en-US" sz="1500" dirty="0" err="1" smtClean="0"/>
              <a:t>Esquema</a:t>
            </a:r>
            <a:r>
              <a:rPr lang="en-US" sz="1500" dirty="0" smtClean="0"/>
              <a:t> actual: </a:t>
            </a:r>
          </a:p>
          <a:p>
            <a:pPr lvl="1" fontAlgn="base"/>
            <a:endParaRPr lang="en-US" sz="1500" dirty="0" smtClean="0"/>
          </a:p>
          <a:p>
            <a:pPr lvl="1" fontAlgn="base"/>
            <a:r>
              <a:rPr lang="en-US" sz="1500" dirty="0" err="1" smtClean="0"/>
              <a:t>insulina</a:t>
            </a:r>
            <a:r>
              <a:rPr lang="en-US" sz="1500" dirty="0" smtClean="0"/>
              <a:t>  </a:t>
            </a:r>
            <a:r>
              <a:rPr lang="en-US" sz="1500" dirty="0" err="1" smtClean="0"/>
              <a:t>Glargina</a:t>
            </a:r>
            <a:r>
              <a:rPr lang="en-US" sz="1500" dirty="0" smtClean="0"/>
              <a:t> 38 us  a </a:t>
            </a:r>
            <a:r>
              <a:rPr lang="en-US" sz="1500" dirty="0" err="1" smtClean="0"/>
              <a:t>las</a:t>
            </a:r>
            <a:r>
              <a:rPr lang="en-US" sz="1500" dirty="0" smtClean="0"/>
              <a:t> 7:00am,  </a:t>
            </a:r>
            <a:r>
              <a:rPr lang="en-US" sz="1500" dirty="0" err="1" smtClean="0"/>
              <a:t>insulina</a:t>
            </a:r>
            <a:r>
              <a:rPr lang="en-US" sz="1500" dirty="0" smtClean="0"/>
              <a:t> </a:t>
            </a:r>
            <a:r>
              <a:rPr lang="en-US" sz="1500" dirty="0" err="1" smtClean="0"/>
              <a:t>lispro</a:t>
            </a:r>
            <a:r>
              <a:rPr lang="en-US" sz="1500" dirty="0" smtClean="0"/>
              <a:t> 5-8-6 us (des-com-</a:t>
            </a:r>
            <a:r>
              <a:rPr lang="en-US" sz="1500" dirty="0" err="1" smtClean="0"/>
              <a:t>cena</a:t>
            </a:r>
            <a:r>
              <a:rPr lang="en-US" sz="1500" dirty="0" smtClean="0"/>
              <a:t>). </a:t>
            </a:r>
          </a:p>
          <a:p>
            <a:pPr fontAlgn="base"/>
            <a:endParaRPr lang="en-US" sz="1500" dirty="0" smtClean="0"/>
          </a:p>
          <a:p>
            <a:pPr fontAlgn="base"/>
            <a:r>
              <a:rPr lang="en-US" sz="1500" dirty="0" smtClean="0"/>
              <a:t>La </a:t>
            </a:r>
            <a:r>
              <a:rPr lang="en-US" sz="1500" dirty="0" err="1" smtClean="0"/>
              <a:t>madre</a:t>
            </a:r>
            <a:r>
              <a:rPr lang="en-US" sz="1500" dirty="0" smtClean="0"/>
              <a:t> se </a:t>
            </a:r>
            <a:r>
              <a:rPr lang="en-US" sz="1500" dirty="0" err="1" smtClean="0"/>
              <a:t>comunicó</a:t>
            </a:r>
            <a:r>
              <a:rPr lang="en-US" sz="1500" dirty="0" smtClean="0"/>
              <a:t>  </a:t>
            </a:r>
            <a:r>
              <a:rPr lang="en-US" sz="1500" dirty="0" err="1" smtClean="0"/>
              <a:t>telefonicamente</a:t>
            </a:r>
            <a:r>
              <a:rPr lang="en-US" sz="1500" dirty="0" smtClean="0"/>
              <a:t> </a:t>
            </a:r>
            <a:r>
              <a:rPr lang="en-US" sz="1500" dirty="0" err="1" smtClean="0"/>
              <a:t>debido</a:t>
            </a:r>
            <a:r>
              <a:rPr lang="en-US" sz="1500" dirty="0" smtClean="0"/>
              <a:t> a </a:t>
            </a:r>
            <a:r>
              <a:rPr lang="en-US" sz="1500" dirty="0" err="1" smtClean="0"/>
              <a:t>hiperglucemias</a:t>
            </a:r>
            <a:r>
              <a:rPr lang="en-US" sz="1500" dirty="0" smtClean="0"/>
              <a:t>, se le </a:t>
            </a:r>
            <a:r>
              <a:rPr lang="en-US" sz="1500" dirty="0" err="1" smtClean="0"/>
              <a:t>indicó</a:t>
            </a:r>
            <a:r>
              <a:rPr lang="en-US" sz="1500" dirty="0" smtClean="0"/>
              <a:t> </a:t>
            </a:r>
            <a:r>
              <a:rPr lang="en-US" sz="1500" dirty="0" err="1" smtClean="0"/>
              <a:t>incremento</a:t>
            </a:r>
            <a:r>
              <a:rPr lang="en-US" sz="1500" dirty="0" smtClean="0"/>
              <a:t> de </a:t>
            </a:r>
            <a:r>
              <a:rPr lang="en-US" sz="1500" dirty="0" err="1" smtClean="0"/>
              <a:t>prandial</a:t>
            </a:r>
            <a:r>
              <a:rPr lang="en-US" sz="1500" dirty="0" smtClean="0"/>
              <a:t> en la comida y </a:t>
            </a:r>
            <a:r>
              <a:rPr lang="en-US" sz="1500" dirty="0" err="1" smtClean="0"/>
              <a:t>ella</a:t>
            </a:r>
            <a:r>
              <a:rPr lang="en-US" sz="1500" dirty="0" smtClean="0"/>
              <a:t>  </a:t>
            </a:r>
            <a:r>
              <a:rPr lang="en-US" sz="1500" dirty="0" err="1" smtClean="0"/>
              <a:t>realizó</a:t>
            </a:r>
            <a:r>
              <a:rPr lang="en-US" sz="1500" dirty="0" smtClean="0"/>
              <a:t> </a:t>
            </a:r>
            <a:r>
              <a:rPr lang="en-US" sz="1500" dirty="0" err="1" smtClean="0"/>
              <a:t>ajuste</a:t>
            </a:r>
            <a:r>
              <a:rPr lang="en-US" sz="1500" dirty="0" smtClean="0"/>
              <a:t> de basal y </a:t>
            </a:r>
            <a:r>
              <a:rPr lang="en-US" sz="1500" dirty="0" err="1" smtClean="0"/>
              <a:t>prandiales</a:t>
            </a:r>
            <a:r>
              <a:rPr lang="en-US" sz="1500" dirty="0" smtClean="0"/>
              <a:t> de </a:t>
            </a:r>
            <a:r>
              <a:rPr lang="en-US" sz="1500" dirty="0" err="1" smtClean="0"/>
              <a:t>desayuno</a:t>
            </a:r>
            <a:r>
              <a:rPr lang="en-US" sz="1500" dirty="0" smtClean="0"/>
              <a:t> y </a:t>
            </a:r>
            <a:r>
              <a:rPr lang="en-US" sz="1500" dirty="0" err="1" smtClean="0"/>
              <a:t>cena</a:t>
            </a:r>
            <a:r>
              <a:rPr lang="en-US" sz="1500" dirty="0" smtClean="0"/>
              <a:t>.  </a:t>
            </a:r>
          </a:p>
          <a:p>
            <a:pPr fontAlgn="base"/>
            <a:endParaRPr lang="en-US" sz="2200" dirty="0" smtClean="0"/>
          </a:p>
          <a:p>
            <a:pPr fontAlgn="base"/>
            <a:endParaRPr lang="en-US" sz="2200" dirty="0" smtClean="0"/>
          </a:p>
          <a:p>
            <a:pPr fontAlgn="base"/>
            <a:endParaRPr lang="en-US" sz="2200" dirty="0" smtClean="0"/>
          </a:p>
          <a:p>
            <a:pPr fontAlgn="base"/>
            <a:endParaRPr lang="en-US" sz="2200" dirty="0" smtClean="0"/>
          </a:p>
          <a:p>
            <a:pPr fontAlgn="base"/>
            <a:endParaRPr lang="en-US" sz="2200" dirty="0" smtClean="0"/>
          </a:p>
          <a:p>
            <a:pPr fontAlgn="base"/>
            <a:endParaRPr lang="en-US" sz="2200" dirty="0" smtClean="0"/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868144" y="836712"/>
            <a:ext cx="2246489" cy="301227"/>
          </a:xfrm>
        </p:spPr>
        <p:txBody>
          <a:bodyPr/>
          <a:lstStyle/>
          <a:p>
            <a:r>
              <a:rPr lang="es-MX" sz="1100" smtClean="0"/>
              <a:t>DM 1  Esquemas de Tratamiento</a:t>
            </a:r>
            <a:endParaRPr lang="es-MX" sz="1100" dirty="0"/>
          </a:p>
        </p:txBody>
      </p:sp>
    </p:spTree>
    <p:extLst>
      <p:ext uri="{BB962C8B-B14F-4D97-AF65-F5344CB8AC3E}">
        <p14:creationId xmlns:p14="http://schemas.microsoft.com/office/powerpoint/2010/main" val="175441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188640"/>
            <a:ext cx="7315200" cy="1154097"/>
          </a:xfrm>
        </p:spPr>
        <p:txBody>
          <a:bodyPr/>
          <a:lstStyle/>
          <a:p>
            <a:r>
              <a:rPr lang="es-MX" dirty="0" smtClean="0">
                <a:solidFill>
                  <a:schemeClr val="tx1"/>
                </a:solidFill>
              </a:rPr>
              <a:t>Caso clínico 2</a:t>
            </a:r>
            <a:endParaRPr lang="es-MX" dirty="0">
              <a:solidFill>
                <a:schemeClr val="tx1"/>
              </a:solidFill>
            </a:endParaRPr>
          </a:p>
        </p:txBody>
      </p:sp>
      <p:graphicFrame>
        <p:nvGraphicFramePr>
          <p:cNvPr id="11" name="10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9242939"/>
              </p:ext>
            </p:extLst>
          </p:nvPr>
        </p:nvGraphicFramePr>
        <p:xfrm>
          <a:off x="683568" y="1484784"/>
          <a:ext cx="7920880" cy="1854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90110"/>
                <a:gridCol w="990110"/>
                <a:gridCol w="990110"/>
                <a:gridCol w="990110"/>
                <a:gridCol w="990110"/>
                <a:gridCol w="990110"/>
                <a:gridCol w="990110"/>
                <a:gridCol w="990110"/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fecha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err="1" smtClean="0"/>
                        <a:t>predes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err="1" smtClean="0"/>
                        <a:t>postdes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err="1" smtClean="0"/>
                        <a:t>precom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err="1" smtClean="0"/>
                        <a:t>postcom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err="1" smtClean="0"/>
                        <a:t>precena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err="1" smtClean="0"/>
                        <a:t>postcena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3:00</a:t>
                      </a:r>
                      <a:endParaRPr lang="es-MX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01-02-13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245*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145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125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217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245*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173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194</a:t>
                      </a:r>
                      <a:endParaRPr lang="es-MX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02-02-13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169*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124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154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198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168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98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154</a:t>
                      </a:r>
                      <a:endParaRPr lang="es-MX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03-02-13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178*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108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138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212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273*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118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216</a:t>
                      </a:r>
                      <a:endParaRPr lang="es-MX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04-02-13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312*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162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149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186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222*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132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183</a:t>
                      </a:r>
                      <a:endParaRPr lang="es-MX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660232" y="668090"/>
            <a:ext cx="2246489" cy="301227"/>
          </a:xfrm>
        </p:spPr>
        <p:txBody>
          <a:bodyPr/>
          <a:lstStyle/>
          <a:p>
            <a:r>
              <a:rPr lang="es-MX" sz="1600" dirty="0" smtClean="0"/>
              <a:t>DM 1  Esquemas de Tratamiento</a:t>
            </a:r>
            <a:endParaRPr lang="es-MX" sz="1600" dirty="0"/>
          </a:p>
        </p:txBody>
      </p:sp>
      <p:sp>
        <p:nvSpPr>
          <p:cNvPr id="8" name="7 CuadroTexto"/>
          <p:cNvSpPr txBox="1"/>
          <p:nvPr/>
        </p:nvSpPr>
        <p:spPr>
          <a:xfrm>
            <a:off x="683568" y="4005064"/>
            <a:ext cx="753283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 smtClean="0"/>
          </a:p>
          <a:p>
            <a:r>
              <a:rPr lang="es-MX" dirty="0" smtClean="0"/>
              <a:t>Ante estos resultados:</a:t>
            </a:r>
          </a:p>
          <a:p>
            <a:endParaRPr lang="es-MX" sz="1500" dirty="0" smtClean="0"/>
          </a:p>
          <a:p>
            <a:r>
              <a:rPr lang="es-MX" sz="1500" dirty="0" smtClean="0"/>
              <a:t>Que puede estar sucediendo?</a:t>
            </a:r>
          </a:p>
          <a:p>
            <a:r>
              <a:rPr lang="es-MX" sz="1500" dirty="0" smtClean="0"/>
              <a:t>Que cambios sugieres  lleve a cabo el paciente?</a:t>
            </a:r>
          </a:p>
          <a:p>
            <a:r>
              <a:rPr lang="es-MX" sz="1500" dirty="0" smtClean="0"/>
              <a:t>Qué ajuste(s) considera(s) convenientes en el Esquema de insulinas?</a:t>
            </a:r>
          </a:p>
          <a:p>
            <a:r>
              <a:rPr lang="es-MX" sz="1500" dirty="0" smtClean="0"/>
              <a:t>Qué esperas lograr con estos ajustes?</a:t>
            </a:r>
          </a:p>
          <a:p>
            <a:r>
              <a:rPr lang="es-MX" sz="1500" dirty="0" smtClean="0"/>
              <a:t>Cambiarías el esquema de insulinas ? Cual sería mas adecuado?</a:t>
            </a:r>
          </a:p>
          <a:p>
            <a:r>
              <a:rPr lang="es-MX" sz="1500" dirty="0" smtClean="0"/>
              <a:t>Cambiarías tipos de insulinas? </a:t>
            </a:r>
          </a:p>
          <a:p>
            <a:r>
              <a:rPr lang="es-MX" sz="1500" dirty="0" smtClean="0"/>
              <a:t>Comentarios adicionales.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467544" y="3429000"/>
            <a:ext cx="27574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 smtClean="0"/>
              <a:t>*Realizó ajuste </a:t>
            </a:r>
            <a:r>
              <a:rPr lang="es-MX" sz="1100" dirty="0" err="1" smtClean="0"/>
              <a:t>preprandial</a:t>
            </a:r>
            <a:r>
              <a:rPr lang="es-MX" sz="1100" dirty="0" smtClean="0"/>
              <a:t> con algoritmo</a:t>
            </a:r>
            <a:endParaRPr lang="es-MX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188640"/>
            <a:ext cx="7315200" cy="1154097"/>
          </a:xfrm>
        </p:spPr>
        <p:txBody>
          <a:bodyPr>
            <a:normAutofit/>
          </a:bodyPr>
          <a:lstStyle/>
          <a:p>
            <a:r>
              <a:rPr lang="es-MX" sz="3200" dirty="0" smtClean="0">
                <a:solidFill>
                  <a:schemeClr val="tx1"/>
                </a:solidFill>
              </a:rPr>
              <a:t>Caso clínico  3</a:t>
            </a:r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916832"/>
            <a:ext cx="7531224" cy="4536503"/>
          </a:xfrm>
        </p:spPr>
        <p:txBody>
          <a:bodyPr>
            <a:normAutofit fontScale="92500"/>
          </a:bodyPr>
          <a:lstStyle/>
          <a:p>
            <a:pPr fontAlgn="base"/>
            <a:r>
              <a:rPr lang="en-US" sz="1500" dirty="0" smtClean="0"/>
              <a:t>Marlon  </a:t>
            </a:r>
            <a:r>
              <a:rPr lang="en-US" sz="1500" dirty="0" err="1" smtClean="0"/>
              <a:t>tiene</a:t>
            </a:r>
            <a:r>
              <a:rPr lang="en-US" sz="1500" dirty="0" smtClean="0"/>
              <a:t>  17 </a:t>
            </a:r>
            <a:r>
              <a:rPr lang="en-US" sz="1500" dirty="0" err="1" smtClean="0"/>
              <a:t>años</a:t>
            </a:r>
            <a:r>
              <a:rPr lang="en-US" sz="1500" dirty="0" smtClean="0"/>
              <a:t> de </a:t>
            </a:r>
            <a:r>
              <a:rPr lang="en-US" sz="1500" dirty="0" err="1" smtClean="0"/>
              <a:t>edad</a:t>
            </a:r>
            <a:r>
              <a:rPr lang="en-US" sz="1500" dirty="0" smtClean="0"/>
              <a:t>, </a:t>
            </a:r>
            <a:r>
              <a:rPr lang="en-US" sz="1500" dirty="0" err="1" smtClean="0"/>
              <a:t>acude</a:t>
            </a:r>
            <a:r>
              <a:rPr lang="en-US" sz="1500" dirty="0" smtClean="0"/>
              <a:t> con </a:t>
            </a:r>
            <a:r>
              <a:rPr lang="en-US" sz="1500" dirty="0" err="1" smtClean="0"/>
              <a:t>su</a:t>
            </a:r>
            <a:r>
              <a:rPr lang="en-US" sz="1500" dirty="0" smtClean="0"/>
              <a:t>  padre a </a:t>
            </a:r>
            <a:r>
              <a:rPr lang="en-US" sz="1500" dirty="0" err="1" smtClean="0"/>
              <a:t>Consulta</a:t>
            </a:r>
            <a:r>
              <a:rPr lang="en-US" sz="1500" dirty="0" smtClean="0"/>
              <a:t>,  </a:t>
            </a:r>
            <a:r>
              <a:rPr lang="en-US" sz="1500" dirty="0" err="1" smtClean="0"/>
              <a:t>tiene</a:t>
            </a:r>
            <a:r>
              <a:rPr lang="en-US" sz="1500" dirty="0" smtClean="0"/>
              <a:t> Diabetes </a:t>
            </a:r>
            <a:r>
              <a:rPr lang="en-US" sz="1500" dirty="0" err="1" smtClean="0"/>
              <a:t>tipo</a:t>
            </a:r>
            <a:r>
              <a:rPr lang="en-US" sz="1500" dirty="0" smtClean="0"/>
              <a:t> 1 </a:t>
            </a:r>
            <a:r>
              <a:rPr lang="en-US" sz="1500" dirty="0" err="1" smtClean="0"/>
              <a:t>desde</a:t>
            </a:r>
            <a:r>
              <a:rPr lang="en-US" sz="1500" dirty="0" smtClean="0"/>
              <a:t> los 11 </a:t>
            </a:r>
            <a:r>
              <a:rPr lang="en-US" sz="1500" dirty="0" err="1" smtClean="0"/>
              <a:t>años</a:t>
            </a:r>
            <a:r>
              <a:rPr lang="en-US" sz="1500" dirty="0" smtClean="0"/>
              <a:t> de </a:t>
            </a:r>
            <a:r>
              <a:rPr lang="en-US" sz="1500" dirty="0" err="1" smtClean="0"/>
              <a:t>edad</a:t>
            </a:r>
            <a:r>
              <a:rPr lang="en-US" sz="1500" dirty="0" smtClean="0"/>
              <a:t>.  Peso 78 kg </a:t>
            </a:r>
            <a:r>
              <a:rPr lang="en-US" sz="1500" dirty="0" err="1" smtClean="0"/>
              <a:t>talla</a:t>
            </a:r>
            <a:r>
              <a:rPr lang="en-US" sz="1500" dirty="0" smtClean="0"/>
              <a:t> 170 </a:t>
            </a:r>
            <a:r>
              <a:rPr lang="en-US" sz="1500" dirty="0" err="1" smtClean="0"/>
              <a:t>cms</a:t>
            </a:r>
            <a:r>
              <a:rPr lang="en-US" sz="1500" dirty="0" smtClean="0"/>
              <a:t>. </a:t>
            </a:r>
            <a:r>
              <a:rPr lang="en-US" sz="1500" dirty="0" err="1" smtClean="0"/>
              <a:t>Refiere</a:t>
            </a:r>
            <a:r>
              <a:rPr lang="en-US" sz="1500" dirty="0" smtClean="0"/>
              <a:t> </a:t>
            </a:r>
            <a:r>
              <a:rPr lang="en-US" sz="1500" dirty="0" err="1" smtClean="0"/>
              <a:t>sentirse</a:t>
            </a:r>
            <a:r>
              <a:rPr lang="en-US" sz="1500" dirty="0" smtClean="0"/>
              <a:t> </a:t>
            </a:r>
            <a:r>
              <a:rPr lang="en-US" sz="1500" dirty="0" err="1" smtClean="0"/>
              <a:t>cansado</a:t>
            </a:r>
            <a:r>
              <a:rPr lang="en-US" sz="1500" dirty="0" smtClean="0"/>
              <a:t> y con </a:t>
            </a:r>
            <a:r>
              <a:rPr lang="en-US" sz="1500" dirty="0" err="1" smtClean="0"/>
              <a:t>sueño</a:t>
            </a:r>
            <a:r>
              <a:rPr lang="en-US" sz="1500" dirty="0" smtClean="0"/>
              <a:t>, ha </a:t>
            </a:r>
            <a:r>
              <a:rPr lang="en-US" sz="1500" dirty="0" err="1" smtClean="0"/>
              <a:t>cursado</a:t>
            </a:r>
            <a:r>
              <a:rPr lang="en-US" sz="1500" dirty="0" smtClean="0"/>
              <a:t> con </a:t>
            </a:r>
            <a:r>
              <a:rPr lang="en-US" sz="1500" dirty="0" err="1" smtClean="0"/>
              <a:t>hipoglucemias</a:t>
            </a:r>
            <a:r>
              <a:rPr lang="en-US" sz="1500" dirty="0" smtClean="0"/>
              <a:t> </a:t>
            </a:r>
            <a:r>
              <a:rPr lang="en-US" sz="1500" dirty="0" err="1" smtClean="0"/>
              <a:t>nocturnas</a:t>
            </a:r>
            <a:r>
              <a:rPr lang="en-US" sz="1500" dirty="0" smtClean="0"/>
              <a:t> , </a:t>
            </a:r>
            <a:r>
              <a:rPr lang="en-US" sz="1500" dirty="0" err="1" smtClean="0"/>
              <a:t>algunas</a:t>
            </a:r>
            <a:r>
              <a:rPr lang="en-US" sz="1500" dirty="0" smtClean="0"/>
              <a:t> </a:t>
            </a:r>
            <a:r>
              <a:rPr lang="en-US" sz="1500" dirty="0" err="1" smtClean="0"/>
              <a:t>veces</a:t>
            </a:r>
            <a:r>
              <a:rPr lang="en-US" sz="1500" dirty="0" smtClean="0"/>
              <a:t> con </a:t>
            </a:r>
            <a:r>
              <a:rPr lang="en-US" sz="1500" dirty="0" err="1" smtClean="0"/>
              <a:t>síntomas</a:t>
            </a:r>
            <a:r>
              <a:rPr lang="en-US" sz="1500" dirty="0" smtClean="0"/>
              <a:t>. </a:t>
            </a:r>
          </a:p>
          <a:p>
            <a:pPr fontAlgn="base"/>
            <a:r>
              <a:rPr lang="en-US" sz="1500" dirty="0" smtClean="0"/>
              <a:t> Se </a:t>
            </a:r>
            <a:r>
              <a:rPr lang="en-US" sz="1500" dirty="0" err="1" smtClean="0"/>
              <a:t>aplica</a:t>
            </a:r>
            <a:r>
              <a:rPr lang="en-US" sz="1500" dirty="0" smtClean="0"/>
              <a:t> </a:t>
            </a:r>
            <a:r>
              <a:rPr lang="en-US" sz="1500" dirty="0" err="1" smtClean="0"/>
              <a:t>insulinas</a:t>
            </a:r>
            <a:r>
              <a:rPr lang="en-US" sz="1500" dirty="0" smtClean="0"/>
              <a:t> , </a:t>
            </a:r>
            <a:r>
              <a:rPr lang="en-US" sz="1500" dirty="0" err="1" smtClean="0"/>
              <a:t>realiza</a:t>
            </a:r>
            <a:r>
              <a:rPr lang="en-US" sz="1500" dirty="0" smtClean="0"/>
              <a:t> </a:t>
            </a:r>
            <a:r>
              <a:rPr lang="en-US" sz="1500" dirty="0" err="1" smtClean="0"/>
              <a:t>actividad</a:t>
            </a:r>
            <a:r>
              <a:rPr lang="en-US" sz="1500" dirty="0" smtClean="0"/>
              <a:t> </a:t>
            </a:r>
            <a:r>
              <a:rPr lang="en-US" sz="1500" dirty="0" err="1" smtClean="0"/>
              <a:t>física</a:t>
            </a:r>
            <a:r>
              <a:rPr lang="en-US" sz="1500" dirty="0" smtClean="0"/>
              <a:t>  </a:t>
            </a:r>
            <a:r>
              <a:rPr lang="en-US" sz="1500" dirty="0" err="1" smtClean="0"/>
              <a:t>diaria</a:t>
            </a:r>
            <a:r>
              <a:rPr lang="en-US" sz="1500" dirty="0" smtClean="0"/>
              <a:t>  a </a:t>
            </a:r>
            <a:r>
              <a:rPr lang="en-US" sz="1500" dirty="0" err="1" smtClean="0"/>
              <a:t>las</a:t>
            </a:r>
            <a:r>
              <a:rPr lang="en-US" sz="1500" dirty="0" smtClean="0"/>
              <a:t> 17:00hs,1.5 </a:t>
            </a:r>
            <a:r>
              <a:rPr lang="en-US" sz="1500" dirty="0" err="1" smtClean="0"/>
              <a:t>hora</a:t>
            </a:r>
            <a:r>
              <a:rPr lang="en-US" sz="1500" dirty="0" smtClean="0"/>
              <a:t>/</a:t>
            </a:r>
            <a:r>
              <a:rPr lang="en-US" sz="1500" dirty="0" err="1" smtClean="0"/>
              <a:t>día</a:t>
            </a:r>
            <a:r>
              <a:rPr lang="en-US" sz="1500" dirty="0" smtClean="0"/>
              <a:t>  (</a:t>
            </a:r>
            <a:r>
              <a:rPr lang="en-US" sz="1500" dirty="0" err="1" smtClean="0"/>
              <a:t>empezó</a:t>
            </a:r>
            <a:r>
              <a:rPr lang="en-US" sz="1500" dirty="0" smtClean="0"/>
              <a:t> a </a:t>
            </a:r>
            <a:r>
              <a:rPr lang="en-US" sz="1500" dirty="0" err="1" smtClean="0"/>
              <a:t>ir</a:t>
            </a:r>
            <a:r>
              <a:rPr lang="en-US" sz="1500" dirty="0" smtClean="0"/>
              <a:t> a </a:t>
            </a:r>
            <a:r>
              <a:rPr lang="en-US" sz="1500" dirty="0" err="1" smtClean="0"/>
              <a:t>gimnasio</a:t>
            </a:r>
            <a:r>
              <a:rPr lang="en-US" sz="1500" dirty="0" smtClean="0"/>
              <a:t>) . Sin </a:t>
            </a:r>
            <a:r>
              <a:rPr lang="en-US" sz="1500" dirty="0" err="1" smtClean="0"/>
              <a:t>datos</a:t>
            </a:r>
            <a:r>
              <a:rPr lang="en-US" sz="1500" dirty="0" smtClean="0"/>
              <a:t> </a:t>
            </a:r>
            <a:r>
              <a:rPr lang="en-US" sz="1500" dirty="0" err="1" smtClean="0"/>
              <a:t>positivos</a:t>
            </a:r>
            <a:r>
              <a:rPr lang="en-US" sz="1500" dirty="0" smtClean="0"/>
              <a:t> a la Exp </a:t>
            </a:r>
            <a:r>
              <a:rPr lang="en-US" sz="1500" dirty="0" err="1" smtClean="0"/>
              <a:t>Fis</a:t>
            </a:r>
            <a:r>
              <a:rPr lang="en-US" sz="1500" dirty="0" smtClean="0"/>
              <a:t>,    </a:t>
            </a:r>
            <a:r>
              <a:rPr lang="en-US" sz="1500" dirty="0" err="1" smtClean="0"/>
              <a:t>Examen</a:t>
            </a:r>
            <a:r>
              <a:rPr lang="en-US" sz="1500" dirty="0" smtClean="0"/>
              <a:t> de F.O. </a:t>
            </a:r>
            <a:r>
              <a:rPr lang="en-US" sz="1500" dirty="0" err="1" smtClean="0"/>
              <a:t>hace</a:t>
            </a:r>
            <a:r>
              <a:rPr lang="en-US" sz="1500" dirty="0" smtClean="0"/>
              <a:t> un </a:t>
            </a:r>
            <a:r>
              <a:rPr lang="en-US" sz="1500" dirty="0" err="1" smtClean="0"/>
              <a:t>mes</a:t>
            </a:r>
            <a:r>
              <a:rPr lang="en-US" sz="1500" dirty="0" smtClean="0"/>
              <a:t> </a:t>
            </a:r>
            <a:r>
              <a:rPr lang="en-US" sz="1500" dirty="0" err="1" smtClean="0"/>
              <a:t>reporta</a:t>
            </a:r>
            <a:r>
              <a:rPr lang="en-US" sz="1500" dirty="0" smtClean="0"/>
              <a:t> sin </a:t>
            </a:r>
            <a:r>
              <a:rPr lang="en-US" sz="1500" dirty="0" err="1" smtClean="0"/>
              <a:t>alteraciones</a:t>
            </a:r>
            <a:r>
              <a:rPr lang="en-US" sz="1500" dirty="0" smtClean="0"/>
              <a:t>. </a:t>
            </a:r>
          </a:p>
          <a:p>
            <a:pPr fontAlgn="base"/>
            <a:r>
              <a:rPr lang="en-US" sz="1500" dirty="0" err="1" smtClean="0"/>
              <a:t>Acude</a:t>
            </a:r>
            <a:r>
              <a:rPr lang="en-US" sz="1500" dirty="0" smtClean="0"/>
              <a:t>  con </a:t>
            </a:r>
            <a:r>
              <a:rPr lang="en-US" sz="1500" dirty="0" err="1" smtClean="0"/>
              <a:t>Nutrióloga</a:t>
            </a:r>
            <a:r>
              <a:rPr lang="en-US" sz="1500" dirty="0" smtClean="0"/>
              <a:t> y dice </a:t>
            </a:r>
            <a:r>
              <a:rPr lang="en-US" sz="1500" dirty="0" err="1" smtClean="0"/>
              <a:t>seguir</a:t>
            </a:r>
            <a:r>
              <a:rPr lang="en-US" sz="1500" dirty="0" smtClean="0"/>
              <a:t> la </a:t>
            </a:r>
            <a:r>
              <a:rPr lang="en-US" sz="1500" dirty="0" err="1" smtClean="0"/>
              <a:t>dieta</a:t>
            </a:r>
            <a:r>
              <a:rPr lang="en-US" sz="1500" dirty="0" smtClean="0"/>
              <a:t> </a:t>
            </a:r>
            <a:r>
              <a:rPr lang="en-US" sz="1500" dirty="0" err="1" smtClean="0"/>
              <a:t>aun</a:t>
            </a:r>
            <a:r>
              <a:rPr lang="en-US" sz="1500" dirty="0" smtClean="0"/>
              <a:t> </a:t>
            </a:r>
            <a:r>
              <a:rPr lang="en-US" sz="1500" dirty="0" err="1" smtClean="0"/>
              <a:t>cuando</a:t>
            </a:r>
            <a:r>
              <a:rPr lang="en-US" sz="1500" dirty="0" smtClean="0"/>
              <a:t> </a:t>
            </a:r>
            <a:r>
              <a:rPr lang="en-US" sz="1500" dirty="0" err="1" smtClean="0"/>
              <a:t>algunas</a:t>
            </a:r>
            <a:r>
              <a:rPr lang="en-US" sz="1500" dirty="0" smtClean="0"/>
              <a:t> </a:t>
            </a:r>
            <a:r>
              <a:rPr lang="en-US" sz="1500" dirty="0" err="1" smtClean="0"/>
              <a:t>veces</a:t>
            </a:r>
            <a:r>
              <a:rPr lang="en-US" sz="1500" dirty="0" smtClean="0"/>
              <a:t> </a:t>
            </a:r>
            <a:r>
              <a:rPr lang="en-US" sz="1500" dirty="0" err="1" smtClean="0"/>
              <a:t>ingiere</a:t>
            </a:r>
            <a:r>
              <a:rPr lang="en-US" sz="1500" dirty="0" smtClean="0"/>
              <a:t> </a:t>
            </a:r>
            <a:r>
              <a:rPr lang="en-US" sz="1500" dirty="0" err="1" smtClean="0"/>
              <a:t>más</a:t>
            </a:r>
            <a:r>
              <a:rPr lang="en-US" sz="1500" dirty="0" smtClean="0"/>
              <a:t> de lo </a:t>
            </a:r>
            <a:r>
              <a:rPr lang="en-US" sz="1500" dirty="0" err="1" smtClean="0"/>
              <a:t>indicado</a:t>
            </a:r>
            <a:r>
              <a:rPr lang="en-US" sz="1500" dirty="0" smtClean="0"/>
              <a:t>.   </a:t>
            </a:r>
            <a:r>
              <a:rPr lang="en-US" sz="1500" dirty="0" err="1" smtClean="0"/>
              <a:t>Automonitoreo</a:t>
            </a:r>
            <a:r>
              <a:rPr lang="en-US" sz="1500" dirty="0" smtClean="0"/>
              <a:t> de 6 a 10 </a:t>
            </a:r>
            <a:r>
              <a:rPr lang="en-US" sz="1500" dirty="0" err="1" smtClean="0"/>
              <a:t>veces</a:t>
            </a:r>
            <a:r>
              <a:rPr lang="en-US" sz="1500" dirty="0" smtClean="0"/>
              <a:t> al </a:t>
            </a:r>
            <a:r>
              <a:rPr lang="en-US" sz="1500" dirty="0" err="1" smtClean="0"/>
              <a:t>dia</a:t>
            </a:r>
            <a:r>
              <a:rPr lang="en-US" sz="1500" dirty="0" smtClean="0"/>
              <a:t> . </a:t>
            </a:r>
            <a:r>
              <a:rPr lang="en-US" sz="1500" dirty="0" err="1" smtClean="0"/>
              <a:t>Última</a:t>
            </a:r>
            <a:r>
              <a:rPr lang="en-US" sz="1500" dirty="0" smtClean="0"/>
              <a:t> </a:t>
            </a:r>
            <a:r>
              <a:rPr lang="en-US" sz="1500" dirty="0" err="1" smtClean="0"/>
              <a:t>consulta</a:t>
            </a:r>
            <a:r>
              <a:rPr lang="en-US" sz="1500" dirty="0" smtClean="0"/>
              <a:t>  </a:t>
            </a:r>
            <a:r>
              <a:rPr lang="en-US" sz="1500" dirty="0" err="1" smtClean="0"/>
              <a:t>hace</a:t>
            </a:r>
            <a:r>
              <a:rPr lang="en-US" sz="1500" dirty="0" smtClean="0"/>
              <a:t>  2 </a:t>
            </a:r>
            <a:r>
              <a:rPr lang="en-US" sz="1500" dirty="0" err="1" smtClean="0"/>
              <a:t>meses</a:t>
            </a:r>
            <a:r>
              <a:rPr lang="en-US" sz="1500" dirty="0" smtClean="0"/>
              <a:t>, </a:t>
            </a:r>
            <a:r>
              <a:rPr lang="en-US" sz="1500" dirty="0" err="1" smtClean="0"/>
              <a:t>tenía</a:t>
            </a:r>
            <a:r>
              <a:rPr lang="en-US" sz="1500" dirty="0" smtClean="0"/>
              <a:t> </a:t>
            </a:r>
            <a:r>
              <a:rPr lang="en-US" sz="1500" dirty="0" err="1" smtClean="0"/>
              <a:t>Hb</a:t>
            </a:r>
            <a:r>
              <a:rPr lang="en-US" sz="1500" dirty="0" smtClean="0"/>
              <a:t> A1c en 7.3 %.   </a:t>
            </a:r>
            <a:r>
              <a:rPr lang="en-US" sz="1500" dirty="0" err="1" smtClean="0"/>
              <a:t>Automonitoreo</a:t>
            </a:r>
            <a:r>
              <a:rPr lang="en-US" sz="1500" dirty="0" smtClean="0"/>
              <a:t>  </a:t>
            </a:r>
            <a:r>
              <a:rPr lang="en-US" sz="1500" dirty="0" err="1" smtClean="0"/>
              <a:t>revisado</a:t>
            </a:r>
            <a:r>
              <a:rPr lang="en-US" sz="1500" dirty="0" smtClean="0"/>
              <a:t> en </a:t>
            </a:r>
            <a:r>
              <a:rPr lang="en-US" sz="1500" dirty="0" err="1" smtClean="0"/>
              <a:t>consulta</a:t>
            </a:r>
            <a:r>
              <a:rPr lang="en-US" sz="1500" dirty="0" smtClean="0"/>
              <a:t> </a:t>
            </a:r>
            <a:r>
              <a:rPr lang="en-US" sz="1500" dirty="0" err="1" smtClean="0"/>
              <a:t>previa</a:t>
            </a:r>
            <a:r>
              <a:rPr lang="en-US" sz="1500" dirty="0" smtClean="0"/>
              <a:t> </a:t>
            </a:r>
            <a:r>
              <a:rPr lang="en-US" sz="1500" dirty="0" err="1" smtClean="0"/>
              <a:t>mostraba</a:t>
            </a:r>
            <a:r>
              <a:rPr lang="en-US" sz="1500" dirty="0" smtClean="0"/>
              <a:t> </a:t>
            </a:r>
            <a:r>
              <a:rPr lang="en-US" sz="1500" dirty="0" err="1" smtClean="0"/>
              <a:t>cifras</a:t>
            </a:r>
            <a:r>
              <a:rPr lang="en-US" sz="1500" dirty="0" smtClean="0"/>
              <a:t> pre y </a:t>
            </a:r>
            <a:r>
              <a:rPr lang="en-US" sz="1500" dirty="0" err="1" smtClean="0"/>
              <a:t>postprandiales</a:t>
            </a:r>
            <a:r>
              <a:rPr lang="en-US" sz="1500" dirty="0" smtClean="0"/>
              <a:t>  </a:t>
            </a:r>
            <a:r>
              <a:rPr lang="en-US" sz="1500" dirty="0" err="1" smtClean="0"/>
              <a:t>dentro</a:t>
            </a:r>
            <a:r>
              <a:rPr lang="en-US" sz="1500" dirty="0" smtClean="0"/>
              <a:t>  del </a:t>
            </a:r>
            <a:r>
              <a:rPr lang="en-US" sz="1500" dirty="0" err="1" smtClean="0"/>
              <a:t>objetivo</a:t>
            </a:r>
            <a:r>
              <a:rPr lang="en-US" sz="1500" dirty="0" smtClean="0"/>
              <a:t>.  </a:t>
            </a:r>
          </a:p>
          <a:p>
            <a:pPr fontAlgn="base"/>
            <a:r>
              <a:rPr lang="en-US" sz="1500" dirty="0" err="1" smtClean="0"/>
              <a:t>Hb</a:t>
            </a:r>
            <a:r>
              <a:rPr lang="en-US" sz="1500" dirty="0" smtClean="0"/>
              <a:t> A1c 6.8%, </a:t>
            </a:r>
            <a:r>
              <a:rPr lang="en-US" sz="1500" dirty="0" err="1" smtClean="0"/>
              <a:t>glucosa</a:t>
            </a:r>
            <a:r>
              <a:rPr lang="en-US" sz="1500" dirty="0" smtClean="0"/>
              <a:t> </a:t>
            </a:r>
            <a:r>
              <a:rPr lang="en-US" sz="1500" dirty="0" err="1" smtClean="0"/>
              <a:t>sérica</a:t>
            </a:r>
            <a:r>
              <a:rPr lang="en-US" sz="1500" dirty="0" smtClean="0"/>
              <a:t> de </a:t>
            </a:r>
            <a:r>
              <a:rPr lang="en-US" sz="1500" dirty="0" err="1" smtClean="0"/>
              <a:t>ayuno</a:t>
            </a:r>
            <a:r>
              <a:rPr lang="en-US" sz="1500" dirty="0" smtClean="0"/>
              <a:t> 104 mg/</a:t>
            </a:r>
            <a:r>
              <a:rPr lang="en-US" sz="1500" dirty="0" err="1" smtClean="0"/>
              <a:t>mL</a:t>
            </a:r>
            <a:r>
              <a:rPr lang="en-US" sz="1500" dirty="0" smtClean="0"/>
              <a:t>, </a:t>
            </a:r>
          </a:p>
          <a:p>
            <a:pPr fontAlgn="base"/>
            <a:endParaRPr lang="en-US" sz="1500" dirty="0" smtClean="0"/>
          </a:p>
          <a:p>
            <a:pPr fontAlgn="base"/>
            <a:r>
              <a:rPr lang="en-US" sz="1500" dirty="0" err="1" smtClean="0"/>
              <a:t>Esquema</a:t>
            </a:r>
            <a:r>
              <a:rPr lang="en-US" sz="1500" dirty="0" smtClean="0"/>
              <a:t> actual: </a:t>
            </a:r>
          </a:p>
          <a:p>
            <a:pPr lvl="1" fontAlgn="base"/>
            <a:endParaRPr lang="en-US" sz="1500" dirty="0" smtClean="0"/>
          </a:p>
          <a:p>
            <a:pPr lvl="1" fontAlgn="base"/>
            <a:r>
              <a:rPr lang="en-US" sz="1500" dirty="0" err="1" smtClean="0"/>
              <a:t>insulina</a:t>
            </a:r>
            <a:r>
              <a:rPr lang="en-US" sz="1500" dirty="0" smtClean="0"/>
              <a:t>  </a:t>
            </a:r>
            <a:r>
              <a:rPr lang="en-US" sz="1500" dirty="0" err="1" smtClean="0"/>
              <a:t>Levemir</a:t>
            </a:r>
            <a:r>
              <a:rPr lang="en-US" sz="1500" dirty="0" smtClean="0"/>
              <a:t>  22 us  a </a:t>
            </a:r>
            <a:r>
              <a:rPr lang="en-US" sz="1500" dirty="0" err="1" smtClean="0"/>
              <a:t>las</a:t>
            </a:r>
            <a:r>
              <a:rPr lang="en-US" sz="1500" dirty="0" smtClean="0"/>
              <a:t> 7:00am y 18 us a </a:t>
            </a:r>
            <a:r>
              <a:rPr lang="en-US" sz="1500" dirty="0" err="1" smtClean="0"/>
              <a:t>las</a:t>
            </a:r>
            <a:r>
              <a:rPr lang="en-US" sz="1500" dirty="0" smtClean="0"/>
              <a:t>  8:00pm,  </a:t>
            </a:r>
            <a:r>
              <a:rPr lang="en-US" sz="1500" dirty="0" err="1" smtClean="0"/>
              <a:t>insulina</a:t>
            </a:r>
            <a:r>
              <a:rPr lang="en-US" sz="1500" dirty="0" smtClean="0"/>
              <a:t> </a:t>
            </a:r>
            <a:r>
              <a:rPr lang="en-US" sz="1500" dirty="0" err="1" smtClean="0"/>
              <a:t>lispro</a:t>
            </a:r>
            <a:r>
              <a:rPr lang="en-US" sz="1500" dirty="0" smtClean="0"/>
              <a:t> 7-10-6 us (des-com-</a:t>
            </a:r>
            <a:r>
              <a:rPr lang="en-US" sz="1500" dirty="0" err="1" smtClean="0"/>
              <a:t>cena</a:t>
            </a:r>
            <a:r>
              <a:rPr lang="en-US" sz="1500" dirty="0" smtClean="0"/>
              <a:t>). </a:t>
            </a:r>
          </a:p>
          <a:p>
            <a:pPr fontAlgn="base"/>
            <a:endParaRPr lang="en-US" sz="1500" dirty="0" smtClean="0"/>
          </a:p>
          <a:p>
            <a:pPr fontAlgn="base"/>
            <a:r>
              <a:rPr lang="en-US" sz="1500" dirty="0" smtClean="0"/>
              <a:t> Ha </a:t>
            </a:r>
            <a:r>
              <a:rPr lang="en-US" sz="1500" dirty="0" err="1" smtClean="0"/>
              <a:t>realizado</a:t>
            </a:r>
            <a:r>
              <a:rPr lang="en-US" sz="1500" dirty="0" smtClean="0"/>
              <a:t> </a:t>
            </a:r>
            <a:r>
              <a:rPr lang="en-US" sz="1500" dirty="0" err="1" smtClean="0"/>
              <a:t>automonitoreo</a:t>
            </a:r>
            <a:r>
              <a:rPr lang="en-US" sz="1500" dirty="0" smtClean="0"/>
              <a:t> en casa </a:t>
            </a:r>
            <a:r>
              <a:rPr lang="en-US" sz="1500" dirty="0" err="1" smtClean="0"/>
              <a:t>hasta</a:t>
            </a:r>
            <a:r>
              <a:rPr lang="en-US" sz="1500" dirty="0" smtClean="0"/>
              <a:t> 15 </a:t>
            </a:r>
            <a:r>
              <a:rPr lang="en-US" sz="1500" dirty="0" err="1" smtClean="0"/>
              <a:t>veces</a:t>
            </a:r>
            <a:r>
              <a:rPr lang="en-US" sz="1500" dirty="0" smtClean="0"/>
              <a:t> </a:t>
            </a:r>
            <a:r>
              <a:rPr lang="en-US" sz="1500" dirty="0" err="1" smtClean="0"/>
              <a:t>aldia</a:t>
            </a:r>
            <a:r>
              <a:rPr lang="en-US" sz="1500" dirty="0" smtClean="0"/>
              <a:t>  </a:t>
            </a:r>
            <a:r>
              <a:rPr lang="en-US" sz="1500" dirty="0" err="1" smtClean="0"/>
              <a:t>por</a:t>
            </a:r>
            <a:r>
              <a:rPr lang="en-US" sz="1500" dirty="0" smtClean="0"/>
              <a:t> </a:t>
            </a:r>
            <a:r>
              <a:rPr lang="en-US" sz="1500" dirty="0" err="1" smtClean="0"/>
              <a:t>cursar</a:t>
            </a:r>
            <a:r>
              <a:rPr lang="en-US" sz="1500" dirty="0" smtClean="0"/>
              <a:t> con </a:t>
            </a:r>
            <a:r>
              <a:rPr lang="en-US" sz="1500" dirty="0" err="1" smtClean="0"/>
              <a:t>hipoglucemias</a:t>
            </a:r>
            <a:r>
              <a:rPr lang="en-US" sz="1500" dirty="0" smtClean="0"/>
              <a:t> y ha </a:t>
            </a:r>
            <a:r>
              <a:rPr lang="en-US" sz="1500" dirty="0" err="1" smtClean="0"/>
              <a:t>ingerido</a:t>
            </a:r>
            <a:r>
              <a:rPr lang="en-US" sz="1500" dirty="0" smtClean="0"/>
              <a:t> </a:t>
            </a:r>
            <a:r>
              <a:rPr lang="en-US" sz="1500" dirty="0" err="1" smtClean="0"/>
              <a:t>jugo</a:t>
            </a:r>
            <a:r>
              <a:rPr lang="en-US" sz="1500" dirty="0" smtClean="0"/>
              <a:t> de </a:t>
            </a:r>
            <a:r>
              <a:rPr lang="en-US" sz="1500" dirty="0" err="1" smtClean="0"/>
              <a:t>frutas</a:t>
            </a:r>
            <a:r>
              <a:rPr lang="en-US" sz="1500" dirty="0" smtClean="0"/>
              <a:t> </a:t>
            </a:r>
            <a:r>
              <a:rPr lang="en-US" sz="1500" dirty="0" err="1" smtClean="0"/>
              <a:t>para</a:t>
            </a:r>
            <a:r>
              <a:rPr lang="en-US" sz="1500" dirty="0" smtClean="0"/>
              <a:t> </a:t>
            </a:r>
            <a:r>
              <a:rPr lang="en-US" sz="1500" dirty="0" err="1" smtClean="0"/>
              <a:t>manejo</a:t>
            </a:r>
            <a:r>
              <a:rPr lang="en-US" sz="1500" dirty="0" smtClean="0"/>
              <a:t> de </a:t>
            </a:r>
            <a:r>
              <a:rPr lang="en-US" sz="1500" dirty="0" err="1" smtClean="0"/>
              <a:t>las</a:t>
            </a:r>
            <a:r>
              <a:rPr lang="en-US" sz="1500" dirty="0" smtClean="0"/>
              <a:t> </a:t>
            </a:r>
            <a:r>
              <a:rPr lang="en-US" sz="1500" dirty="0" err="1" smtClean="0"/>
              <a:t>mismas</a:t>
            </a:r>
            <a:r>
              <a:rPr lang="en-US" sz="1500" dirty="0" smtClean="0"/>
              <a:t>. </a:t>
            </a:r>
          </a:p>
          <a:p>
            <a:pPr fontAlgn="base"/>
            <a:endParaRPr lang="en-US" sz="1500" dirty="0" smtClean="0"/>
          </a:p>
          <a:p>
            <a:pPr fontAlgn="base"/>
            <a:endParaRPr lang="en-US" sz="2200" dirty="0" smtClean="0"/>
          </a:p>
          <a:p>
            <a:pPr fontAlgn="base"/>
            <a:endParaRPr lang="en-US" sz="2200" dirty="0" smtClean="0"/>
          </a:p>
          <a:p>
            <a:pPr fontAlgn="base"/>
            <a:endParaRPr lang="en-US" sz="2200" dirty="0" smtClean="0"/>
          </a:p>
          <a:p>
            <a:pPr fontAlgn="base"/>
            <a:endParaRPr lang="en-US" sz="2200" dirty="0" smtClean="0"/>
          </a:p>
          <a:p>
            <a:pPr fontAlgn="base"/>
            <a:endParaRPr lang="en-US" sz="2200" dirty="0" smtClean="0"/>
          </a:p>
          <a:p>
            <a:pPr fontAlgn="base"/>
            <a:endParaRPr lang="en-US" sz="2200" dirty="0" smtClean="0"/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868144" y="836712"/>
            <a:ext cx="2246489" cy="301227"/>
          </a:xfrm>
        </p:spPr>
        <p:txBody>
          <a:bodyPr/>
          <a:lstStyle/>
          <a:p>
            <a:r>
              <a:rPr lang="es-MX" sz="1100" smtClean="0"/>
              <a:t>DM 1  Esquemas de Tratamiento</a:t>
            </a:r>
            <a:endParaRPr lang="es-MX" sz="1100" dirty="0"/>
          </a:p>
        </p:txBody>
      </p:sp>
    </p:spTree>
    <p:extLst>
      <p:ext uri="{BB962C8B-B14F-4D97-AF65-F5344CB8AC3E}">
        <p14:creationId xmlns:p14="http://schemas.microsoft.com/office/powerpoint/2010/main" val="175441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0"/>
            <a:ext cx="7315200" cy="1154097"/>
          </a:xfrm>
        </p:spPr>
        <p:txBody>
          <a:bodyPr/>
          <a:lstStyle/>
          <a:p>
            <a:r>
              <a:rPr lang="es-MX" dirty="0" smtClean="0">
                <a:solidFill>
                  <a:schemeClr val="tx1"/>
                </a:solidFill>
              </a:rPr>
              <a:t>Caso clínico 3</a:t>
            </a:r>
            <a:endParaRPr lang="es-MX" dirty="0">
              <a:solidFill>
                <a:schemeClr val="tx1"/>
              </a:solidFill>
            </a:endParaRPr>
          </a:p>
        </p:txBody>
      </p:sp>
      <p:graphicFrame>
        <p:nvGraphicFramePr>
          <p:cNvPr id="11" name="10 Marcador de contenido"/>
          <p:cNvGraphicFramePr>
            <a:graphicFrameLocks noGrp="1"/>
          </p:cNvGraphicFramePr>
          <p:nvPr>
            <p:ph idx="1"/>
          </p:nvPr>
        </p:nvGraphicFramePr>
        <p:xfrm>
          <a:off x="611560" y="1484784"/>
          <a:ext cx="7920880" cy="172819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90110"/>
                <a:gridCol w="990110"/>
                <a:gridCol w="990110"/>
                <a:gridCol w="990110"/>
                <a:gridCol w="990110"/>
                <a:gridCol w="990110"/>
                <a:gridCol w="990110"/>
                <a:gridCol w="990110"/>
              </a:tblGrid>
              <a:tr h="345638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fecha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err="1" smtClean="0"/>
                        <a:t>predes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err="1" smtClean="0"/>
                        <a:t>postdes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err="1" smtClean="0"/>
                        <a:t>precom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err="1" smtClean="0"/>
                        <a:t>postcom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err="1" smtClean="0"/>
                        <a:t>precena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err="1" smtClean="0"/>
                        <a:t>postcena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3:00</a:t>
                      </a:r>
                      <a:endParaRPr lang="es-MX" sz="1400" dirty="0"/>
                    </a:p>
                  </a:txBody>
                  <a:tcPr/>
                </a:tc>
              </a:tr>
              <a:tr h="345638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11-01-13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192</a:t>
                      </a:r>
                      <a:r>
                        <a:rPr lang="es-MX" sz="1400" baseline="30000" dirty="0" smtClean="0"/>
                        <a:t>+</a:t>
                      </a:r>
                      <a:endParaRPr lang="es-MX" sz="1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122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119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136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120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115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62*</a:t>
                      </a:r>
                      <a:endParaRPr lang="es-MX" sz="1400" dirty="0"/>
                    </a:p>
                  </a:txBody>
                  <a:tcPr/>
                </a:tc>
              </a:tr>
              <a:tr h="345638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12-01-13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184</a:t>
                      </a:r>
                      <a:r>
                        <a:rPr lang="es-MX" sz="1400" baseline="30000" dirty="0" smtClean="0"/>
                        <a:t>+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136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125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148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108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98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54*</a:t>
                      </a:r>
                      <a:endParaRPr lang="es-MX" sz="1400" dirty="0"/>
                    </a:p>
                  </a:txBody>
                  <a:tcPr/>
                </a:tc>
              </a:tr>
              <a:tr h="345638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13-01-13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154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148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138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117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95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118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78</a:t>
                      </a:r>
                      <a:endParaRPr lang="es-MX" sz="1400" dirty="0"/>
                    </a:p>
                  </a:txBody>
                  <a:tcPr/>
                </a:tc>
              </a:tr>
              <a:tr h="345638"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14-02113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312</a:t>
                      </a:r>
                      <a:r>
                        <a:rPr lang="es-MX" sz="1400" baseline="30000" dirty="0" smtClean="0"/>
                        <a:t>+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72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142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180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89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132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/>
                        <a:t>93</a:t>
                      </a:r>
                      <a:endParaRPr lang="es-MX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228184" y="332656"/>
            <a:ext cx="2246489" cy="301227"/>
          </a:xfrm>
        </p:spPr>
        <p:txBody>
          <a:bodyPr/>
          <a:lstStyle/>
          <a:p>
            <a:r>
              <a:rPr lang="es-MX" sz="1600" smtClean="0"/>
              <a:t>DM 1  Esquemas de Tratamiento</a:t>
            </a:r>
            <a:endParaRPr lang="es-MX" sz="1600" dirty="0"/>
          </a:p>
        </p:txBody>
      </p:sp>
      <p:sp>
        <p:nvSpPr>
          <p:cNvPr id="8" name="7 CuadroTexto"/>
          <p:cNvSpPr txBox="1"/>
          <p:nvPr/>
        </p:nvSpPr>
        <p:spPr>
          <a:xfrm>
            <a:off x="683568" y="4005064"/>
            <a:ext cx="753283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 smtClean="0"/>
          </a:p>
          <a:p>
            <a:r>
              <a:rPr lang="es-MX" dirty="0" smtClean="0"/>
              <a:t>Ante estos resultados:</a:t>
            </a:r>
          </a:p>
          <a:p>
            <a:endParaRPr lang="es-MX" sz="1500" dirty="0" smtClean="0"/>
          </a:p>
          <a:p>
            <a:r>
              <a:rPr lang="es-MX" sz="1500" dirty="0" smtClean="0"/>
              <a:t>Que puede estar sucediendo?</a:t>
            </a:r>
          </a:p>
          <a:p>
            <a:r>
              <a:rPr lang="es-MX" sz="1500" dirty="0" smtClean="0"/>
              <a:t>Que cambios sugieres  lleve a cabo el paciente?</a:t>
            </a:r>
          </a:p>
          <a:p>
            <a:r>
              <a:rPr lang="es-MX" sz="1500" dirty="0" smtClean="0"/>
              <a:t>Qué ajuste(s) considera(s) convenientes en el Esquema de insulinas?</a:t>
            </a:r>
          </a:p>
          <a:p>
            <a:r>
              <a:rPr lang="es-MX" sz="1500" dirty="0" smtClean="0"/>
              <a:t>Qué esperas lograr con estos ajustes?</a:t>
            </a:r>
          </a:p>
          <a:p>
            <a:r>
              <a:rPr lang="es-MX" sz="1500" dirty="0" smtClean="0"/>
              <a:t>Cambiarías el esquema de insulinas ? Cual sería mas adecuado?</a:t>
            </a:r>
          </a:p>
          <a:p>
            <a:r>
              <a:rPr lang="es-MX" sz="1500" dirty="0" smtClean="0"/>
              <a:t>Cambiarías tipos de insulinas? </a:t>
            </a:r>
          </a:p>
          <a:p>
            <a:r>
              <a:rPr lang="es-MX" sz="1500" dirty="0" smtClean="0"/>
              <a:t>Comentarios adicionales.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467544" y="3429000"/>
            <a:ext cx="604867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/>
              <a:t>*Hipoglucemia </a:t>
            </a:r>
            <a:r>
              <a:rPr lang="es-MX" sz="1100" dirty="0" smtClean="0"/>
              <a:t>sintomática</a:t>
            </a:r>
          </a:p>
          <a:p>
            <a:r>
              <a:rPr lang="es-MX" sz="1100" dirty="0" smtClean="0"/>
              <a:t> + Realizó </a:t>
            </a:r>
            <a:r>
              <a:rPr lang="es-MX" sz="1100" dirty="0" smtClean="0"/>
              <a:t>ajuste </a:t>
            </a:r>
            <a:r>
              <a:rPr lang="es-MX" sz="1100" dirty="0" err="1" smtClean="0"/>
              <a:t>preprandial</a:t>
            </a:r>
            <a:r>
              <a:rPr lang="es-MX" sz="1100" dirty="0" smtClean="0"/>
              <a:t> con algoritmo</a:t>
            </a:r>
          </a:p>
          <a:p>
            <a:endParaRPr lang="es-MX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04664"/>
            <a:ext cx="7315200" cy="1154097"/>
          </a:xfrm>
        </p:spPr>
        <p:txBody>
          <a:bodyPr>
            <a:normAutofit/>
          </a:bodyPr>
          <a:lstStyle/>
          <a:p>
            <a:r>
              <a:rPr lang="en-US" sz="3200" dirty="0" err="1"/>
              <a:t>Hipoglucemia</a:t>
            </a:r>
            <a:r>
              <a:rPr lang="en-US" sz="3200" dirty="0"/>
              <a:t> grave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DM 1  Esquemas de Tratamiento</a:t>
            </a:r>
            <a:endParaRPr lang="es-MX"/>
          </a:p>
        </p:txBody>
      </p:sp>
      <p:graphicFrame>
        <p:nvGraphicFramePr>
          <p:cNvPr id="87043" name="Object 3"/>
          <p:cNvGraphicFramePr>
            <a:graphicFrameLocks noChangeAspect="1"/>
          </p:cNvGraphicFramePr>
          <p:nvPr/>
        </p:nvGraphicFramePr>
        <p:xfrm>
          <a:off x="1981200" y="1981200"/>
          <a:ext cx="5562600" cy="373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6" name="Photo Editor Photo" r:id="rId3" imgW="10447619" imgH="7287642" progId="">
                  <p:embed/>
                </p:oleObj>
              </mc:Choice>
              <mc:Fallback>
                <p:oleObj name="Photo Editor Photo" r:id="rId3" imgW="10447619" imgH="7287642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981200"/>
                        <a:ext cx="5562600" cy="3732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8610600" y="6172200"/>
            <a:ext cx="533400" cy="3365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980728"/>
            <a:ext cx="7315200" cy="1154097"/>
          </a:xfrm>
        </p:spPr>
        <p:txBody>
          <a:bodyPr/>
          <a:lstStyle/>
          <a:p>
            <a:r>
              <a:rPr lang="es-MX" dirty="0" smtClean="0">
                <a:solidFill>
                  <a:schemeClr val="tx1"/>
                </a:solidFill>
              </a:rPr>
              <a:t>Periodo de </a:t>
            </a:r>
            <a:r>
              <a:rPr lang="es-ES" dirty="0" smtClean="0">
                <a:solidFill>
                  <a:schemeClr val="tx1"/>
                </a:solidFill>
              </a:rPr>
              <a:t>Transición 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924944"/>
            <a:ext cx="7416824" cy="3539527"/>
          </a:xfrm>
        </p:spPr>
        <p:txBody>
          <a:bodyPr>
            <a:normAutofit/>
          </a:bodyPr>
          <a:lstStyle/>
          <a:p>
            <a:pPr algn="just"/>
            <a:r>
              <a:rPr lang="en-US" sz="1800" b="1" dirty="0" err="1" smtClean="0"/>
              <a:t>Transición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óptima</a:t>
            </a:r>
            <a:r>
              <a:rPr lang="en-US" sz="1800" b="1" dirty="0" smtClean="0"/>
              <a:t>: </a:t>
            </a:r>
            <a:r>
              <a:rPr lang="en-US" sz="1800" b="1" dirty="0" err="1" smtClean="0"/>
              <a:t>Proceso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que</a:t>
            </a:r>
            <a:r>
              <a:rPr lang="en-US" sz="1800" b="1" dirty="0" smtClean="0"/>
              <a:t> se </a:t>
            </a:r>
            <a:r>
              <a:rPr lang="en-US" sz="1800" b="1" dirty="0" err="1" smtClean="0"/>
              <a:t>lleva</a:t>
            </a:r>
            <a:r>
              <a:rPr lang="en-US" sz="1800" b="1" dirty="0" smtClean="0"/>
              <a:t> a </a:t>
            </a:r>
            <a:r>
              <a:rPr lang="en-US" sz="1800" b="1" dirty="0" err="1" smtClean="0"/>
              <a:t>cabo</a:t>
            </a:r>
            <a:r>
              <a:rPr lang="en-US" sz="1800" b="1" dirty="0" smtClean="0"/>
              <a:t> de </a:t>
            </a:r>
            <a:r>
              <a:rPr lang="en-US" sz="1800" b="1" dirty="0" err="1" smtClean="0"/>
              <a:t>manera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oportuna</a:t>
            </a:r>
            <a:r>
              <a:rPr lang="en-US" sz="1800" b="1" dirty="0" smtClean="0"/>
              <a:t>, </a:t>
            </a:r>
            <a:r>
              <a:rPr lang="en-US" sz="1800" b="1" dirty="0" err="1" smtClean="0"/>
              <a:t>adecuada</a:t>
            </a:r>
            <a:r>
              <a:rPr lang="en-US" sz="1800" b="1" dirty="0" smtClean="0"/>
              <a:t>, </a:t>
            </a:r>
            <a:r>
              <a:rPr lang="en-US" sz="1800" b="1" dirty="0" err="1" smtClean="0"/>
              <a:t>completa</a:t>
            </a:r>
            <a:r>
              <a:rPr lang="en-US" sz="1800" b="1" dirty="0" smtClean="0"/>
              <a:t>, </a:t>
            </a:r>
            <a:r>
              <a:rPr lang="en-US" sz="1800" b="1" dirty="0" err="1" smtClean="0"/>
              <a:t>organizada</a:t>
            </a:r>
            <a:r>
              <a:rPr lang="en-US" sz="1800" b="1" dirty="0" smtClean="0"/>
              <a:t> y </a:t>
            </a:r>
            <a:r>
              <a:rPr lang="en-US" sz="1800" b="1" dirty="0" err="1" smtClean="0"/>
              <a:t>planeada</a:t>
            </a:r>
            <a:r>
              <a:rPr lang="en-US" sz="1800" b="1" dirty="0" smtClean="0"/>
              <a:t> de la </a:t>
            </a:r>
            <a:r>
              <a:rPr lang="en-US" sz="1800" b="1" dirty="0" err="1" smtClean="0"/>
              <a:t>transferencia</a:t>
            </a:r>
            <a:r>
              <a:rPr lang="en-US" sz="1800" b="1" dirty="0" smtClean="0"/>
              <a:t> del </a:t>
            </a:r>
            <a:r>
              <a:rPr lang="en-US" sz="1800" b="1" dirty="0" err="1" smtClean="0"/>
              <a:t>joven</a:t>
            </a:r>
            <a:r>
              <a:rPr lang="en-US" sz="1800" b="1" dirty="0" smtClean="0"/>
              <a:t> de los </a:t>
            </a:r>
            <a:r>
              <a:rPr lang="en-US" sz="1800" b="1" dirty="0" err="1" smtClean="0"/>
              <a:t>servicios</a:t>
            </a:r>
            <a:r>
              <a:rPr lang="en-US" sz="1800" b="1" dirty="0" smtClean="0"/>
              <a:t> de </a:t>
            </a:r>
            <a:r>
              <a:rPr lang="en-US" sz="1800" b="1" dirty="0" err="1" smtClean="0"/>
              <a:t>atención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pediátrica</a:t>
            </a:r>
            <a:r>
              <a:rPr lang="en-US" sz="1800" b="1" dirty="0" smtClean="0"/>
              <a:t> al </a:t>
            </a:r>
            <a:r>
              <a:rPr lang="en-US" sz="1800" b="1" dirty="0" err="1" smtClean="0"/>
              <a:t>servicio</a:t>
            </a:r>
            <a:r>
              <a:rPr lang="en-US" sz="1800" b="1" dirty="0" smtClean="0"/>
              <a:t> de </a:t>
            </a:r>
            <a:r>
              <a:rPr lang="en-US" sz="1800" b="1" dirty="0" err="1" smtClean="0"/>
              <a:t>salud</a:t>
            </a:r>
            <a:r>
              <a:rPr lang="en-US" sz="1800" b="1" dirty="0" smtClean="0"/>
              <a:t> en </a:t>
            </a:r>
            <a:r>
              <a:rPr lang="en-US" sz="1800" b="1" dirty="0" err="1" smtClean="0"/>
              <a:t>las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clínicas</a:t>
            </a:r>
            <a:r>
              <a:rPr lang="en-US" sz="1800" b="1" dirty="0" smtClean="0"/>
              <a:t> de </a:t>
            </a:r>
            <a:r>
              <a:rPr lang="en-US" sz="1800" b="1" dirty="0" err="1" smtClean="0"/>
              <a:t>adultos</a:t>
            </a:r>
            <a:r>
              <a:rPr lang="en-US" sz="1800" b="1" dirty="0" smtClean="0"/>
              <a:t>.</a:t>
            </a:r>
          </a:p>
          <a:p>
            <a:pPr algn="just"/>
            <a:endParaRPr lang="en-US" sz="1800" b="1" i="1" dirty="0"/>
          </a:p>
          <a:p>
            <a:pPr algn="just"/>
            <a:r>
              <a:rPr lang="en-US" sz="1100" i="1" dirty="0" smtClean="0"/>
              <a:t> Fleming et al 2002.</a:t>
            </a:r>
            <a:endParaRPr lang="en-US" sz="1100" i="1" dirty="0"/>
          </a:p>
          <a:p>
            <a:pPr algn="ctr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0100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596900"/>
            <a:ext cx="7940675" cy="341313"/>
          </a:xfrm>
        </p:spPr>
        <p:txBody>
          <a:bodyPr>
            <a:normAutofit fontScale="90000"/>
          </a:bodyPr>
          <a:lstStyle/>
          <a:p>
            <a:r>
              <a:rPr lang="es-MX" altLang="es-MX" dirty="0" smtClean="0">
                <a:solidFill>
                  <a:schemeClr val="tx1"/>
                </a:solidFill>
              </a:rPr>
              <a:t>Generalidades de la insulina</a:t>
            </a:r>
            <a:endParaRPr lang="es-ES" altLang="es-MX" dirty="0" smtClean="0">
              <a:solidFill>
                <a:schemeClr val="tx1"/>
              </a:solidFill>
            </a:endParaRP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484784"/>
            <a:ext cx="8378564" cy="4382616"/>
          </a:xfrm>
        </p:spPr>
        <p:txBody>
          <a:bodyPr/>
          <a:lstStyle/>
          <a:p>
            <a:r>
              <a:rPr lang="es-ES" altLang="ja-JP" sz="2400" dirty="0" smtClean="0">
                <a:ea typeface="MS PGothic" pitchFamily="34" charset="-128"/>
              </a:rPr>
              <a:t>Descubierta en 1922.</a:t>
            </a:r>
          </a:p>
          <a:p>
            <a:pPr>
              <a:buFont typeface="Trebuchet MS" panose="020B0603020202020204" pitchFamily="34" charset="0"/>
              <a:buNone/>
            </a:pPr>
            <a:endParaRPr lang="es-ES" altLang="ja-JP" sz="2400" dirty="0" smtClean="0">
              <a:ea typeface="MS PGothic" pitchFamily="34" charset="-128"/>
            </a:endParaRPr>
          </a:p>
          <a:p>
            <a:r>
              <a:rPr lang="es-ES" altLang="ja-JP" sz="2400" dirty="0" smtClean="0">
                <a:ea typeface="MS PGothic" pitchFamily="34" charset="-128"/>
              </a:rPr>
              <a:t>Frederick </a:t>
            </a:r>
            <a:r>
              <a:rPr lang="es-ES" altLang="ja-JP" sz="2400" dirty="0" err="1" smtClean="0">
                <a:ea typeface="MS PGothic" pitchFamily="34" charset="-128"/>
              </a:rPr>
              <a:t>Grant</a:t>
            </a:r>
            <a:r>
              <a:rPr lang="es-ES" altLang="ja-JP" sz="2400" dirty="0" smtClean="0">
                <a:ea typeface="MS PGothic" pitchFamily="34" charset="-128"/>
              </a:rPr>
              <a:t> </a:t>
            </a:r>
            <a:r>
              <a:rPr lang="es-ES" altLang="ja-JP" sz="2400" dirty="0" err="1" smtClean="0">
                <a:ea typeface="MS PGothic" pitchFamily="34" charset="-128"/>
              </a:rPr>
              <a:t>Banting</a:t>
            </a:r>
            <a:r>
              <a:rPr lang="es-ES" altLang="ja-JP" sz="2400" dirty="0" smtClean="0">
                <a:ea typeface="MS PGothic" pitchFamily="34" charset="-128"/>
              </a:rPr>
              <a:t>, Charles </a:t>
            </a:r>
            <a:r>
              <a:rPr lang="es-ES" altLang="ja-JP" sz="2400" dirty="0" err="1" smtClean="0">
                <a:ea typeface="MS PGothic" pitchFamily="34" charset="-128"/>
              </a:rPr>
              <a:t>Best</a:t>
            </a:r>
            <a:r>
              <a:rPr lang="es-ES" altLang="ja-JP" sz="2400" dirty="0" smtClean="0">
                <a:ea typeface="MS PGothic" pitchFamily="34" charset="-128"/>
              </a:rPr>
              <a:t>, James </a:t>
            </a:r>
            <a:r>
              <a:rPr lang="es-ES" altLang="ja-JP" sz="2400" dirty="0" err="1" smtClean="0">
                <a:ea typeface="MS PGothic" pitchFamily="34" charset="-128"/>
              </a:rPr>
              <a:t>Collip</a:t>
            </a:r>
            <a:r>
              <a:rPr lang="es-ES" altLang="ja-JP" sz="2400" dirty="0" smtClean="0">
                <a:ea typeface="MS PGothic" pitchFamily="34" charset="-128"/>
              </a:rPr>
              <a:t>, y J.R. </a:t>
            </a:r>
            <a:r>
              <a:rPr lang="es-ES" altLang="ja-JP" sz="2400" dirty="0" err="1" smtClean="0">
                <a:ea typeface="MS PGothic" pitchFamily="34" charset="-128"/>
              </a:rPr>
              <a:t>Macleod</a:t>
            </a:r>
            <a:r>
              <a:rPr lang="es-ES" altLang="ja-JP" sz="2400" dirty="0" smtClean="0">
                <a:ea typeface="MS PGothic" pitchFamily="34" charset="-128"/>
              </a:rPr>
              <a:t> de la Universidad de Toronto, Canadá</a:t>
            </a:r>
          </a:p>
          <a:p>
            <a:pPr>
              <a:buFont typeface="Trebuchet MS" panose="020B0603020202020204" pitchFamily="34" charset="0"/>
              <a:buNone/>
            </a:pPr>
            <a:endParaRPr lang="es-ES" altLang="ja-JP" sz="2400" dirty="0" smtClean="0">
              <a:ea typeface="MS PGothic" pitchFamily="34" charset="-128"/>
            </a:endParaRPr>
          </a:p>
          <a:p>
            <a:r>
              <a:rPr lang="es-ES" altLang="ja-JP" sz="2400" dirty="0" smtClean="0">
                <a:ea typeface="MS PGothic" pitchFamily="34" charset="-128"/>
              </a:rPr>
              <a:t>El Doctor </a:t>
            </a:r>
            <a:r>
              <a:rPr lang="es-ES" altLang="ja-JP" sz="2400" dirty="0" err="1" smtClean="0">
                <a:ea typeface="MS PGothic" pitchFamily="34" charset="-128"/>
              </a:rPr>
              <a:t>Banting</a:t>
            </a:r>
            <a:r>
              <a:rPr lang="es-ES" altLang="ja-JP" sz="2400" dirty="0" smtClean="0">
                <a:ea typeface="MS PGothic" pitchFamily="34" charset="-128"/>
              </a:rPr>
              <a:t> recibió el Premio Nobel de Fisiología o Medicina por descubrir esta hormona.</a:t>
            </a:r>
          </a:p>
          <a:p>
            <a:endParaRPr lang="es-ES" altLang="es-MX" sz="2400" dirty="0" smtClean="0"/>
          </a:p>
        </p:txBody>
      </p:sp>
      <p:pic>
        <p:nvPicPr>
          <p:cNvPr id="2181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982" y="4365104"/>
            <a:ext cx="5772150" cy="231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525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988840"/>
            <a:ext cx="4536504" cy="3539527"/>
          </a:xfrm>
        </p:spPr>
        <p:txBody>
          <a:bodyPr>
            <a:normAutofit/>
          </a:bodyPr>
          <a:lstStyle/>
          <a:p>
            <a:r>
              <a:rPr lang="es-MX" sz="1600" dirty="0" smtClean="0"/>
              <a:t>18-19 años se tiene el peor c </a:t>
            </a:r>
            <a:r>
              <a:rPr lang="es-MX" sz="1600" dirty="0" err="1" smtClean="0"/>
              <a:t>ontrol</a:t>
            </a:r>
            <a:r>
              <a:rPr lang="es-MX" sz="1600" dirty="0" smtClean="0"/>
              <a:t> glucémico en el paciente con diabetes </a:t>
            </a:r>
            <a:r>
              <a:rPr lang="es-MX" sz="1600" baseline="30000" dirty="0" smtClean="0"/>
              <a:t>1</a:t>
            </a:r>
          </a:p>
          <a:p>
            <a:endParaRPr lang="es-MX" sz="1600" baseline="30000" dirty="0" smtClean="0"/>
          </a:p>
          <a:p>
            <a:r>
              <a:rPr lang="es-MX" sz="1600" dirty="0" smtClean="0"/>
              <a:t>Se aprecia un marcado deterioro del control metabólico en los adolescentes.</a:t>
            </a:r>
            <a:r>
              <a:rPr lang="es-MX" sz="1600" baseline="20000" dirty="0" smtClean="0"/>
              <a:t>2</a:t>
            </a:r>
          </a:p>
          <a:p>
            <a:endParaRPr lang="es-MX" sz="1600" baseline="20000" dirty="0" smtClean="0"/>
          </a:p>
          <a:p>
            <a:r>
              <a:rPr lang="es-MX" sz="1600" dirty="0" smtClean="0"/>
              <a:t>La falla en el proceso de transición del cuidado del niño al adulto contribuye al incremento en el número de ingresos hospitalarios. </a:t>
            </a:r>
            <a:r>
              <a:rPr lang="es-MX" sz="1600" baseline="20000" dirty="0"/>
              <a:t>3</a:t>
            </a:r>
          </a:p>
          <a:p>
            <a:endParaRPr lang="es-MX" baseline="20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z="1200" smtClean="0"/>
              <a:t>DM 1  Esquemas de Tratamiento</a:t>
            </a:r>
            <a:endParaRPr lang="es-MX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1331640" y="5877272"/>
            <a:ext cx="2239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aseline="20000" dirty="0" smtClean="0"/>
              <a:t>1</a:t>
            </a:r>
            <a:r>
              <a:rPr lang="es-MX" sz="1200" dirty="0" smtClean="0"/>
              <a:t> JDRF  </a:t>
            </a:r>
            <a:r>
              <a:rPr lang="es-MX" sz="1200" dirty="0" err="1" smtClean="0"/>
              <a:t>Needs</a:t>
            </a:r>
            <a:r>
              <a:rPr lang="es-MX" sz="1200" dirty="0" smtClean="0"/>
              <a:t> </a:t>
            </a:r>
            <a:r>
              <a:rPr lang="es-MX" sz="1200" dirty="0" err="1" smtClean="0"/>
              <a:t>Analysis</a:t>
            </a:r>
            <a:r>
              <a:rPr lang="es-MX" sz="1200" dirty="0" smtClean="0"/>
              <a:t>, 1997</a:t>
            </a:r>
          </a:p>
          <a:p>
            <a:r>
              <a:rPr lang="es-MX" sz="1100" baseline="20000" dirty="0" smtClean="0"/>
              <a:t>2</a:t>
            </a:r>
            <a:r>
              <a:rPr lang="es-MX" sz="1200" dirty="0" smtClean="0"/>
              <a:t> Fleming et al 2001</a:t>
            </a:r>
          </a:p>
          <a:p>
            <a:r>
              <a:rPr lang="es-MX" sz="1200" baseline="20000" dirty="0" smtClean="0"/>
              <a:t>3 </a:t>
            </a:r>
            <a:r>
              <a:rPr lang="es-MX" sz="1200" dirty="0" err="1" smtClean="0"/>
              <a:t>Rapley</a:t>
            </a:r>
            <a:r>
              <a:rPr lang="es-MX" sz="1200" dirty="0" smtClean="0"/>
              <a:t> et al 2007</a:t>
            </a:r>
            <a:endParaRPr lang="es-MX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089" y="1412777"/>
            <a:ext cx="3556536" cy="2570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089" y="4005064"/>
            <a:ext cx="3556535" cy="2369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469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4364121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32240" y="620688"/>
            <a:ext cx="2246489" cy="301227"/>
          </a:xfrm>
        </p:spPr>
        <p:txBody>
          <a:bodyPr/>
          <a:lstStyle/>
          <a:p>
            <a:r>
              <a:rPr lang="es-MX" sz="1200" smtClean="0"/>
              <a:t>DM 1  Esquemas de Tratamiento</a:t>
            </a:r>
            <a:endParaRPr lang="es-MX" sz="1200" dirty="0"/>
          </a:p>
        </p:txBody>
      </p:sp>
      <p:pic>
        <p:nvPicPr>
          <p:cNvPr id="1027" name="Picture 3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932" y="3789040"/>
            <a:ext cx="4213252" cy="28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655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124744"/>
            <a:ext cx="7315200" cy="4752528"/>
          </a:xfrm>
        </p:spPr>
        <p:txBody>
          <a:bodyPr>
            <a:normAutofit/>
          </a:bodyPr>
          <a:lstStyle/>
          <a:p>
            <a:r>
              <a:rPr lang="es-ES" sz="2400" b="1" dirty="0" smtClean="0"/>
              <a:t>Transición .</a:t>
            </a:r>
          </a:p>
          <a:p>
            <a:endParaRPr lang="en-US" sz="1800" dirty="0" smtClean="0"/>
          </a:p>
          <a:p>
            <a:r>
              <a:rPr lang="en-US" sz="1800" dirty="0" err="1" smtClean="0"/>
              <a:t>En</a:t>
            </a:r>
            <a:r>
              <a:rPr lang="en-US" sz="1800" dirty="0" smtClean="0"/>
              <a:t> </a:t>
            </a:r>
            <a:r>
              <a:rPr lang="en-US" sz="1800" dirty="0" smtClean="0"/>
              <a:t>2002,   Se </a:t>
            </a:r>
            <a:r>
              <a:rPr lang="en-US" sz="1800" dirty="0" err="1" smtClean="0"/>
              <a:t>aprueba</a:t>
            </a:r>
            <a:r>
              <a:rPr lang="en-US" sz="1800" dirty="0" smtClean="0"/>
              <a:t> la </a:t>
            </a:r>
            <a:r>
              <a:rPr lang="en-US" sz="1800" dirty="0" err="1" smtClean="0"/>
              <a:t>Declaración</a:t>
            </a:r>
            <a:r>
              <a:rPr lang="en-US" sz="1800" dirty="0" smtClean="0"/>
              <a:t> de </a:t>
            </a:r>
            <a:r>
              <a:rPr lang="en-US" sz="1800" dirty="0" err="1" smtClean="0"/>
              <a:t>Consenso</a:t>
            </a:r>
            <a:r>
              <a:rPr lang="en-US" sz="1800" dirty="0" smtClean="0"/>
              <a:t> </a:t>
            </a:r>
            <a:r>
              <a:rPr lang="en-US" sz="1800" dirty="0" err="1" smtClean="0"/>
              <a:t>sobre</a:t>
            </a:r>
            <a:r>
              <a:rPr lang="en-US" sz="1800" dirty="0" smtClean="0"/>
              <a:t> </a:t>
            </a:r>
            <a:r>
              <a:rPr lang="en-US" sz="1800" dirty="0" err="1" smtClean="0"/>
              <a:t>transición</a:t>
            </a:r>
            <a:r>
              <a:rPr lang="en-US" sz="1800" dirty="0" smtClean="0"/>
              <a:t> del </a:t>
            </a:r>
            <a:r>
              <a:rPr lang="en-US" sz="1800" dirty="0" err="1" smtClean="0"/>
              <a:t>Cuidado</a:t>
            </a:r>
            <a:r>
              <a:rPr lang="en-US" sz="1800" dirty="0" smtClean="0"/>
              <a:t> de </a:t>
            </a:r>
            <a:r>
              <a:rPr lang="en-US" sz="1800" dirty="0" err="1" smtClean="0"/>
              <a:t>Salud</a:t>
            </a:r>
            <a:r>
              <a:rPr lang="en-US" sz="1800" dirty="0" smtClean="0"/>
              <a:t> de los </a:t>
            </a:r>
            <a:r>
              <a:rPr lang="en-US" sz="1800" dirty="0" err="1" smtClean="0"/>
              <a:t>jóvenes</a:t>
            </a:r>
            <a:r>
              <a:rPr lang="en-US" sz="1800" dirty="0" smtClean="0"/>
              <a:t> </a:t>
            </a:r>
            <a:r>
              <a:rPr lang="en-US" sz="1800" dirty="0" err="1" smtClean="0"/>
              <a:t>adultos</a:t>
            </a:r>
            <a:r>
              <a:rPr lang="en-US" sz="1800" dirty="0" smtClean="0"/>
              <a:t> con </a:t>
            </a:r>
            <a:r>
              <a:rPr lang="en-US" sz="1800" dirty="0" err="1" smtClean="0"/>
              <a:t>necesidades</a:t>
            </a:r>
            <a:r>
              <a:rPr lang="en-US" sz="1800" dirty="0" smtClean="0"/>
              <a:t> </a:t>
            </a:r>
            <a:r>
              <a:rPr lang="en-US" sz="1800" dirty="0" err="1" smtClean="0"/>
              <a:t>especiales</a:t>
            </a:r>
            <a:r>
              <a:rPr lang="en-US" sz="1800" dirty="0" smtClean="0"/>
              <a:t> </a:t>
            </a:r>
            <a:r>
              <a:rPr lang="en-US" sz="1800" dirty="0" err="1" smtClean="0"/>
              <a:t>incluyendo</a:t>
            </a:r>
            <a:r>
              <a:rPr lang="en-US" sz="1800" dirty="0" smtClean="0"/>
              <a:t> Diabetes, </a:t>
            </a:r>
            <a:r>
              <a:rPr lang="en-US" sz="1800" dirty="0" err="1" smtClean="0"/>
              <a:t>por</a:t>
            </a:r>
            <a:r>
              <a:rPr lang="en-US" sz="1800" dirty="0" smtClean="0"/>
              <a:t> la American Academy </a:t>
            </a:r>
            <a:r>
              <a:rPr lang="en-US" sz="1800" dirty="0"/>
              <a:t>of Pediatrics, </a:t>
            </a:r>
            <a:r>
              <a:rPr lang="en-US" sz="1800" dirty="0" smtClean="0"/>
              <a:t> </a:t>
            </a:r>
            <a:r>
              <a:rPr lang="en-US" sz="1800" dirty="0" err="1" smtClean="0"/>
              <a:t>AmericanAcademy</a:t>
            </a:r>
            <a:r>
              <a:rPr lang="en-US" sz="1800" dirty="0" smtClean="0"/>
              <a:t> </a:t>
            </a:r>
            <a:r>
              <a:rPr lang="en-US" sz="1800" dirty="0"/>
              <a:t>of Family Physicians, </a:t>
            </a:r>
            <a:r>
              <a:rPr lang="en-US" sz="1800" dirty="0" smtClean="0"/>
              <a:t>y  </a:t>
            </a:r>
            <a:r>
              <a:rPr lang="es-MX" sz="1800" dirty="0" smtClean="0"/>
              <a:t>American </a:t>
            </a:r>
            <a:r>
              <a:rPr lang="es-MX" sz="1800" dirty="0" err="1"/>
              <a:t>College</a:t>
            </a:r>
            <a:r>
              <a:rPr lang="es-MX" sz="1800" dirty="0"/>
              <a:t> of </a:t>
            </a:r>
            <a:r>
              <a:rPr lang="es-MX" sz="1800" dirty="0" err="1" smtClean="0"/>
              <a:t>Physicians</a:t>
            </a:r>
            <a:r>
              <a:rPr lang="es-MX" sz="1800" dirty="0" smtClean="0"/>
              <a:t>—</a:t>
            </a:r>
            <a:r>
              <a:rPr lang="en-US" sz="1800" dirty="0" smtClean="0"/>
              <a:t>American </a:t>
            </a:r>
            <a:r>
              <a:rPr lang="en-US" sz="1800" dirty="0"/>
              <a:t>Society of Internal </a:t>
            </a:r>
            <a:r>
              <a:rPr lang="en-US" sz="1800" dirty="0" smtClean="0"/>
              <a:t>Medicine</a:t>
            </a:r>
            <a:endParaRPr lang="en-US" sz="1800" baseline="30000" dirty="0" smtClean="0"/>
          </a:p>
          <a:p>
            <a:endParaRPr lang="en-US" sz="1800" baseline="30000" dirty="0" smtClean="0"/>
          </a:p>
          <a:p>
            <a:r>
              <a:rPr lang="en-US" sz="1800" dirty="0" smtClean="0"/>
              <a:t>En </a:t>
            </a:r>
            <a:r>
              <a:rPr lang="en-US" sz="1800" dirty="0"/>
              <a:t>2003, </a:t>
            </a:r>
            <a:r>
              <a:rPr lang="en-US" sz="1800" dirty="0" smtClean="0"/>
              <a:t>Society </a:t>
            </a:r>
            <a:r>
              <a:rPr lang="en-US" sz="1800" dirty="0"/>
              <a:t>of </a:t>
            </a:r>
            <a:r>
              <a:rPr lang="en-US" sz="1800" dirty="0" smtClean="0"/>
              <a:t>Adolescent Medicine </a:t>
            </a:r>
            <a:r>
              <a:rPr lang="en-US" sz="1800" dirty="0" err="1" smtClean="0"/>
              <a:t>publica</a:t>
            </a:r>
            <a:r>
              <a:rPr lang="en-US" sz="1800" dirty="0" smtClean="0"/>
              <a:t> </a:t>
            </a:r>
            <a:r>
              <a:rPr lang="en-US" sz="1800" dirty="0" err="1" smtClean="0"/>
              <a:t>su</a:t>
            </a:r>
            <a:r>
              <a:rPr lang="en-US" sz="1800" dirty="0" smtClean="0"/>
              <a:t> </a:t>
            </a:r>
            <a:r>
              <a:rPr lang="en-US" sz="1800" dirty="0" err="1" smtClean="0"/>
              <a:t>posición</a:t>
            </a:r>
            <a:r>
              <a:rPr lang="en-US" sz="1800" dirty="0" smtClean="0"/>
              <a:t> al </a:t>
            </a:r>
            <a:r>
              <a:rPr lang="en-US" sz="1800" dirty="0" err="1" smtClean="0"/>
              <a:t>respecto</a:t>
            </a:r>
            <a:r>
              <a:rPr lang="en-US" sz="1800" dirty="0" smtClean="0"/>
              <a:t>.</a:t>
            </a:r>
          </a:p>
          <a:p>
            <a:endParaRPr lang="en-US" sz="1800" dirty="0"/>
          </a:p>
          <a:p>
            <a:pPr marL="45720" indent="0">
              <a:buNone/>
            </a:pPr>
            <a:r>
              <a:rPr lang="en-US" sz="1800" dirty="0" err="1" smtClean="0"/>
              <a:t>Modelos</a:t>
            </a:r>
            <a:r>
              <a:rPr lang="en-US" sz="1800" dirty="0" smtClean="0"/>
              <a:t> de </a:t>
            </a:r>
            <a:r>
              <a:rPr lang="en-US" sz="1800" dirty="0" err="1" smtClean="0"/>
              <a:t>Transición</a:t>
            </a:r>
            <a:r>
              <a:rPr lang="en-US" sz="1800" dirty="0" smtClean="0"/>
              <a:t>: </a:t>
            </a:r>
            <a:endParaRPr lang="en-US" sz="1800" dirty="0"/>
          </a:p>
          <a:p>
            <a:r>
              <a:rPr lang="en-US" sz="1800" dirty="0" err="1" smtClean="0"/>
              <a:t>Enfermedad</a:t>
            </a:r>
            <a:endParaRPr lang="en-US" sz="1800" dirty="0" smtClean="0"/>
          </a:p>
          <a:p>
            <a:r>
              <a:rPr lang="en-US" sz="1800" dirty="0" err="1" smtClean="0"/>
              <a:t>Atención</a:t>
            </a:r>
            <a:r>
              <a:rPr lang="en-US" sz="1800" dirty="0" smtClean="0"/>
              <a:t> </a:t>
            </a:r>
            <a:r>
              <a:rPr lang="en-US" sz="1800" dirty="0" err="1" smtClean="0"/>
              <a:t>Primaria</a:t>
            </a:r>
            <a:endParaRPr lang="en-US" sz="1800" dirty="0" smtClean="0"/>
          </a:p>
          <a:p>
            <a:r>
              <a:rPr lang="en-US" sz="1800" dirty="0" err="1" smtClean="0"/>
              <a:t>Adolescente</a:t>
            </a:r>
            <a:r>
              <a:rPr lang="en-US" sz="1800" dirty="0" smtClean="0"/>
              <a:t>.</a:t>
            </a:r>
            <a:endParaRPr lang="es-MX" sz="1800" baseline="30000" dirty="0"/>
          </a:p>
          <a:p>
            <a:pPr indent="0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9973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s-MX" sz="2400" dirty="0">
                <a:solidFill>
                  <a:schemeClr val="tx1"/>
                </a:solidFill>
              </a:rPr>
              <a:t>Recomendaciones para facilitar el proceso de transición: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420888"/>
            <a:ext cx="7315200" cy="3539527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Participación</a:t>
            </a:r>
            <a:r>
              <a:rPr lang="en-US" dirty="0" smtClean="0"/>
              <a:t> de los padres </a:t>
            </a:r>
            <a:r>
              <a:rPr lang="en-US" dirty="0" err="1" smtClean="0"/>
              <a:t>cuando</a:t>
            </a:r>
            <a:r>
              <a:rPr lang="en-US" dirty="0" smtClean="0"/>
              <a:t> no hay total </a:t>
            </a:r>
            <a:r>
              <a:rPr lang="en-US" dirty="0" err="1" smtClean="0"/>
              <a:t>independencia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Apoyo</a:t>
            </a:r>
            <a:r>
              <a:rPr lang="en-US" dirty="0" smtClean="0"/>
              <a:t> </a:t>
            </a:r>
            <a:r>
              <a:rPr lang="en-US" dirty="0" err="1" smtClean="0"/>
              <a:t>psicológico</a:t>
            </a:r>
            <a:r>
              <a:rPr lang="en-US" dirty="0" smtClean="0"/>
              <a:t> o </a:t>
            </a:r>
            <a:r>
              <a:rPr lang="en-US" dirty="0" err="1" smtClean="0"/>
              <a:t>psiquiátrico</a:t>
            </a:r>
            <a:endParaRPr lang="en-US" dirty="0" smtClean="0"/>
          </a:p>
          <a:p>
            <a:r>
              <a:rPr lang="en-US" dirty="0" err="1" smtClean="0"/>
              <a:t>Guía</a:t>
            </a:r>
            <a:r>
              <a:rPr lang="en-US" dirty="0" smtClean="0"/>
              <a:t> de </a:t>
            </a:r>
            <a:r>
              <a:rPr lang="en-US" dirty="0" err="1" smtClean="0"/>
              <a:t>resolución</a:t>
            </a:r>
            <a:r>
              <a:rPr lang="en-US" dirty="0" smtClean="0"/>
              <a:t> de </a:t>
            </a:r>
            <a:r>
              <a:rPr lang="en-US" dirty="0" err="1" smtClean="0"/>
              <a:t>problemas</a:t>
            </a:r>
            <a:r>
              <a:rPr lang="en-US" dirty="0" smtClean="0"/>
              <a:t> </a:t>
            </a:r>
            <a:r>
              <a:rPr lang="en-US" dirty="0" err="1" smtClean="0"/>
              <a:t>aplicada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el </a:t>
            </a:r>
            <a:r>
              <a:rPr lang="en-US" dirty="0" err="1" smtClean="0"/>
              <a:t>Pediátra</a:t>
            </a:r>
            <a:r>
              <a:rPr lang="en-US" dirty="0" smtClean="0"/>
              <a:t> y el  </a:t>
            </a:r>
            <a:r>
              <a:rPr lang="en-US" dirty="0" err="1" smtClean="0"/>
              <a:t>diabetólogo</a:t>
            </a:r>
            <a:r>
              <a:rPr lang="en-US" dirty="0" smtClean="0"/>
              <a:t> de </a:t>
            </a:r>
            <a:r>
              <a:rPr lang="en-US" dirty="0" err="1" smtClean="0"/>
              <a:t>adultos</a:t>
            </a:r>
            <a:r>
              <a:rPr lang="en-US" dirty="0" smtClean="0"/>
              <a:t> en </a:t>
            </a:r>
            <a:r>
              <a:rPr lang="en-US" dirty="0" err="1" smtClean="0"/>
              <a:t>las</a:t>
            </a:r>
            <a:r>
              <a:rPr lang="en-US" dirty="0" smtClean="0"/>
              <a:t>  </a:t>
            </a:r>
            <a:r>
              <a:rPr lang="en-US" dirty="0" err="1" smtClean="0"/>
              <a:t>visitas</a:t>
            </a:r>
            <a:r>
              <a:rPr lang="en-US" dirty="0" smtClean="0"/>
              <a:t> finales/</a:t>
            </a:r>
            <a:r>
              <a:rPr lang="en-US" dirty="0" err="1" smtClean="0"/>
              <a:t>iniciales</a:t>
            </a:r>
            <a:r>
              <a:rPr lang="en-US" dirty="0" smtClean="0"/>
              <a:t> del </a:t>
            </a:r>
            <a:r>
              <a:rPr lang="en-US" dirty="0" err="1" smtClean="0"/>
              <a:t>jóven</a:t>
            </a:r>
            <a:endParaRPr lang="en-US" dirty="0" smtClean="0"/>
          </a:p>
          <a:p>
            <a:r>
              <a:rPr lang="en-US" dirty="0" err="1" smtClean="0"/>
              <a:t>Es</a:t>
            </a:r>
            <a:r>
              <a:rPr lang="en-US" dirty="0" smtClean="0"/>
              <a:t>  </a:t>
            </a:r>
            <a:r>
              <a:rPr lang="en-US" dirty="0" err="1" smtClean="0"/>
              <a:t>imperativa</a:t>
            </a:r>
            <a:r>
              <a:rPr lang="en-US" dirty="0" smtClean="0"/>
              <a:t> la </a:t>
            </a:r>
            <a:r>
              <a:rPr lang="en-US" dirty="0" err="1" smtClean="0"/>
              <a:t>colaboración</a:t>
            </a:r>
            <a:r>
              <a:rPr lang="en-US" dirty="0" smtClean="0"/>
              <a:t> entre el </a:t>
            </a:r>
            <a:r>
              <a:rPr lang="en-US" dirty="0" err="1" smtClean="0"/>
              <a:t>endocrinólogo</a:t>
            </a:r>
            <a:r>
              <a:rPr lang="en-US" dirty="0" smtClean="0"/>
              <a:t> </a:t>
            </a:r>
            <a:r>
              <a:rPr lang="en-US" dirty="0" err="1" smtClean="0"/>
              <a:t>pediatra</a:t>
            </a:r>
            <a:r>
              <a:rPr lang="en-US" dirty="0" smtClean="0"/>
              <a:t> y </a:t>
            </a:r>
            <a:r>
              <a:rPr lang="en-US" dirty="0" err="1" smtClean="0"/>
              <a:t>diabetólogo</a:t>
            </a:r>
            <a:r>
              <a:rPr lang="en-US" dirty="0" smtClean="0"/>
              <a:t> de </a:t>
            </a:r>
            <a:r>
              <a:rPr lang="en-US" dirty="0" err="1" smtClean="0"/>
              <a:t>adultos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asegurar</a:t>
            </a:r>
            <a:r>
              <a:rPr lang="en-US" dirty="0" smtClean="0"/>
              <a:t> un </a:t>
            </a:r>
            <a:r>
              <a:rPr lang="en-US" dirty="0" err="1" smtClean="0"/>
              <a:t>proceso</a:t>
            </a:r>
            <a:r>
              <a:rPr lang="en-US" dirty="0" smtClean="0"/>
              <a:t> de </a:t>
            </a:r>
            <a:r>
              <a:rPr lang="en-US" dirty="0" err="1" smtClean="0"/>
              <a:t>transición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cumpla</a:t>
            </a:r>
            <a:r>
              <a:rPr lang="en-US" dirty="0" smtClean="0"/>
              <a:t> con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necesidades</a:t>
            </a:r>
            <a:r>
              <a:rPr lang="en-US" dirty="0" smtClean="0"/>
              <a:t> </a:t>
            </a:r>
            <a:r>
              <a:rPr lang="en-US" dirty="0" err="1" smtClean="0"/>
              <a:t>especiales</a:t>
            </a:r>
            <a:r>
              <a:rPr lang="en-US" dirty="0" smtClean="0"/>
              <a:t> del </a:t>
            </a:r>
            <a:r>
              <a:rPr lang="en-US" dirty="0" err="1" smtClean="0"/>
              <a:t>jóven</a:t>
            </a:r>
            <a:endParaRPr lang="en-US" dirty="0" smtClean="0"/>
          </a:p>
          <a:p>
            <a:r>
              <a:rPr lang="en-US" dirty="0" err="1" smtClean="0"/>
              <a:t>Desarrollar</a:t>
            </a:r>
            <a:r>
              <a:rPr lang="en-US" dirty="0" smtClean="0"/>
              <a:t> material </a:t>
            </a:r>
            <a:r>
              <a:rPr lang="en-US" dirty="0" err="1" smtClean="0"/>
              <a:t>educativo</a:t>
            </a:r>
            <a:r>
              <a:rPr lang="en-US" dirty="0" smtClean="0"/>
              <a:t> </a:t>
            </a:r>
            <a:r>
              <a:rPr lang="en-US" dirty="0" err="1" smtClean="0"/>
              <a:t>orientado</a:t>
            </a:r>
            <a:r>
              <a:rPr lang="en-US" dirty="0" smtClean="0"/>
              <a:t> a la </a:t>
            </a:r>
            <a:r>
              <a:rPr lang="en-US" dirty="0" err="1" smtClean="0"/>
              <a:t>transición</a:t>
            </a:r>
            <a:endParaRPr lang="en-US" dirty="0" smtClean="0"/>
          </a:p>
          <a:p>
            <a:r>
              <a:rPr lang="en-US" dirty="0" err="1" smtClean="0"/>
              <a:t>Diseñar</a:t>
            </a:r>
            <a:r>
              <a:rPr lang="en-US" dirty="0" smtClean="0"/>
              <a:t> “</a:t>
            </a:r>
            <a:r>
              <a:rPr lang="en-US" dirty="0" err="1" smtClean="0"/>
              <a:t>Días</a:t>
            </a:r>
            <a:r>
              <a:rPr lang="en-US" dirty="0" smtClean="0"/>
              <a:t> de </a:t>
            </a:r>
            <a:r>
              <a:rPr lang="en-US" dirty="0" err="1" smtClean="0"/>
              <a:t>transición</a:t>
            </a:r>
            <a:r>
              <a:rPr lang="en-US" dirty="0" smtClean="0"/>
              <a:t>”.</a:t>
            </a:r>
          </a:p>
          <a:p>
            <a:r>
              <a:rPr lang="en-US" dirty="0" err="1" smtClean="0"/>
              <a:t>Nominar</a:t>
            </a:r>
            <a:r>
              <a:rPr lang="en-US" dirty="0" smtClean="0"/>
              <a:t> un </a:t>
            </a:r>
            <a:r>
              <a:rPr lang="en-US" dirty="0" err="1" smtClean="0"/>
              <a:t>Coordinador</a:t>
            </a:r>
            <a:r>
              <a:rPr lang="en-US" dirty="0" smtClean="0"/>
              <a:t> del </a:t>
            </a:r>
            <a:r>
              <a:rPr lang="en-US" dirty="0" err="1" smtClean="0"/>
              <a:t>Proceso</a:t>
            </a:r>
            <a:endParaRPr lang="en-US" dirty="0" smtClean="0"/>
          </a:p>
          <a:p>
            <a:r>
              <a:rPr lang="en-US" dirty="0" err="1" smtClean="0"/>
              <a:t>Planear</a:t>
            </a:r>
            <a:r>
              <a:rPr lang="en-US" dirty="0" smtClean="0"/>
              <a:t> y </a:t>
            </a:r>
            <a:r>
              <a:rPr lang="en-US" dirty="0" err="1" smtClean="0"/>
              <a:t>desarrollar</a:t>
            </a:r>
            <a:r>
              <a:rPr lang="en-US" dirty="0" smtClean="0"/>
              <a:t> plan de </a:t>
            </a:r>
            <a:r>
              <a:rPr lang="en-US" dirty="0" err="1" smtClean="0"/>
              <a:t>estrategias</a:t>
            </a:r>
            <a:r>
              <a:rPr lang="en-US" dirty="0" smtClean="0"/>
              <a:t> </a:t>
            </a:r>
            <a:r>
              <a:rPr lang="en-US" dirty="0" err="1" smtClean="0"/>
              <a:t>escrito</a:t>
            </a:r>
            <a:r>
              <a:rPr lang="en-US" dirty="0" smtClean="0"/>
              <a:t> </a:t>
            </a:r>
            <a:r>
              <a:rPr lang="en-US" dirty="0" err="1" smtClean="0"/>
              <a:t>desde</a:t>
            </a:r>
            <a:r>
              <a:rPr lang="en-US" dirty="0" smtClean="0"/>
              <a:t> 2 </a:t>
            </a:r>
            <a:r>
              <a:rPr lang="en-US" dirty="0" err="1" smtClean="0"/>
              <a:t>años</a:t>
            </a:r>
            <a:r>
              <a:rPr lang="en-US" dirty="0" smtClean="0"/>
              <a:t> antes a la </a:t>
            </a:r>
            <a:r>
              <a:rPr lang="en-US" dirty="0" err="1" smtClean="0"/>
              <a:t>transición</a:t>
            </a:r>
            <a:r>
              <a:rPr lang="en-US" dirty="0" smtClean="0"/>
              <a:t> (</a:t>
            </a:r>
            <a:r>
              <a:rPr lang="en-US" dirty="0" err="1" smtClean="0"/>
              <a:t>conocimiento</a:t>
            </a:r>
            <a:r>
              <a:rPr lang="en-US" dirty="0" smtClean="0"/>
              <a:t> s del </a:t>
            </a:r>
            <a:r>
              <a:rPr lang="en-US" dirty="0" err="1" smtClean="0"/>
              <a:t>paciente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la </a:t>
            </a:r>
            <a:r>
              <a:rPr lang="en-US" dirty="0" err="1" smtClean="0"/>
              <a:t>enfermedad</a:t>
            </a:r>
            <a:r>
              <a:rPr lang="en-US" dirty="0" smtClean="0"/>
              <a:t>, </a:t>
            </a:r>
            <a:r>
              <a:rPr lang="en-US" dirty="0" err="1" smtClean="0"/>
              <a:t>opciones</a:t>
            </a:r>
            <a:r>
              <a:rPr lang="en-US" dirty="0" smtClean="0"/>
              <a:t>  de </a:t>
            </a:r>
            <a:r>
              <a:rPr lang="en-US" dirty="0" err="1" smtClean="0"/>
              <a:t>clinicas</a:t>
            </a:r>
            <a:r>
              <a:rPr lang="en-US" dirty="0" smtClean="0"/>
              <a:t> o </a:t>
            </a:r>
            <a:r>
              <a:rPr lang="en-US" dirty="0" err="1" smtClean="0"/>
              <a:t>diabetólogos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transferencia</a:t>
            </a:r>
            <a:r>
              <a:rPr lang="en-US" dirty="0" smtClean="0"/>
              <a:t>).</a:t>
            </a:r>
          </a:p>
          <a:p>
            <a:endParaRPr lang="es-MX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832" y="2276872"/>
            <a:ext cx="1512168" cy="2041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068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836712"/>
            <a:ext cx="7315200" cy="1154097"/>
          </a:xfrm>
        </p:spPr>
        <p:txBody>
          <a:bodyPr>
            <a:normAutofit/>
          </a:bodyPr>
          <a:lstStyle/>
          <a:p>
            <a:r>
              <a:rPr lang="es-MX" sz="3600" dirty="0" smtClean="0">
                <a:solidFill>
                  <a:schemeClr val="tx1"/>
                </a:solidFill>
              </a:rPr>
              <a:t>Mensaje final</a:t>
            </a:r>
            <a:endParaRPr lang="es-MX" sz="3600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Cualquiera que sea el esquema de administración de insulina escogido, este debe estar avalado por una educación integral en correspondencia con la edad, madurez y necesidades individuales del niño y la familia.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DM 1  Esquemas de Tratamiento</a:t>
            </a:r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692696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s-MX" sz="3600" dirty="0" err="1" smtClean="0">
                <a:solidFill>
                  <a:schemeClr val="tx1"/>
                </a:solidFill>
              </a:rPr>
              <a:t>Bibliografia</a:t>
            </a:r>
            <a:r>
              <a:rPr lang="es-MX" sz="3600" dirty="0" smtClean="0">
                <a:solidFill>
                  <a:schemeClr val="tx1"/>
                </a:solidFill>
              </a:rPr>
              <a:t> Recomendada.</a:t>
            </a:r>
            <a:r>
              <a:rPr lang="es-MX" sz="3600" dirty="0" smtClean="0"/>
              <a:t/>
            </a:r>
            <a:br>
              <a:rPr lang="es-MX" sz="3600" dirty="0" smtClean="0"/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14400" y="1556792"/>
            <a:ext cx="7315200" cy="475256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Chiang JKL, </a:t>
            </a:r>
            <a:r>
              <a:rPr lang="en-US" dirty="0" err="1" smtClean="0"/>
              <a:t>Kirkman</a:t>
            </a:r>
            <a:r>
              <a:rPr lang="en-US" dirty="0" smtClean="0"/>
              <a:t> MS, </a:t>
            </a:r>
            <a:r>
              <a:rPr lang="en-US" dirty="0" err="1" smtClean="0"/>
              <a:t>Laffel</a:t>
            </a:r>
            <a:r>
              <a:rPr lang="en-US" dirty="0" smtClean="0"/>
              <a:t> LMB, Peters AL, </a:t>
            </a:r>
            <a:r>
              <a:rPr lang="en-US" dirty="0" err="1" smtClean="0"/>
              <a:t>onbehalf</a:t>
            </a:r>
            <a:r>
              <a:rPr lang="en-US" dirty="0" smtClean="0"/>
              <a:t> of the Type 1 Diabetes Sourcebook Authors. Type 1 Diabetes Through the Life Span: A Position Statement of the American Diabetes Association . Diabetes Care 2014;2034-54.</a:t>
            </a:r>
            <a:endParaRPr lang="es-MX" dirty="0" smtClean="0"/>
          </a:p>
          <a:p>
            <a:endParaRPr lang="en-US" dirty="0" smtClean="0"/>
          </a:p>
          <a:p>
            <a:r>
              <a:rPr lang="en-US" dirty="0" smtClean="0"/>
              <a:t>-Silverstein J, </a:t>
            </a:r>
            <a:r>
              <a:rPr lang="en-US" dirty="0" err="1" smtClean="0"/>
              <a:t>Klingensmith</a:t>
            </a:r>
            <a:r>
              <a:rPr lang="en-US" dirty="0" smtClean="0"/>
              <a:t> G, Copeland K, et al. </a:t>
            </a:r>
            <a:r>
              <a:rPr lang="en-US" i="1" dirty="0" smtClean="0"/>
              <a:t>Care of children and adolescents with type 1 diabetes: a statement of the American Diabetes Association (ADA Statement).</a:t>
            </a:r>
            <a:r>
              <a:rPr lang="en-US" dirty="0" smtClean="0"/>
              <a:t> </a:t>
            </a:r>
            <a:r>
              <a:rPr lang="en-US" i="1" dirty="0" smtClean="0"/>
              <a:t>Diabetes Care</a:t>
            </a:r>
            <a:r>
              <a:rPr lang="en-US" dirty="0" smtClean="0"/>
              <a:t> 2005; 28:186–212.</a:t>
            </a:r>
            <a:endParaRPr lang="es-MX" dirty="0" smtClean="0"/>
          </a:p>
          <a:p>
            <a:r>
              <a:rPr lang="en-US" dirty="0" smtClean="0"/>
              <a:t> </a:t>
            </a:r>
            <a:endParaRPr lang="es-MX" dirty="0" smtClean="0"/>
          </a:p>
          <a:p>
            <a:r>
              <a:rPr lang="en-US" dirty="0" smtClean="0"/>
              <a:t>-American Diabetes Association.  </a:t>
            </a:r>
            <a:r>
              <a:rPr lang="en-US" i="1" dirty="0" smtClean="0"/>
              <a:t>Insulin Administration</a:t>
            </a:r>
            <a:r>
              <a:rPr lang="en-US" dirty="0" smtClean="0"/>
              <a:t>. Diabetes Care 2003;26(</a:t>
            </a:r>
            <a:r>
              <a:rPr lang="en-US" dirty="0" err="1" smtClean="0"/>
              <a:t>Suppl</a:t>
            </a:r>
            <a:r>
              <a:rPr lang="en-US" dirty="0" smtClean="0"/>
              <a:t> 1):1-124.</a:t>
            </a:r>
            <a:endParaRPr lang="es-MX" dirty="0" smtClean="0"/>
          </a:p>
          <a:p>
            <a:r>
              <a:rPr lang="en-US" dirty="0" smtClean="0"/>
              <a:t> </a:t>
            </a:r>
            <a:endParaRPr lang="es-MX" dirty="0" smtClean="0"/>
          </a:p>
          <a:p>
            <a:r>
              <a:rPr lang="en-US" dirty="0" smtClean="0"/>
              <a:t>-Le </a:t>
            </a:r>
            <a:r>
              <a:rPr lang="en-US" dirty="0" err="1" smtClean="0"/>
              <a:t>Roith</a:t>
            </a:r>
            <a:r>
              <a:rPr lang="en-US" dirty="0" smtClean="0"/>
              <a:t> D, Taylor SI, </a:t>
            </a:r>
            <a:r>
              <a:rPr lang="en-US" dirty="0" err="1" smtClean="0"/>
              <a:t>Olefsky</a:t>
            </a:r>
            <a:r>
              <a:rPr lang="en-US" dirty="0" smtClean="0"/>
              <a:t> JM. </a:t>
            </a:r>
            <a:r>
              <a:rPr lang="es-MX" i="1" dirty="0" smtClean="0"/>
              <a:t>Diabetes </a:t>
            </a:r>
            <a:r>
              <a:rPr lang="es-MX" i="1" dirty="0" err="1" smtClean="0"/>
              <a:t>Mellitus</a:t>
            </a:r>
            <a:r>
              <a:rPr lang="es-MX" i="1" dirty="0" smtClean="0"/>
              <a:t> Fundamentos y Clínica</a:t>
            </a:r>
            <a:r>
              <a:rPr lang="es-MX" dirty="0" smtClean="0"/>
              <a:t>. 2da Edición 2003, México, D.F., Editorial </a:t>
            </a:r>
            <a:r>
              <a:rPr lang="es-MX" dirty="0" err="1" smtClean="0"/>
              <a:t>McGraw</a:t>
            </a:r>
            <a:r>
              <a:rPr lang="es-MX" dirty="0" smtClean="0"/>
              <a:t> Hill Interamericana.</a:t>
            </a:r>
          </a:p>
          <a:p>
            <a:r>
              <a:rPr lang="es-MX" dirty="0" smtClean="0"/>
              <a:t> </a:t>
            </a:r>
          </a:p>
          <a:p>
            <a:r>
              <a:rPr lang="es-MX" dirty="0" smtClean="0"/>
              <a:t>-Pombo M y Coeditores. </a:t>
            </a:r>
            <a:r>
              <a:rPr lang="es-MX" i="1" dirty="0" smtClean="0"/>
              <a:t>Tratado de Endocrinología Pediátrica</a:t>
            </a:r>
            <a:r>
              <a:rPr lang="es-MX" dirty="0" smtClean="0"/>
              <a:t>.3era. Ed. 2002, Madrid, España. Editorial </a:t>
            </a:r>
            <a:r>
              <a:rPr lang="es-MX" dirty="0" err="1" smtClean="0"/>
              <a:t>McGraw</a:t>
            </a:r>
            <a:r>
              <a:rPr lang="es-MX" dirty="0" smtClean="0"/>
              <a:t> Hill Interamericana.</a:t>
            </a:r>
          </a:p>
          <a:p>
            <a:r>
              <a:rPr lang="es-MX" dirty="0" smtClean="0"/>
              <a:t> </a:t>
            </a:r>
          </a:p>
          <a:p>
            <a:r>
              <a:rPr lang="es-MX" dirty="0" smtClean="0"/>
              <a:t>-Gómez-Pérez FJ, Hernández-Jiménez S, Aguilar-Salinas CA. </a:t>
            </a:r>
            <a:r>
              <a:rPr lang="es-MX" i="1" dirty="0" smtClean="0"/>
              <a:t>Tratamiento del paciente diabético con Insulina</a:t>
            </a:r>
            <a:r>
              <a:rPr lang="es-MX" dirty="0" smtClean="0"/>
              <a:t>. 1era Ed. 2008, México. Editorial Corporativo </a:t>
            </a:r>
            <a:r>
              <a:rPr lang="es-MX" dirty="0" err="1" smtClean="0"/>
              <a:t>Intermédica</a:t>
            </a:r>
            <a:r>
              <a:rPr lang="es-MX" dirty="0" smtClean="0"/>
              <a:t>, S.A. de C.V.</a:t>
            </a:r>
          </a:p>
          <a:p>
            <a:r>
              <a:rPr lang="es-MX" dirty="0" smtClean="0"/>
              <a:t>-Gómez-Pérez FJ, Hernández Jiménez S. Guías prácticas para el uso </a:t>
            </a:r>
            <a:r>
              <a:rPr lang="es-MX" b="1" dirty="0" smtClean="0"/>
              <a:t>de insulina</a:t>
            </a:r>
            <a:r>
              <a:rPr lang="es-MX" dirty="0" smtClean="0"/>
              <a:t>. Sociedad Mexicana de Nutrición y Endocrinología, A.C. 2009 .</a:t>
            </a:r>
          </a:p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MX" smtClean="0"/>
              <a:t>La insulina salva vidas</a:t>
            </a:r>
            <a:endParaRPr lang="es-ES" altLang="es-MX" smtClean="0"/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52513"/>
            <a:ext cx="8229600" cy="5000625"/>
          </a:xfrm>
        </p:spPr>
        <p:txBody>
          <a:bodyPr/>
          <a:lstStyle/>
          <a:p>
            <a:endParaRPr lang="en-US" altLang="es-MX" smtClean="0"/>
          </a:p>
        </p:txBody>
      </p:sp>
      <p:pic>
        <p:nvPicPr>
          <p:cNvPr id="281604" name="Picture 4" descr="leonard_thompso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04507"/>
            <a:ext cx="5314226" cy="273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84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Text Box 2"/>
          <p:cNvSpPr txBox="1">
            <a:spLocks noChangeArrowheads="1"/>
          </p:cNvSpPr>
          <p:nvPr/>
        </p:nvSpPr>
        <p:spPr bwMode="auto">
          <a:xfrm>
            <a:off x="0" y="304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MX" altLang="es-MX" sz="2400" b="1" dirty="0"/>
              <a:t>MOL</a:t>
            </a:r>
            <a:r>
              <a:rPr lang="es-MX" altLang="ja-JP" sz="2400" b="1" dirty="0">
                <a:ea typeface="MS PGothic" pitchFamily="34" charset="-128"/>
              </a:rPr>
              <a:t>É</a:t>
            </a:r>
            <a:r>
              <a:rPr lang="es-MX" altLang="es-MX" sz="2400" b="1" dirty="0"/>
              <a:t>CULA DE LA INSULINA</a:t>
            </a:r>
            <a:endParaRPr lang="es-ES" altLang="es-MX" sz="2400" b="1" dirty="0"/>
          </a:p>
        </p:txBody>
      </p:sp>
      <p:sp>
        <p:nvSpPr>
          <p:cNvPr id="222211" name="Rectangle 3"/>
          <p:cNvSpPr>
            <a:spLocks noChangeArrowheads="1"/>
          </p:cNvSpPr>
          <p:nvPr/>
        </p:nvSpPr>
        <p:spPr bwMode="auto">
          <a:xfrm>
            <a:off x="7699375" y="4090988"/>
            <a:ext cx="3079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sz="600" b="1">
                <a:latin typeface="Tahoma" panose="020B0604030504040204" pitchFamily="34" charset="0"/>
              </a:rPr>
              <a:t>Lys</a:t>
            </a:r>
          </a:p>
        </p:txBody>
      </p:sp>
      <p:sp>
        <p:nvSpPr>
          <p:cNvPr id="222212" name="Line 4"/>
          <p:cNvSpPr>
            <a:spLocks noChangeShapeType="1"/>
          </p:cNvSpPr>
          <p:nvPr/>
        </p:nvSpPr>
        <p:spPr bwMode="auto">
          <a:xfrm>
            <a:off x="4167188" y="2644775"/>
            <a:ext cx="201612" cy="4254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22213" name="Line 5"/>
          <p:cNvSpPr>
            <a:spLocks noChangeShapeType="1"/>
          </p:cNvSpPr>
          <p:nvPr/>
        </p:nvSpPr>
        <p:spPr bwMode="auto">
          <a:xfrm flipV="1">
            <a:off x="5410200" y="4598988"/>
            <a:ext cx="473075" cy="7778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22214" name="Oval 6"/>
          <p:cNvSpPr>
            <a:spLocks noChangeArrowheads="1"/>
          </p:cNvSpPr>
          <p:nvPr/>
        </p:nvSpPr>
        <p:spPr bwMode="auto">
          <a:xfrm>
            <a:off x="1082675" y="2728913"/>
            <a:ext cx="257175" cy="379412"/>
          </a:xfrm>
          <a:prstGeom prst="ellipse">
            <a:avLst/>
          </a:prstGeom>
          <a:solidFill>
            <a:srgbClr val="FF9933"/>
          </a:solidFill>
          <a:ln w="12700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22215" name="Oval 7"/>
          <p:cNvSpPr>
            <a:spLocks noChangeArrowheads="1"/>
          </p:cNvSpPr>
          <p:nvPr/>
        </p:nvSpPr>
        <p:spPr bwMode="auto">
          <a:xfrm>
            <a:off x="1227138" y="3067050"/>
            <a:ext cx="260350" cy="376238"/>
          </a:xfrm>
          <a:prstGeom prst="ellipse">
            <a:avLst/>
          </a:prstGeom>
          <a:solidFill>
            <a:srgbClr val="FF9933"/>
          </a:solidFill>
          <a:ln w="12700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22216" name="Rectangle 8"/>
          <p:cNvSpPr>
            <a:spLocks noChangeArrowheads="1"/>
          </p:cNvSpPr>
          <p:nvPr/>
        </p:nvSpPr>
        <p:spPr bwMode="auto">
          <a:xfrm>
            <a:off x="1047750" y="2803525"/>
            <a:ext cx="336550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sz="600" b="1">
                <a:latin typeface="Tahoma" panose="020B0604030504040204" pitchFamily="34" charset="0"/>
              </a:rPr>
              <a:t>PHE</a:t>
            </a:r>
          </a:p>
        </p:txBody>
      </p:sp>
      <p:sp>
        <p:nvSpPr>
          <p:cNvPr id="222217" name="Oval 9"/>
          <p:cNvSpPr>
            <a:spLocks noChangeArrowheads="1"/>
          </p:cNvSpPr>
          <p:nvPr/>
        </p:nvSpPr>
        <p:spPr bwMode="auto">
          <a:xfrm>
            <a:off x="1381125" y="3373438"/>
            <a:ext cx="258763" cy="376237"/>
          </a:xfrm>
          <a:prstGeom prst="ellipse">
            <a:avLst/>
          </a:prstGeom>
          <a:solidFill>
            <a:srgbClr val="FF9933"/>
          </a:solidFill>
          <a:ln w="12700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22218" name="Oval 10"/>
          <p:cNvSpPr>
            <a:spLocks noChangeArrowheads="1"/>
          </p:cNvSpPr>
          <p:nvPr/>
        </p:nvSpPr>
        <p:spPr bwMode="auto">
          <a:xfrm>
            <a:off x="1571625" y="3646488"/>
            <a:ext cx="258763" cy="376237"/>
          </a:xfrm>
          <a:prstGeom prst="ellipse">
            <a:avLst/>
          </a:prstGeom>
          <a:solidFill>
            <a:srgbClr val="FF9933"/>
          </a:solidFill>
          <a:ln w="12700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22219" name="Oval 11"/>
          <p:cNvSpPr>
            <a:spLocks noChangeArrowheads="1"/>
          </p:cNvSpPr>
          <p:nvPr/>
        </p:nvSpPr>
        <p:spPr bwMode="auto">
          <a:xfrm>
            <a:off x="1752600" y="3927475"/>
            <a:ext cx="255588" cy="376238"/>
          </a:xfrm>
          <a:prstGeom prst="ellipse">
            <a:avLst/>
          </a:prstGeom>
          <a:solidFill>
            <a:srgbClr val="FF9933"/>
          </a:solidFill>
          <a:ln w="12700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22220" name="Oval 12"/>
          <p:cNvSpPr>
            <a:spLocks noChangeArrowheads="1"/>
          </p:cNvSpPr>
          <p:nvPr/>
        </p:nvSpPr>
        <p:spPr bwMode="auto">
          <a:xfrm>
            <a:off x="1946275" y="4191000"/>
            <a:ext cx="255588" cy="376238"/>
          </a:xfrm>
          <a:prstGeom prst="ellipse">
            <a:avLst/>
          </a:prstGeom>
          <a:solidFill>
            <a:srgbClr val="FF9933"/>
          </a:solidFill>
          <a:ln w="12700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22221" name="Oval 13"/>
          <p:cNvSpPr>
            <a:spLocks noChangeArrowheads="1"/>
          </p:cNvSpPr>
          <p:nvPr/>
        </p:nvSpPr>
        <p:spPr bwMode="auto">
          <a:xfrm>
            <a:off x="2157413" y="4433888"/>
            <a:ext cx="257175" cy="381000"/>
          </a:xfrm>
          <a:prstGeom prst="ellipse">
            <a:avLst/>
          </a:prstGeom>
          <a:solidFill>
            <a:srgbClr val="FF9933"/>
          </a:solidFill>
          <a:ln w="12700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22222" name="Oval 14"/>
          <p:cNvSpPr>
            <a:spLocks noChangeArrowheads="1"/>
          </p:cNvSpPr>
          <p:nvPr/>
        </p:nvSpPr>
        <p:spPr bwMode="auto">
          <a:xfrm>
            <a:off x="2386013" y="4637088"/>
            <a:ext cx="260350" cy="374650"/>
          </a:xfrm>
          <a:prstGeom prst="ellipse">
            <a:avLst/>
          </a:prstGeom>
          <a:solidFill>
            <a:srgbClr val="FF9933"/>
          </a:solidFill>
          <a:ln w="12700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22223" name="Oval 15"/>
          <p:cNvSpPr>
            <a:spLocks noChangeArrowheads="1"/>
          </p:cNvSpPr>
          <p:nvPr/>
        </p:nvSpPr>
        <p:spPr bwMode="auto">
          <a:xfrm>
            <a:off x="2619375" y="4806950"/>
            <a:ext cx="257175" cy="379413"/>
          </a:xfrm>
          <a:prstGeom prst="ellipse">
            <a:avLst/>
          </a:prstGeom>
          <a:solidFill>
            <a:srgbClr val="FF9933"/>
          </a:solidFill>
          <a:ln w="12700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22224" name="Oval 16"/>
          <p:cNvSpPr>
            <a:spLocks noChangeArrowheads="1"/>
          </p:cNvSpPr>
          <p:nvPr/>
        </p:nvSpPr>
        <p:spPr bwMode="auto">
          <a:xfrm>
            <a:off x="2854325" y="4953000"/>
            <a:ext cx="261938" cy="377825"/>
          </a:xfrm>
          <a:prstGeom prst="ellipse">
            <a:avLst/>
          </a:prstGeom>
          <a:solidFill>
            <a:srgbClr val="FF9933"/>
          </a:solidFill>
          <a:ln w="12700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22225" name="Oval 17"/>
          <p:cNvSpPr>
            <a:spLocks noChangeArrowheads="1"/>
          </p:cNvSpPr>
          <p:nvPr/>
        </p:nvSpPr>
        <p:spPr bwMode="auto">
          <a:xfrm>
            <a:off x="3113088" y="5080000"/>
            <a:ext cx="255587" cy="377825"/>
          </a:xfrm>
          <a:prstGeom prst="ellipse">
            <a:avLst/>
          </a:prstGeom>
          <a:solidFill>
            <a:srgbClr val="FF9933"/>
          </a:solidFill>
          <a:ln w="12700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22226" name="Oval 18"/>
          <p:cNvSpPr>
            <a:spLocks noChangeArrowheads="1"/>
          </p:cNvSpPr>
          <p:nvPr/>
        </p:nvSpPr>
        <p:spPr bwMode="auto">
          <a:xfrm>
            <a:off x="3352800" y="5181600"/>
            <a:ext cx="257175" cy="379413"/>
          </a:xfrm>
          <a:prstGeom prst="ellipse">
            <a:avLst/>
          </a:prstGeom>
          <a:solidFill>
            <a:srgbClr val="FF9933"/>
          </a:solidFill>
          <a:ln w="12700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22227" name="Oval 19"/>
          <p:cNvSpPr>
            <a:spLocks noChangeArrowheads="1"/>
          </p:cNvSpPr>
          <p:nvPr/>
        </p:nvSpPr>
        <p:spPr bwMode="auto">
          <a:xfrm>
            <a:off x="3624263" y="5245100"/>
            <a:ext cx="258762" cy="376238"/>
          </a:xfrm>
          <a:prstGeom prst="ellipse">
            <a:avLst/>
          </a:prstGeom>
          <a:solidFill>
            <a:srgbClr val="FF9933"/>
          </a:solidFill>
          <a:ln w="12700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22228" name="Oval 20"/>
          <p:cNvSpPr>
            <a:spLocks noChangeArrowheads="1"/>
          </p:cNvSpPr>
          <p:nvPr/>
        </p:nvSpPr>
        <p:spPr bwMode="auto">
          <a:xfrm>
            <a:off x="3878263" y="5324475"/>
            <a:ext cx="260350" cy="377825"/>
          </a:xfrm>
          <a:prstGeom prst="ellipse">
            <a:avLst/>
          </a:prstGeom>
          <a:solidFill>
            <a:srgbClr val="FF9933"/>
          </a:solidFill>
          <a:ln w="12700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22229" name="Oval 21"/>
          <p:cNvSpPr>
            <a:spLocks noChangeArrowheads="1"/>
          </p:cNvSpPr>
          <p:nvPr/>
        </p:nvSpPr>
        <p:spPr bwMode="auto">
          <a:xfrm>
            <a:off x="4148138" y="5362575"/>
            <a:ext cx="257175" cy="376238"/>
          </a:xfrm>
          <a:prstGeom prst="ellipse">
            <a:avLst/>
          </a:prstGeom>
          <a:solidFill>
            <a:srgbClr val="FF9933"/>
          </a:solidFill>
          <a:ln w="12700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22230" name="Oval 22"/>
          <p:cNvSpPr>
            <a:spLocks noChangeArrowheads="1"/>
          </p:cNvSpPr>
          <p:nvPr/>
        </p:nvSpPr>
        <p:spPr bwMode="auto">
          <a:xfrm>
            <a:off x="4410075" y="5395913"/>
            <a:ext cx="257175" cy="381000"/>
          </a:xfrm>
          <a:prstGeom prst="ellipse">
            <a:avLst/>
          </a:prstGeom>
          <a:solidFill>
            <a:srgbClr val="FF9933"/>
          </a:solidFill>
          <a:ln w="12700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22231" name="Oval 23"/>
          <p:cNvSpPr>
            <a:spLocks noChangeArrowheads="1"/>
          </p:cNvSpPr>
          <p:nvPr/>
        </p:nvSpPr>
        <p:spPr bwMode="auto">
          <a:xfrm>
            <a:off x="4686300" y="5408613"/>
            <a:ext cx="255588" cy="376237"/>
          </a:xfrm>
          <a:prstGeom prst="ellipse">
            <a:avLst/>
          </a:prstGeom>
          <a:solidFill>
            <a:srgbClr val="FF9933"/>
          </a:solidFill>
          <a:ln w="12700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22232" name="Oval 24"/>
          <p:cNvSpPr>
            <a:spLocks noChangeArrowheads="1"/>
          </p:cNvSpPr>
          <p:nvPr/>
        </p:nvSpPr>
        <p:spPr bwMode="auto">
          <a:xfrm>
            <a:off x="4953000" y="5381625"/>
            <a:ext cx="260350" cy="377825"/>
          </a:xfrm>
          <a:prstGeom prst="ellipse">
            <a:avLst/>
          </a:prstGeom>
          <a:solidFill>
            <a:srgbClr val="FF9933"/>
          </a:solidFill>
          <a:ln w="12700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22233" name="Oval 25"/>
          <p:cNvSpPr>
            <a:spLocks noChangeArrowheads="1"/>
          </p:cNvSpPr>
          <p:nvPr/>
        </p:nvSpPr>
        <p:spPr bwMode="auto">
          <a:xfrm>
            <a:off x="5216525" y="5324475"/>
            <a:ext cx="257175" cy="377825"/>
          </a:xfrm>
          <a:prstGeom prst="ellipse">
            <a:avLst/>
          </a:prstGeom>
          <a:solidFill>
            <a:srgbClr val="FF9933"/>
          </a:solidFill>
          <a:ln w="12700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22234" name="Oval 26"/>
          <p:cNvSpPr>
            <a:spLocks noChangeArrowheads="1"/>
          </p:cNvSpPr>
          <p:nvPr/>
        </p:nvSpPr>
        <p:spPr bwMode="auto">
          <a:xfrm>
            <a:off x="5491163" y="5291138"/>
            <a:ext cx="255587" cy="376237"/>
          </a:xfrm>
          <a:prstGeom prst="ellipse">
            <a:avLst/>
          </a:prstGeom>
          <a:solidFill>
            <a:srgbClr val="FF9933"/>
          </a:solidFill>
          <a:ln w="12700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22235" name="Oval 27"/>
          <p:cNvSpPr>
            <a:spLocks noChangeArrowheads="1"/>
          </p:cNvSpPr>
          <p:nvPr/>
        </p:nvSpPr>
        <p:spPr bwMode="auto">
          <a:xfrm>
            <a:off x="5748338" y="5216525"/>
            <a:ext cx="255587" cy="379413"/>
          </a:xfrm>
          <a:prstGeom prst="ellipse">
            <a:avLst/>
          </a:prstGeom>
          <a:solidFill>
            <a:srgbClr val="FF9933"/>
          </a:solidFill>
          <a:ln w="12700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22236" name="Oval 28"/>
          <p:cNvSpPr>
            <a:spLocks noChangeArrowheads="1"/>
          </p:cNvSpPr>
          <p:nvPr/>
        </p:nvSpPr>
        <p:spPr bwMode="auto">
          <a:xfrm>
            <a:off x="6007100" y="5124450"/>
            <a:ext cx="260350" cy="379413"/>
          </a:xfrm>
          <a:prstGeom prst="ellipse">
            <a:avLst/>
          </a:prstGeom>
          <a:solidFill>
            <a:srgbClr val="FF9933"/>
          </a:solidFill>
          <a:ln w="12700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22237" name="Oval 29"/>
          <p:cNvSpPr>
            <a:spLocks noChangeArrowheads="1"/>
          </p:cNvSpPr>
          <p:nvPr/>
        </p:nvSpPr>
        <p:spPr bwMode="auto">
          <a:xfrm>
            <a:off x="6272213" y="5014913"/>
            <a:ext cx="257175" cy="381000"/>
          </a:xfrm>
          <a:prstGeom prst="ellipse">
            <a:avLst/>
          </a:prstGeom>
          <a:solidFill>
            <a:srgbClr val="FF9933"/>
          </a:solidFill>
          <a:ln w="12700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22238" name="Oval 30"/>
          <p:cNvSpPr>
            <a:spLocks noChangeArrowheads="1"/>
          </p:cNvSpPr>
          <p:nvPr/>
        </p:nvSpPr>
        <p:spPr bwMode="auto">
          <a:xfrm>
            <a:off x="6511925" y="4887913"/>
            <a:ext cx="261938" cy="381000"/>
          </a:xfrm>
          <a:prstGeom prst="ellipse">
            <a:avLst/>
          </a:prstGeom>
          <a:solidFill>
            <a:srgbClr val="FF9933"/>
          </a:solidFill>
          <a:ln w="12700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22239" name="Oval 31"/>
          <p:cNvSpPr>
            <a:spLocks noChangeArrowheads="1"/>
          </p:cNvSpPr>
          <p:nvPr/>
        </p:nvSpPr>
        <p:spPr bwMode="auto">
          <a:xfrm>
            <a:off x="6764338" y="4745038"/>
            <a:ext cx="261937" cy="376237"/>
          </a:xfrm>
          <a:prstGeom prst="ellipse">
            <a:avLst/>
          </a:prstGeom>
          <a:solidFill>
            <a:srgbClr val="FF9933"/>
          </a:solidFill>
          <a:ln w="12700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22240" name="Oval 32"/>
          <p:cNvSpPr>
            <a:spLocks noChangeArrowheads="1"/>
          </p:cNvSpPr>
          <p:nvPr/>
        </p:nvSpPr>
        <p:spPr bwMode="auto">
          <a:xfrm>
            <a:off x="7002463" y="4568825"/>
            <a:ext cx="255587" cy="379413"/>
          </a:xfrm>
          <a:prstGeom prst="ellipse">
            <a:avLst/>
          </a:prstGeom>
          <a:solidFill>
            <a:srgbClr val="FF9933"/>
          </a:solidFill>
          <a:ln w="12700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22241" name="Oval 33"/>
          <p:cNvSpPr>
            <a:spLocks noChangeArrowheads="1"/>
          </p:cNvSpPr>
          <p:nvPr/>
        </p:nvSpPr>
        <p:spPr bwMode="auto">
          <a:xfrm>
            <a:off x="7237413" y="4398963"/>
            <a:ext cx="257175" cy="379412"/>
          </a:xfrm>
          <a:prstGeom prst="ellipse">
            <a:avLst/>
          </a:prstGeom>
          <a:solidFill>
            <a:srgbClr val="FF9933"/>
          </a:solidFill>
          <a:ln w="12700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22242" name="Oval 34"/>
          <p:cNvSpPr>
            <a:spLocks noChangeArrowheads="1"/>
          </p:cNvSpPr>
          <p:nvPr/>
        </p:nvSpPr>
        <p:spPr bwMode="auto">
          <a:xfrm>
            <a:off x="7677150" y="4013200"/>
            <a:ext cx="269875" cy="365125"/>
          </a:xfrm>
          <a:prstGeom prst="ellipse">
            <a:avLst/>
          </a:prstGeom>
          <a:solidFill>
            <a:srgbClr val="FF9933"/>
          </a:solidFill>
          <a:ln w="12700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22243" name="Oval 35"/>
          <p:cNvSpPr>
            <a:spLocks noChangeArrowheads="1"/>
          </p:cNvSpPr>
          <p:nvPr/>
        </p:nvSpPr>
        <p:spPr bwMode="auto">
          <a:xfrm>
            <a:off x="7862888" y="3717925"/>
            <a:ext cx="257175" cy="381000"/>
          </a:xfrm>
          <a:prstGeom prst="ellipse">
            <a:avLst/>
          </a:prstGeom>
          <a:solidFill>
            <a:srgbClr val="FF9933"/>
          </a:solidFill>
          <a:ln w="12700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22244" name="Oval 36"/>
          <p:cNvSpPr>
            <a:spLocks noChangeArrowheads="1"/>
          </p:cNvSpPr>
          <p:nvPr/>
        </p:nvSpPr>
        <p:spPr bwMode="auto">
          <a:xfrm>
            <a:off x="2425700" y="857250"/>
            <a:ext cx="257175" cy="379413"/>
          </a:xfrm>
          <a:prstGeom prst="ellipse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37C03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22245" name="Oval 37"/>
          <p:cNvSpPr>
            <a:spLocks noChangeArrowheads="1"/>
          </p:cNvSpPr>
          <p:nvPr/>
        </p:nvSpPr>
        <p:spPr bwMode="auto">
          <a:xfrm>
            <a:off x="2393950" y="1241425"/>
            <a:ext cx="257175" cy="374650"/>
          </a:xfrm>
          <a:prstGeom prst="ellipse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37C03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22246" name="Oval 38"/>
          <p:cNvSpPr>
            <a:spLocks noChangeArrowheads="1"/>
          </p:cNvSpPr>
          <p:nvPr/>
        </p:nvSpPr>
        <p:spPr bwMode="auto">
          <a:xfrm>
            <a:off x="2443163" y="1612900"/>
            <a:ext cx="260350" cy="374650"/>
          </a:xfrm>
          <a:prstGeom prst="ellipse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37C03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22247" name="Oval 39"/>
          <p:cNvSpPr>
            <a:spLocks noChangeArrowheads="1"/>
          </p:cNvSpPr>
          <p:nvPr/>
        </p:nvSpPr>
        <p:spPr bwMode="auto">
          <a:xfrm>
            <a:off x="2574925" y="1939925"/>
            <a:ext cx="257175" cy="376238"/>
          </a:xfrm>
          <a:prstGeom prst="ellipse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9933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22248" name="Oval 40"/>
          <p:cNvSpPr>
            <a:spLocks noChangeArrowheads="1"/>
          </p:cNvSpPr>
          <p:nvPr/>
        </p:nvSpPr>
        <p:spPr bwMode="auto">
          <a:xfrm>
            <a:off x="2749550" y="2228850"/>
            <a:ext cx="255588" cy="379413"/>
          </a:xfrm>
          <a:prstGeom prst="ellipse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9933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22249" name="Oval 41"/>
          <p:cNvSpPr>
            <a:spLocks noChangeArrowheads="1"/>
          </p:cNvSpPr>
          <p:nvPr/>
        </p:nvSpPr>
        <p:spPr bwMode="auto">
          <a:xfrm>
            <a:off x="2955925" y="2474913"/>
            <a:ext cx="255588" cy="376237"/>
          </a:xfrm>
          <a:prstGeom prst="ellipse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9933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22250" name="Oval 42"/>
          <p:cNvSpPr>
            <a:spLocks noChangeArrowheads="1"/>
          </p:cNvSpPr>
          <p:nvPr/>
        </p:nvSpPr>
        <p:spPr bwMode="auto">
          <a:xfrm>
            <a:off x="3186113" y="2667000"/>
            <a:ext cx="258762" cy="376238"/>
          </a:xfrm>
          <a:prstGeom prst="ellipse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9933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22251" name="Oval 43"/>
          <p:cNvSpPr>
            <a:spLocks noChangeArrowheads="1"/>
          </p:cNvSpPr>
          <p:nvPr/>
        </p:nvSpPr>
        <p:spPr bwMode="auto">
          <a:xfrm>
            <a:off x="3430588" y="2830513"/>
            <a:ext cx="258762" cy="374650"/>
          </a:xfrm>
          <a:prstGeom prst="ellipse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9933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22252" name="Oval 44"/>
          <p:cNvSpPr>
            <a:spLocks noChangeArrowheads="1"/>
          </p:cNvSpPr>
          <p:nvPr/>
        </p:nvSpPr>
        <p:spPr bwMode="auto">
          <a:xfrm>
            <a:off x="3692525" y="2946400"/>
            <a:ext cx="260350" cy="379413"/>
          </a:xfrm>
          <a:prstGeom prst="ellipse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9933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22253" name="Oval 45"/>
          <p:cNvSpPr>
            <a:spLocks noChangeArrowheads="1"/>
          </p:cNvSpPr>
          <p:nvPr/>
        </p:nvSpPr>
        <p:spPr bwMode="auto">
          <a:xfrm>
            <a:off x="3949700" y="3035300"/>
            <a:ext cx="258763" cy="382588"/>
          </a:xfrm>
          <a:prstGeom prst="ellipse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9933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22254" name="Oval 46"/>
          <p:cNvSpPr>
            <a:spLocks noChangeArrowheads="1"/>
          </p:cNvSpPr>
          <p:nvPr/>
        </p:nvSpPr>
        <p:spPr bwMode="auto">
          <a:xfrm>
            <a:off x="4219575" y="3067050"/>
            <a:ext cx="255588" cy="376238"/>
          </a:xfrm>
          <a:prstGeom prst="ellipse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9933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22255" name="Oval 47"/>
          <p:cNvSpPr>
            <a:spLocks noChangeArrowheads="1"/>
          </p:cNvSpPr>
          <p:nvPr/>
        </p:nvSpPr>
        <p:spPr bwMode="auto">
          <a:xfrm>
            <a:off x="4484688" y="3100388"/>
            <a:ext cx="258762" cy="376237"/>
          </a:xfrm>
          <a:prstGeom prst="ellipse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9933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22256" name="Oval 48"/>
          <p:cNvSpPr>
            <a:spLocks noChangeArrowheads="1"/>
          </p:cNvSpPr>
          <p:nvPr/>
        </p:nvSpPr>
        <p:spPr bwMode="auto">
          <a:xfrm>
            <a:off x="4746625" y="3121025"/>
            <a:ext cx="258763" cy="376238"/>
          </a:xfrm>
          <a:prstGeom prst="ellipse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9933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22257" name="Oval 49"/>
          <p:cNvSpPr>
            <a:spLocks noChangeArrowheads="1"/>
          </p:cNvSpPr>
          <p:nvPr/>
        </p:nvSpPr>
        <p:spPr bwMode="auto">
          <a:xfrm>
            <a:off x="5008563" y="3081338"/>
            <a:ext cx="260350" cy="379412"/>
          </a:xfrm>
          <a:prstGeom prst="ellipse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9933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22258" name="Oval 50"/>
          <p:cNvSpPr>
            <a:spLocks noChangeArrowheads="1"/>
          </p:cNvSpPr>
          <p:nvPr/>
        </p:nvSpPr>
        <p:spPr bwMode="auto">
          <a:xfrm>
            <a:off x="5272088" y="2989263"/>
            <a:ext cx="257175" cy="382587"/>
          </a:xfrm>
          <a:prstGeom prst="ellipse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9933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22259" name="Oval 51"/>
          <p:cNvSpPr>
            <a:spLocks noChangeArrowheads="1"/>
          </p:cNvSpPr>
          <p:nvPr/>
        </p:nvSpPr>
        <p:spPr bwMode="auto">
          <a:xfrm>
            <a:off x="5526088" y="2873375"/>
            <a:ext cx="258762" cy="377825"/>
          </a:xfrm>
          <a:prstGeom prst="ellipse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9933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22260" name="Oval 52"/>
          <p:cNvSpPr>
            <a:spLocks noChangeArrowheads="1"/>
          </p:cNvSpPr>
          <p:nvPr/>
        </p:nvSpPr>
        <p:spPr bwMode="auto">
          <a:xfrm>
            <a:off x="5772150" y="2736850"/>
            <a:ext cx="258763" cy="377825"/>
          </a:xfrm>
          <a:prstGeom prst="ellipse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9933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22261" name="Oval 53"/>
          <p:cNvSpPr>
            <a:spLocks noChangeArrowheads="1"/>
          </p:cNvSpPr>
          <p:nvPr/>
        </p:nvSpPr>
        <p:spPr bwMode="auto">
          <a:xfrm>
            <a:off x="6005513" y="2546350"/>
            <a:ext cx="255587" cy="379413"/>
          </a:xfrm>
          <a:prstGeom prst="ellipse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9933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22262" name="Oval 54"/>
          <p:cNvSpPr>
            <a:spLocks noChangeArrowheads="1"/>
          </p:cNvSpPr>
          <p:nvPr/>
        </p:nvSpPr>
        <p:spPr bwMode="auto">
          <a:xfrm>
            <a:off x="6208713" y="2319338"/>
            <a:ext cx="257175" cy="381000"/>
          </a:xfrm>
          <a:prstGeom prst="ellipse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9933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22263" name="Oval 55"/>
          <p:cNvSpPr>
            <a:spLocks noChangeArrowheads="1"/>
          </p:cNvSpPr>
          <p:nvPr/>
        </p:nvSpPr>
        <p:spPr bwMode="auto">
          <a:xfrm>
            <a:off x="6408738" y="2065338"/>
            <a:ext cx="257175" cy="377825"/>
          </a:xfrm>
          <a:prstGeom prst="ellipse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9933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22264" name="Line 56"/>
          <p:cNvSpPr>
            <a:spLocks noChangeShapeType="1"/>
          </p:cNvSpPr>
          <p:nvPr/>
        </p:nvSpPr>
        <p:spPr bwMode="auto">
          <a:xfrm flipV="1">
            <a:off x="3167063" y="2278063"/>
            <a:ext cx="228600" cy="22701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22265" name="Line 57"/>
          <p:cNvSpPr>
            <a:spLocks noChangeShapeType="1"/>
          </p:cNvSpPr>
          <p:nvPr/>
        </p:nvSpPr>
        <p:spPr bwMode="auto">
          <a:xfrm>
            <a:off x="3630613" y="2268538"/>
            <a:ext cx="365125" cy="16351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22266" name="Line 58"/>
          <p:cNvSpPr>
            <a:spLocks noChangeShapeType="1"/>
          </p:cNvSpPr>
          <p:nvPr/>
        </p:nvSpPr>
        <p:spPr bwMode="auto">
          <a:xfrm flipH="1">
            <a:off x="3109913" y="3052763"/>
            <a:ext cx="163512" cy="3254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22267" name="Line 59"/>
          <p:cNvSpPr>
            <a:spLocks noChangeShapeType="1"/>
          </p:cNvSpPr>
          <p:nvPr/>
        </p:nvSpPr>
        <p:spPr bwMode="auto">
          <a:xfrm flipH="1">
            <a:off x="2857500" y="3708400"/>
            <a:ext cx="149225" cy="1920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22268" name="Line 60"/>
          <p:cNvSpPr>
            <a:spLocks noChangeShapeType="1"/>
          </p:cNvSpPr>
          <p:nvPr/>
        </p:nvSpPr>
        <p:spPr bwMode="auto">
          <a:xfrm flipV="1">
            <a:off x="2408238" y="4162425"/>
            <a:ext cx="244475" cy="3508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22269" name="Line 61"/>
          <p:cNvSpPr>
            <a:spLocks noChangeShapeType="1"/>
          </p:cNvSpPr>
          <p:nvPr/>
        </p:nvSpPr>
        <p:spPr bwMode="auto">
          <a:xfrm flipV="1">
            <a:off x="6076950" y="3735388"/>
            <a:ext cx="241300" cy="5778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22270" name="Line 62"/>
          <p:cNvSpPr>
            <a:spLocks noChangeShapeType="1"/>
          </p:cNvSpPr>
          <p:nvPr/>
        </p:nvSpPr>
        <p:spPr bwMode="auto">
          <a:xfrm flipH="1">
            <a:off x="6434138" y="2452688"/>
            <a:ext cx="153987" cy="95091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22271" name="Freeform 63"/>
          <p:cNvSpPr>
            <a:spLocks/>
          </p:cNvSpPr>
          <p:nvPr/>
        </p:nvSpPr>
        <p:spPr bwMode="auto">
          <a:xfrm>
            <a:off x="1658938" y="2781300"/>
            <a:ext cx="250825" cy="304800"/>
          </a:xfrm>
          <a:custGeom>
            <a:avLst/>
            <a:gdLst>
              <a:gd name="T0" fmla="*/ 35 w 186"/>
              <a:gd name="T1" fmla="*/ 0 h 200"/>
              <a:gd name="T2" fmla="*/ 154 w 186"/>
              <a:gd name="T3" fmla="*/ 0 h 200"/>
              <a:gd name="T4" fmla="*/ 154 w 186"/>
              <a:gd name="T5" fmla="*/ 58 h 200"/>
              <a:gd name="T6" fmla="*/ 185 w 186"/>
              <a:gd name="T7" fmla="*/ 58 h 200"/>
              <a:gd name="T8" fmla="*/ 100 w 186"/>
              <a:gd name="T9" fmla="*/ 199 h 200"/>
              <a:gd name="T10" fmla="*/ 0 w 186"/>
              <a:gd name="T11" fmla="*/ 54 h 200"/>
              <a:gd name="T12" fmla="*/ 35 w 186"/>
              <a:gd name="T13" fmla="*/ 54 h 200"/>
              <a:gd name="T14" fmla="*/ 35 w 186"/>
              <a:gd name="T15" fmla="*/ 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6" h="200">
                <a:moveTo>
                  <a:pt x="35" y="0"/>
                </a:moveTo>
                <a:lnTo>
                  <a:pt x="154" y="0"/>
                </a:lnTo>
                <a:lnTo>
                  <a:pt x="154" y="58"/>
                </a:lnTo>
                <a:lnTo>
                  <a:pt x="185" y="58"/>
                </a:lnTo>
                <a:lnTo>
                  <a:pt x="100" y="199"/>
                </a:lnTo>
                <a:lnTo>
                  <a:pt x="0" y="54"/>
                </a:lnTo>
                <a:lnTo>
                  <a:pt x="35" y="54"/>
                </a:lnTo>
                <a:lnTo>
                  <a:pt x="35" y="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222272" name="Freeform 64"/>
          <p:cNvSpPr>
            <a:spLocks/>
          </p:cNvSpPr>
          <p:nvPr/>
        </p:nvSpPr>
        <p:spPr bwMode="auto">
          <a:xfrm>
            <a:off x="3119438" y="1384300"/>
            <a:ext cx="303212" cy="385763"/>
          </a:xfrm>
          <a:custGeom>
            <a:avLst/>
            <a:gdLst>
              <a:gd name="T0" fmla="*/ 42 w 224"/>
              <a:gd name="T1" fmla="*/ 0 h 254"/>
              <a:gd name="T2" fmla="*/ 185 w 224"/>
              <a:gd name="T3" fmla="*/ 0 h 254"/>
              <a:gd name="T4" fmla="*/ 185 w 224"/>
              <a:gd name="T5" fmla="*/ 74 h 254"/>
              <a:gd name="T6" fmla="*/ 223 w 224"/>
              <a:gd name="T7" fmla="*/ 74 h 254"/>
              <a:gd name="T8" fmla="*/ 121 w 224"/>
              <a:gd name="T9" fmla="*/ 253 h 254"/>
              <a:gd name="T10" fmla="*/ 0 w 224"/>
              <a:gd name="T11" fmla="*/ 69 h 254"/>
              <a:gd name="T12" fmla="*/ 42 w 224"/>
              <a:gd name="T13" fmla="*/ 69 h 254"/>
              <a:gd name="T14" fmla="*/ 42 w 224"/>
              <a:gd name="T15" fmla="*/ 0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4" h="254">
                <a:moveTo>
                  <a:pt x="42" y="0"/>
                </a:moveTo>
                <a:lnTo>
                  <a:pt x="185" y="0"/>
                </a:lnTo>
                <a:lnTo>
                  <a:pt x="185" y="74"/>
                </a:lnTo>
                <a:lnTo>
                  <a:pt x="223" y="74"/>
                </a:lnTo>
                <a:lnTo>
                  <a:pt x="121" y="253"/>
                </a:lnTo>
                <a:lnTo>
                  <a:pt x="0" y="69"/>
                </a:lnTo>
                <a:lnTo>
                  <a:pt x="42" y="69"/>
                </a:lnTo>
                <a:lnTo>
                  <a:pt x="42" y="0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222273" name="Rectangle 65"/>
          <p:cNvSpPr>
            <a:spLocks noChangeArrowheads="1"/>
          </p:cNvSpPr>
          <p:nvPr/>
        </p:nvSpPr>
        <p:spPr bwMode="auto">
          <a:xfrm>
            <a:off x="2819400" y="914400"/>
            <a:ext cx="12350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b="1" u="sng">
                <a:solidFill>
                  <a:srgbClr val="112160"/>
                </a:solidFill>
              </a:rPr>
              <a:t>Cadena A</a:t>
            </a:r>
          </a:p>
        </p:txBody>
      </p:sp>
      <p:sp>
        <p:nvSpPr>
          <p:cNvPr id="222274" name="Rectangle 66"/>
          <p:cNvSpPr>
            <a:spLocks noChangeArrowheads="1"/>
          </p:cNvSpPr>
          <p:nvPr/>
        </p:nvSpPr>
        <p:spPr bwMode="auto">
          <a:xfrm>
            <a:off x="1066800" y="2286000"/>
            <a:ext cx="12350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b="1" u="sng">
                <a:solidFill>
                  <a:srgbClr val="112160"/>
                </a:solidFill>
              </a:rPr>
              <a:t>Cadena B</a:t>
            </a:r>
          </a:p>
        </p:txBody>
      </p:sp>
      <p:sp>
        <p:nvSpPr>
          <p:cNvPr id="222275" name="Rectangle 67"/>
          <p:cNvSpPr>
            <a:spLocks noChangeArrowheads="1"/>
          </p:cNvSpPr>
          <p:nvPr/>
        </p:nvSpPr>
        <p:spPr bwMode="auto">
          <a:xfrm>
            <a:off x="3389313" y="2085975"/>
            <a:ext cx="30956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sz="1600" b="1">
                <a:solidFill>
                  <a:srgbClr val="112160"/>
                </a:solidFill>
                <a:latin typeface="Tahoma" panose="020B0604030504040204" pitchFamily="34" charset="0"/>
              </a:rPr>
              <a:t>S</a:t>
            </a:r>
          </a:p>
        </p:txBody>
      </p:sp>
      <p:sp>
        <p:nvSpPr>
          <p:cNvPr id="222276" name="Rectangle 68"/>
          <p:cNvSpPr>
            <a:spLocks noChangeArrowheads="1"/>
          </p:cNvSpPr>
          <p:nvPr/>
        </p:nvSpPr>
        <p:spPr bwMode="auto">
          <a:xfrm>
            <a:off x="3962400" y="2362200"/>
            <a:ext cx="3095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sz="1600" b="1">
                <a:solidFill>
                  <a:srgbClr val="112160"/>
                </a:solidFill>
                <a:latin typeface="Tahoma" panose="020B0604030504040204" pitchFamily="34" charset="0"/>
              </a:rPr>
              <a:t>S</a:t>
            </a:r>
          </a:p>
        </p:txBody>
      </p:sp>
      <p:sp>
        <p:nvSpPr>
          <p:cNvPr id="222277" name="Rectangle 69"/>
          <p:cNvSpPr>
            <a:spLocks noChangeArrowheads="1"/>
          </p:cNvSpPr>
          <p:nvPr/>
        </p:nvSpPr>
        <p:spPr bwMode="auto">
          <a:xfrm>
            <a:off x="2927350" y="3435350"/>
            <a:ext cx="3095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sz="1600" b="1">
                <a:solidFill>
                  <a:srgbClr val="112160"/>
                </a:solidFill>
                <a:latin typeface="Tahoma" panose="020B0604030504040204" pitchFamily="34" charset="0"/>
              </a:rPr>
              <a:t>S</a:t>
            </a:r>
          </a:p>
        </p:txBody>
      </p:sp>
      <p:sp>
        <p:nvSpPr>
          <p:cNvPr id="222278" name="Rectangle 70"/>
          <p:cNvSpPr>
            <a:spLocks noChangeArrowheads="1"/>
          </p:cNvSpPr>
          <p:nvPr/>
        </p:nvSpPr>
        <p:spPr bwMode="auto">
          <a:xfrm>
            <a:off x="2640013" y="3879850"/>
            <a:ext cx="30956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sz="1600" b="1">
                <a:solidFill>
                  <a:srgbClr val="112160"/>
                </a:solidFill>
                <a:latin typeface="Tahoma" panose="020B0604030504040204" pitchFamily="34" charset="0"/>
              </a:rPr>
              <a:t>S</a:t>
            </a:r>
          </a:p>
        </p:txBody>
      </p:sp>
      <p:sp>
        <p:nvSpPr>
          <p:cNvPr id="222279" name="Rectangle 71"/>
          <p:cNvSpPr>
            <a:spLocks noChangeArrowheads="1"/>
          </p:cNvSpPr>
          <p:nvPr/>
        </p:nvSpPr>
        <p:spPr bwMode="auto">
          <a:xfrm>
            <a:off x="6242050" y="3405188"/>
            <a:ext cx="3095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sz="1600" b="1">
                <a:solidFill>
                  <a:srgbClr val="112160"/>
                </a:solidFill>
                <a:latin typeface="Tahoma" panose="020B0604030504040204" pitchFamily="34" charset="0"/>
              </a:rPr>
              <a:t>S</a:t>
            </a:r>
          </a:p>
        </p:txBody>
      </p:sp>
      <p:sp>
        <p:nvSpPr>
          <p:cNvPr id="222280" name="Rectangle 72"/>
          <p:cNvSpPr>
            <a:spLocks noChangeArrowheads="1"/>
          </p:cNvSpPr>
          <p:nvPr/>
        </p:nvSpPr>
        <p:spPr bwMode="auto">
          <a:xfrm>
            <a:off x="5846763" y="4279900"/>
            <a:ext cx="30956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sz="1600" b="1">
                <a:solidFill>
                  <a:srgbClr val="112160"/>
                </a:solidFill>
                <a:latin typeface="Tahoma" panose="020B0604030504040204" pitchFamily="34" charset="0"/>
              </a:rPr>
              <a:t>S</a:t>
            </a:r>
          </a:p>
        </p:txBody>
      </p:sp>
      <p:sp>
        <p:nvSpPr>
          <p:cNvPr id="222281" name="Rectangle 73"/>
          <p:cNvSpPr>
            <a:spLocks noChangeArrowheads="1"/>
          </p:cNvSpPr>
          <p:nvPr/>
        </p:nvSpPr>
        <p:spPr bwMode="auto">
          <a:xfrm>
            <a:off x="1187450" y="3127375"/>
            <a:ext cx="328613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sz="600" b="1">
                <a:latin typeface="Tahoma" panose="020B0604030504040204" pitchFamily="34" charset="0"/>
              </a:rPr>
              <a:t>VAL</a:t>
            </a:r>
          </a:p>
        </p:txBody>
      </p:sp>
      <p:sp>
        <p:nvSpPr>
          <p:cNvPr id="222282" name="Rectangle 74"/>
          <p:cNvSpPr>
            <a:spLocks noChangeArrowheads="1"/>
          </p:cNvSpPr>
          <p:nvPr/>
        </p:nvSpPr>
        <p:spPr bwMode="auto">
          <a:xfrm>
            <a:off x="1328738" y="3448050"/>
            <a:ext cx="33972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sz="600" b="1">
                <a:latin typeface="Tahoma" panose="020B0604030504040204" pitchFamily="34" charset="0"/>
              </a:rPr>
              <a:t>ASN</a:t>
            </a:r>
          </a:p>
        </p:txBody>
      </p:sp>
      <p:sp>
        <p:nvSpPr>
          <p:cNvPr id="222283" name="Rectangle 75"/>
          <p:cNvSpPr>
            <a:spLocks noChangeArrowheads="1"/>
          </p:cNvSpPr>
          <p:nvPr/>
        </p:nvSpPr>
        <p:spPr bwMode="auto">
          <a:xfrm>
            <a:off x="1522413" y="3717925"/>
            <a:ext cx="33972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sz="600" b="1">
                <a:latin typeface="Tahoma" panose="020B0604030504040204" pitchFamily="34" charset="0"/>
              </a:rPr>
              <a:t>GLN</a:t>
            </a:r>
          </a:p>
        </p:txBody>
      </p:sp>
      <p:sp>
        <p:nvSpPr>
          <p:cNvPr id="222284" name="Rectangle 76"/>
          <p:cNvSpPr>
            <a:spLocks noChangeArrowheads="1"/>
          </p:cNvSpPr>
          <p:nvPr/>
        </p:nvSpPr>
        <p:spPr bwMode="auto">
          <a:xfrm>
            <a:off x="1711325" y="4027488"/>
            <a:ext cx="323850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sz="600" b="1">
                <a:latin typeface="Tahoma" panose="020B0604030504040204" pitchFamily="34" charset="0"/>
              </a:rPr>
              <a:t>HIS</a:t>
            </a:r>
          </a:p>
        </p:txBody>
      </p:sp>
      <p:sp>
        <p:nvSpPr>
          <p:cNvPr id="222285" name="Rectangle 77"/>
          <p:cNvSpPr>
            <a:spLocks noChangeArrowheads="1"/>
          </p:cNvSpPr>
          <p:nvPr/>
        </p:nvSpPr>
        <p:spPr bwMode="auto">
          <a:xfrm>
            <a:off x="1909763" y="4265613"/>
            <a:ext cx="32702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sz="600" b="1">
                <a:latin typeface="Tahoma" panose="020B0604030504040204" pitchFamily="34" charset="0"/>
              </a:rPr>
              <a:t>LEU</a:t>
            </a:r>
          </a:p>
        </p:txBody>
      </p:sp>
      <p:sp>
        <p:nvSpPr>
          <p:cNvPr id="222286" name="Rectangle 78"/>
          <p:cNvSpPr>
            <a:spLocks noChangeArrowheads="1"/>
          </p:cNvSpPr>
          <p:nvPr/>
        </p:nvSpPr>
        <p:spPr bwMode="auto">
          <a:xfrm>
            <a:off x="2135188" y="4513263"/>
            <a:ext cx="331787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sz="600" b="1">
                <a:latin typeface="Tahoma" panose="020B0604030504040204" pitchFamily="34" charset="0"/>
              </a:rPr>
              <a:t>CYS</a:t>
            </a:r>
          </a:p>
        </p:txBody>
      </p:sp>
      <p:sp>
        <p:nvSpPr>
          <p:cNvPr id="222287" name="Rectangle 79"/>
          <p:cNvSpPr>
            <a:spLocks noChangeArrowheads="1"/>
          </p:cNvSpPr>
          <p:nvPr/>
        </p:nvSpPr>
        <p:spPr bwMode="auto">
          <a:xfrm>
            <a:off x="2341563" y="4683125"/>
            <a:ext cx="331787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sz="600" b="1">
                <a:latin typeface="Tahoma" panose="020B0604030504040204" pitchFamily="34" charset="0"/>
              </a:rPr>
              <a:t>GLY</a:t>
            </a:r>
          </a:p>
        </p:txBody>
      </p:sp>
      <p:sp>
        <p:nvSpPr>
          <p:cNvPr id="222288" name="Rectangle 80"/>
          <p:cNvSpPr>
            <a:spLocks noChangeArrowheads="1"/>
          </p:cNvSpPr>
          <p:nvPr/>
        </p:nvSpPr>
        <p:spPr bwMode="auto">
          <a:xfrm>
            <a:off x="2562225" y="4887913"/>
            <a:ext cx="331788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sz="600" b="1">
                <a:latin typeface="Tahoma" panose="020B0604030504040204" pitchFamily="34" charset="0"/>
              </a:rPr>
              <a:t>SER</a:t>
            </a:r>
          </a:p>
        </p:txBody>
      </p:sp>
      <p:sp>
        <p:nvSpPr>
          <p:cNvPr id="222289" name="Rectangle 81"/>
          <p:cNvSpPr>
            <a:spLocks noChangeArrowheads="1"/>
          </p:cNvSpPr>
          <p:nvPr/>
        </p:nvSpPr>
        <p:spPr bwMode="auto">
          <a:xfrm>
            <a:off x="2843213" y="5038725"/>
            <a:ext cx="323850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sz="600" b="1">
                <a:latin typeface="Tahoma" panose="020B0604030504040204" pitchFamily="34" charset="0"/>
              </a:rPr>
              <a:t>HIS</a:t>
            </a:r>
          </a:p>
        </p:txBody>
      </p:sp>
      <p:sp>
        <p:nvSpPr>
          <p:cNvPr id="222290" name="Rectangle 82"/>
          <p:cNvSpPr>
            <a:spLocks noChangeArrowheads="1"/>
          </p:cNvSpPr>
          <p:nvPr/>
        </p:nvSpPr>
        <p:spPr bwMode="auto">
          <a:xfrm>
            <a:off x="3063875" y="5162550"/>
            <a:ext cx="32702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sz="600" b="1">
                <a:latin typeface="Tahoma" panose="020B0604030504040204" pitchFamily="34" charset="0"/>
              </a:rPr>
              <a:t>LEU</a:t>
            </a:r>
          </a:p>
        </p:txBody>
      </p:sp>
      <p:sp>
        <p:nvSpPr>
          <p:cNvPr id="222291" name="Rectangle 83"/>
          <p:cNvSpPr>
            <a:spLocks noChangeArrowheads="1"/>
          </p:cNvSpPr>
          <p:nvPr/>
        </p:nvSpPr>
        <p:spPr bwMode="auto">
          <a:xfrm>
            <a:off x="3325813" y="5262563"/>
            <a:ext cx="328612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sz="600" b="1">
                <a:latin typeface="Tahoma" panose="020B0604030504040204" pitchFamily="34" charset="0"/>
              </a:rPr>
              <a:t>VAL</a:t>
            </a:r>
          </a:p>
        </p:txBody>
      </p:sp>
      <p:sp>
        <p:nvSpPr>
          <p:cNvPr id="222292" name="Rectangle 84"/>
          <p:cNvSpPr>
            <a:spLocks noChangeArrowheads="1"/>
          </p:cNvSpPr>
          <p:nvPr/>
        </p:nvSpPr>
        <p:spPr bwMode="auto">
          <a:xfrm>
            <a:off x="3576638" y="5334000"/>
            <a:ext cx="338137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sz="600" b="1">
                <a:latin typeface="Tahoma" panose="020B0604030504040204" pitchFamily="34" charset="0"/>
              </a:rPr>
              <a:t>GLU</a:t>
            </a:r>
          </a:p>
        </p:txBody>
      </p:sp>
      <p:sp>
        <p:nvSpPr>
          <p:cNvPr id="222293" name="Rectangle 85"/>
          <p:cNvSpPr>
            <a:spLocks noChangeArrowheads="1"/>
          </p:cNvSpPr>
          <p:nvPr/>
        </p:nvSpPr>
        <p:spPr bwMode="auto">
          <a:xfrm>
            <a:off x="3832225" y="5387975"/>
            <a:ext cx="328613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sz="600" b="1">
                <a:latin typeface="Tahoma" panose="020B0604030504040204" pitchFamily="34" charset="0"/>
              </a:rPr>
              <a:t>ALA</a:t>
            </a:r>
          </a:p>
        </p:txBody>
      </p:sp>
      <p:sp>
        <p:nvSpPr>
          <p:cNvPr id="222294" name="Rectangle 86"/>
          <p:cNvSpPr>
            <a:spLocks noChangeArrowheads="1"/>
          </p:cNvSpPr>
          <p:nvPr/>
        </p:nvSpPr>
        <p:spPr bwMode="auto">
          <a:xfrm>
            <a:off x="4110038" y="5434013"/>
            <a:ext cx="32702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sz="600" b="1">
                <a:latin typeface="Tahoma" panose="020B0604030504040204" pitchFamily="34" charset="0"/>
              </a:rPr>
              <a:t>LEU</a:t>
            </a:r>
          </a:p>
        </p:txBody>
      </p:sp>
      <p:sp>
        <p:nvSpPr>
          <p:cNvPr id="222295" name="Rectangle 87"/>
          <p:cNvSpPr>
            <a:spLocks noChangeArrowheads="1"/>
          </p:cNvSpPr>
          <p:nvPr/>
        </p:nvSpPr>
        <p:spPr bwMode="auto">
          <a:xfrm>
            <a:off x="4395788" y="5472113"/>
            <a:ext cx="3333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sz="600" b="1">
                <a:latin typeface="Tahoma" panose="020B0604030504040204" pitchFamily="34" charset="0"/>
              </a:rPr>
              <a:t>TYR</a:t>
            </a:r>
          </a:p>
        </p:txBody>
      </p:sp>
      <p:sp>
        <p:nvSpPr>
          <p:cNvPr id="222296" name="Rectangle 88"/>
          <p:cNvSpPr>
            <a:spLocks noChangeArrowheads="1"/>
          </p:cNvSpPr>
          <p:nvPr/>
        </p:nvSpPr>
        <p:spPr bwMode="auto">
          <a:xfrm>
            <a:off x="4633913" y="5472113"/>
            <a:ext cx="32702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sz="600" b="1">
                <a:latin typeface="Tahoma" panose="020B0604030504040204" pitchFamily="34" charset="0"/>
              </a:rPr>
              <a:t>LEU</a:t>
            </a:r>
          </a:p>
        </p:txBody>
      </p:sp>
      <p:sp>
        <p:nvSpPr>
          <p:cNvPr id="222297" name="Rectangle 89"/>
          <p:cNvSpPr>
            <a:spLocks noChangeArrowheads="1"/>
          </p:cNvSpPr>
          <p:nvPr/>
        </p:nvSpPr>
        <p:spPr bwMode="auto">
          <a:xfrm>
            <a:off x="4913313" y="5443538"/>
            <a:ext cx="328612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sz="600" b="1">
                <a:latin typeface="Tahoma" panose="020B0604030504040204" pitchFamily="34" charset="0"/>
              </a:rPr>
              <a:t>VAL</a:t>
            </a:r>
          </a:p>
        </p:txBody>
      </p:sp>
      <p:sp>
        <p:nvSpPr>
          <p:cNvPr id="222298" name="Rectangle 90"/>
          <p:cNvSpPr>
            <a:spLocks noChangeArrowheads="1"/>
          </p:cNvSpPr>
          <p:nvPr/>
        </p:nvSpPr>
        <p:spPr bwMode="auto">
          <a:xfrm>
            <a:off x="5165725" y="5411788"/>
            <a:ext cx="331788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sz="600" b="1">
                <a:latin typeface="Tahoma" panose="020B0604030504040204" pitchFamily="34" charset="0"/>
              </a:rPr>
              <a:t>CYS</a:t>
            </a:r>
          </a:p>
        </p:txBody>
      </p:sp>
      <p:sp>
        <p:nvSpPr>
          <p:cNvPr id="222299" name="Rectangle 91"/>
          <p:cNvSpPr>
            <a:spLocks noChangeArrowheads="1"/>
          </p:cNvSpPr>
          <p:nvPr/>
        </p:nvSpPr>
        <p:spPr bwMode="auto">
          <a:xfrm>
            <a:off x="5453063" y="5362575"/>
            <a:ext cx="331787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sz="600" b="1">
                <a:latin typeface="Tahoma" panose="020B0604030504040204" pitchFamily="34" charset="0"/>
              </a:rPr>
              <a:t>GLY</a:t>
            </a:r>
          </a:p>
        </p:txBody>
      </p:sp>
      <p:sp>
        <p:nvSpPr>
          <p:cNvPr id="222300" name="Rectangle 92"/>
          <p:cNvSpPr>
            <a:spLocks noChangeArrowheads="1"/>
          </p:cNvSpPr>
          <p:nvPr/>
        </p:nvSpPr>
        <p:spPr bwMode="auto">
          <a:xfrm>
            <a:off x="5697538" y="5289550"/>
            <a:ext cx="338137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sz="600" b="1">
                <a:latin typeface="Tahoma" panose="020B0604030504040204" pitchFamily="34" charset="0"/>
              </a:rPr>
              <a:t>GLU</a:t>
            </a:r>
          </a:p>
        </p:txBody>
      </p:sp>
      <p:sp>
        <p:nvSpPr>
          <p:cNvPr id="222301" name="Rectangle 93"/>
          <p:cNvSpPr>
            <a:spLocks noChangeArrowheads="1"/>
          </p:cNvSpPr>
          <p:nvPr/>
        </p:nvSpPr>
        <p:spPr bwMode="auto">
          <a:xfrm>
            <a:off x="5964238" y="5195888"/>
            <a:ext cx="344487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sz="600" b="1">
                <a:latin typeface="Tahoma" panose="020B0604030504040204" pitchFamily="34" charset="0"/>
              </a:rPr>
              <a:t>ARG</a:t>
            </a:r>
          </a:p>
        </p:txBody>
      </p:sp>
      <p:sp>
        <p:nvSpPr>
          <p:cNvPr id="222302" name="Rectangle 94"/>
          <p:cNvSpPr>
            <a:spLocks noChangeArrowheads="1"/>
          </p:cNvSpPr>
          <p:nvPr/>
        </p:nvSpPr>
        <p:spPr bwMode="auto">
          <a:xfrm>
            <a:off x="6234113" y="5089525"/>
            <a:ext cx="331787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sz="600" b="1">
                <a:latin typeface="Tahoma" panose="020B0604030504040204" pitchFamily="34" charset="0"/>
              </a:rPr>
              <a:t>GLY</a:t>
            </a:r>
          </a:p>
        </p:txBody>
      </p:sp>
      <p:sp>
        <p:nvSpPr>
          <p:cNvPr id="222303" name="Rectangle 95"/>
          <p:cNvSpPr>
            <a:spLocks noChangeArrowheads="1"/>
          </p:cNvSpPr>
          <p:nvPr/>
        </p:nvSpPr>
        <p:spPr bwMode="auto">
          <a:xfrm>
            <a:off x="6481763" y="4959350"/>
            <a:ext cx="336550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sz="600" b="1">
                <a:latin typeface="Tahoma" panose="020B0604030504040204" pitchFamily="34" charset="0"/>
              </a:rPr>
              <a:t>PHE</a:t>
            </a:r>
          </a:p>
        </p:txBody>
      </p:sp>
      <p:sp>
        <p:nvSpPr>
          <p:cNvPr id="222304" name="Rectangle 96"/>
          <p:cNvSpPr>
            <a:spLocks noChangeArrowheads="1"/>
          </p:cNvSpPr>
          <p:nvPr/>
        </p:nvSpPr>
        <p:spPr bwMode="auto">
          <a:xfrm>
            <a:off x="6734175" y="4830763"/>
            <a:ext cx="336550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sz="600" b="1">
                <a:latin typeface="Tahoma" panose="020B0604030504040204" pitchFamily="34" charset="0"/>
              </a:rPr>
              <a:t>PHE</a:t>
            </a:r>
          </a:p>
        </p:txBody>
      </p:sp>
      <p:sp>
        <p:nvSpPr>
          <p:cNvPr id="222305" name="Rectangle 97"/>
          <p:cNvSpPr>
            <a:spLocks noChangeArrowheads="1"/>
          </p:cNvSpPr>
          <p:nvPr/>
        </p:nvSpPr>
        <p:spPr bwMode="auto">
          <a:xfrm>
            <a:off x="6981825" y="4649788"/>
            <a:ext cx="3333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sz="600" b="1">
                <a:latin typeface="Tahoma" panose="020B0604030504040204" pitchFamily="34" charset="0"/>
              </a:rPr>
              <a:t>TYR</a:t>
            </a:r>
          </a:p>
        </p:txBody>
      </p:sp>
      <p:sp>
        <p:nvSpPr>
          <p:cNvPr id="222306" name="Rectangle 98"/>
          <p:cNvSpPr>
            <a:spLocks noChangeArrowheads="1"/>
          </p:cNvSpPr>
          <p:nvPr/>
        </p:nvSpPr>
        <p:spPr bwMode="auto">
          <a:xfrm>
            <a:off x="7196138" y="4494213"/>
            <a:ext cx="341312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sz="600" b="1">
                <a:latin typeface="Tahoma" panose="020B0604030504040204" pitchFamily="34" charset="0"/>
              </a:rPr>
              <a:t>THR</a:t>
            </a:r>
          </a:p>
        </p:txBody>
      </p:sp>
      <p:sp>
        <p:nvSpPr>
          <p:cNvPr id="222307" name="Rectangle 99"/>
          <p:cNvSpPr>
            <a:spLocks noChangeArrowheads="1"/>
          </p:cNvSpPr>
          <p:nvPr/>
        </p:nvSpPr>
        <p:spPr bwMode="auto">
          <a:xfrm>
            <a:off x="7432675" y="4251325"/>
            <a:ext cx="323850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sz="600" b="1">
                <a:latin typeface="Tahoma" panose="020B0604030504040204" pitchFamily="34" charset="0"/>
              </a:rPr>
              <a:t>LYS</a:t>
            </a:r>
          </a:p>
        </p:txBody>
      </p:sp>
      <p:sp>
        <p:nvSpPr>
          <p:cNvPr id="222308" name="Rectangle 100"/>
          <p:cNvSpPr>
            <a:spLocks noChangeArrowheads="1"/>
          </p:cNvSpPr>
          <p:nvPr/>
        </p:nvSpPr>
        <p:spPr bwMode="auto">
          <a:xfrm>
            <a:off x="7818438" y="3790950"/>
            <a:ext cx="341312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sz="600" b="1">
                <a:latin typeface="Tahoma" panose="020B0604030504040204" pitchFamily="34" charset="0"/>
              </a:rPr>
              <a:t>THR</a:t>
            </a:r>
          </a:p>
        </p:txBody>
      </p:sp>
      <p:sp>
        <p:nvSpPr>
          <p:cNvPr id="222309" name="Rectangle 101"/>
          <p:cNvSpPr>
            <a:spLocks noChangeArrowheads="1"/>
          </p:cNvSpPr>
          <p:nvPr/>
        </p:nvSpPr>
        <p:spPr bwMode="auto">
          <a:xfrm>
            <a:off x="2379663" y="920750"/>
            <a:ext cx="331787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sz="600" b="1">
                <a:latin typeface="Tahoma" panose="020B0604030504040204" pitchFamily="34" charset="0"/>
              </a:rPr>
              <a:t>GLY</a:t>
            </a:r>
          </a:p>
        </p:txBody>
      </p:sp>
      <p:sp>
        <p:nvSpPr>
          <p:cNvPr id="222310" name="Rectangle 102"/>
          <p:cNvSpPr>
            <a:spLocks noChangeArrowheads="1"/>
          </p:cNvSpPr>
          <p:nvPr/>
        </p:nvSpPr>
        <p:spPr bwMode="auto">
          <a:xfrm>
            <a:off x="2378075" y="1316038"/>
            <a:ext cx="3079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sz="600" b="1">
                <a:latin typeface="Tahoma" panose="020B0604030504040204" pitchFamily="34" charset="0"/>
              </a:rPr>
              <a:t>ILE</a:t>
            </a:r>
          </a:p>
        </p:txBody>
      </p:sp>
      <p:sp>
        <p:nvSpPr>
          <p:cNvPr id="222311" name="Rectangle 103"/>
          <p:cNvSpPr>
            <a:spLocks noChangeArrowheads="1"/>
          </p:cNvSpPr>
          <p:nvPr/>
        </p:nvSpPr>
        <p:spPr bwMode="auto">
          <a:xfrm>
            <a:off x="2411413" y="1685925"/>
            <a:ext cx="328612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sz="600" b="1">
                <a:latin typeface="Tahoma" panose="020B0604030504040204" pitchFamily="34" charset="0"/>
              </a:rPr>
              <a:t>VAL</a:t>
            </a:r>
          </a:p>
        </p:txBody>
      </p:sp>
      <p:sp>
        <p:nvSpPr>
          <p:cNvPr id="222312" name="Rectangle 104"/>
          <p:cNvSpPr>
            <a:spLocks noChangeArrowheads="1"/>
          </p:cNvSpPr>
          <p:nvPr/>
        </p:nvSpPr>
        <p:spPr bwMode="auto">
          <a:xfrm>
            <a:off x="2527300" y="2003425"/>
            <a:ext cx="338138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sz="600" b="1">
                <a:latin typeface="Tahoma" panose="020B0604030504040204" pitchFamily="34" charset="0"/>
              </a:rPr>
              <a:t>GLU</a:t>
            </a:r>
          </a:p>
        </p:txBody>
      </p:sp>
      <p:sp>
        <p:nvSpPr>
          <p:cNvPr id="222313" name="Rectangle 105"/>
          <p:cNvSpPr>
            <a:spLocks noChangeArrowheads="1"/>
          </p:cNvSpPr>
          <p:nvPr/>
        </p:nvSpPr>
        <p:spPr bwMode="auto">
          <a:xfrm>
            <a:off x="2708275" y="2314575"/>
            <a:ext cx="33972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sz="600" b="1">
                <a:latin typeface="Tahoma" panose="020B0604030504040204" pitchFamily="34" charset="0"/>
              </a:rPr>
              <a:t>GLN</a:t>
            </a:r>
          </a:p>
        </p:txBody>
      </p:sp>
      <p:sp>
        <p:nvSpPr>
          <p:cNvPr id="222314" name="Rectangle 106"/>
          <p:cNvSpPr>
            <a:spLocks noChangeArrowheads="1"/>
          </p:cNvSpPr>
          <p:nvPr/>
        </p:nvSpPr>
        <p:spPr bwMode="auto">
          <a:xfrm>
            <a:off x="2903538" y="2546350"/>
            <a:ext cx="331787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sz="600" b="1">
                <a:latin typeface="Tahoma" panose="020B0604030504040204" pitchFamily="34" charset="0"/>
              </a:rPr>
              <a:t>CYS</a:t>
            </a:r>
          </a:p>
        </p:txBody>
      </p:sp>
      <p:sp>
        <p:nvSpPr>
          <p:cNvPr id="222315" name="Rectangle 107"/>
          <p:cNvSpPr>
            <a:spLocks noChangeArrowheads="1"/>
          </p:cNvSpPr>
          <p:nvPr/>
        </p:nvSpPr>
        <p:spPr bwMode="auto">
          <a:xfrm>
            <a:off x="3136900" y="2730500"/>
            <a:ext cx="331788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sz="600" b="1">
                <a:latin typeface="Tahoma" panose="020B0604030504040204" pitchFamily="34" charset="0"/>
              </a:rPr>
              <a:t>CYS</a:t>
            </a:r>
          </a:p>
        </p:txBody>
      </p:sp>
      <p:sp>
        <p:nvSpPr>
          <p:cNvPr id="222316" name="Rectangle 108"/>
          <p:cNvSpPr>
            <a:spLocks noChangeArrowheads="1"/>
          </p:cNvSpPr>
          <p:nvPr/>
        </p:nvSpPr>
        <p:spPr bwMode="auto">
          <a:xfrm>
            <a:off x="3379788" y="2909888"/>
            <a:ext cx="341312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sz="600" b="1">
                <a:latin typeface="Tahoma" panose="020B0604030504040204" pitchFamily="34" charset="0"/>
              </a:rPr>
              <a:t>THR</a:t>
            </a:r>
          </a:p>
        </p:txBody>
      </p:sp>
      <p:sp>
        <p:nvSpPr>
          <p:cNvPr id="222317" name="Rectangle 109"/>
          <p:cNvSpPr>
            <a:spLocks noChangeArrowheads="1"/>
          </p:cNvSpPr>
          <p:nvPr/>
        </p:nvSpPr>
        <p:spPr bwMode="auto">
          <a:xfrm>
            <a:off x="3641725" y="3027363"/>
            <a:ext cx="331788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sz="600" b="1">
                <a:latin typeface="Tahoma" panose="020B0604030504040204" pitchFamily="34" charset="0"/>
              </a:rPr>
              <a:t>SER</a:t>
            </a:r>
          </a:p>
        </p:txBody>
      </p:sp>
      <p:sp>
        <p:nvSpPr>
          <p:cNvPr id="222318" name="Rectangle 110"/>
          <p:cNvSpPr>
            <a:spLocks noChangeArrowheads="1"/>
          </p:cNvSpPr>
          <p:nvPr/>
        </p:nvSpPr>
        <p:spPr bwMode="auto">
          <a:xfrm>
            <a:off x="3949700" y="3109913"/>
            <a:ext cx="3079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sz="600" b="1">
                <a:latin typeface="Tahoma" panose="020B0604030504040204" pitchFamily="34" charset="0"/>
              </a:rPr>
              <a:t>ILE</a:t>
            </a:r>
          </a:p>
        </p:txBody>
      </p:sp>
      <p:sp>
        <p:nvSpPr>
          <p:cNvPr id="222319" name="Rectangle 111"/>
          <p:cNvSpPr>
            <a:spLocks noChangeArrowheads="1"/>
          </p:cNvSpPr>
          <p:nvPr/>
        </p:nvSpPr>
        <p:spPr bwMode="auto">
          <a:xfrm>
            <a:off x="4184650" y="3133725"/>
            <a:ext cx="331788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sz="600" b="1">
                <a:latin typeface="Tahoma" panose="020B0604030504040204" pitchFamily="34" charset="0"/>
              </a:rPr>
              <a:t>CYS</a:t>
            </a:r>
          </a:p>
        </p:txBody>
      </p:sp>
      <p:sp>
        <p:nvSpPr>
          <p:cNvPr id="222320" name="Rectangle 112"/>
          <p:cNvSpPr>
            <a:spLocks noChangeArrowheads="1"/>
          </p:cNvSpPr>
          <p:nvPr/>
        </p:nvSpPr>
        <p:spPr bwMode="auto">
          <a:xfrm>
            <a:off x="4433888" y="3171825"/>
            <a:ext cx="331787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sz="600" b="1">
                <a:latin typeface="Tahoma" panose="020B0604030504040204" pitchFamily="34" charset="0"/>
              </a:rPr>
              <a:t>SER</a:t>
            </a:r>
          </a:p>
        </p:txBody>
      </p:sp>
      <p:sp>
        <p:nvSpPr>
          <p:cNvPr id="222321" name="Rectangle 113"/>
          <p:cNvSpPr>
            <a:spLocks noChangeArrowheads="1"/>
          </p:cNvSpPr>
          <p:nvPr/>
        </p:nvSpPr>
        <p:spPr bwMode="auto">
          <a:xfrm>
            <a:off x="4706938" y="3189288"/>
            <a:ext cx="32702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sz="600" b="1">
                <a:latin typeface="Tahoma" panose="020B0604030504040204" pitchFamily="34" charset="0"/>
              </a:rPr>
              <a:t>LEU</a:t>
            </a:r>
          </a:p>
        </p:txBody>
      </p:sp>
      <p:sp>
        <p:nvSpPr>
          <p:cNvPr id="222322" name="Rectangle 114"/>
          <p:cNvSpPr>
            <a:spLocks noChangeArrowheads="1"/>
          </p:cNvSpPr>
          <p:nvPr/>
        </p:nvSpPr>
        <p:spPr bwMode="auto">
          <a:xfrm>
            <a:off x="4962525" y="3163888"/>
            <a:ext cx="3333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sz="600" b="1">
                <a:latin typeface="Tahoma" panose="020B0604030504040204" pitchFamily="34" charset="0"/>
              </a:rPr>
              <a:t>TYR</a:t>
            </a:r>
          </a:p>
        </p:txBody>
      </p:sp>
      <p:sp>
        <p:nvSpPr>
          <p:cNvPr id="222323" name="Rectangle 115"/>
          <p:cNvSpPr>
            <a:spLocks noChangeArrowheads="1"/>
          </p:cNvSpPr>
          <p:nvPr/>
        </p:nvSpPr>
        <p:spPr bwMode="auto">
          <a:xfrm>
            <a:off x="5221288" y="3073400"/>
            <a:ext cx="33972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sz="600" b="1">
                <a:latin typeface="Tahoma" panose="020B0604030504040204" pitchFamily="34" charset="0"/>
              </a:rPr>
              <a:t>GLN</a:t>
            </a:r>
          </a:p>
        </p:txBody>
      </p:sp>
      <p:sp>
        <p:nvSpPr>
          <p:cNvPr id="222324" name="Rectangle 116"/>
          <p:cNvSpPr>
            <a:spLocks noChangeArrowheads="1"/>
          </p:cNvSpPr>
          <p:nvPr/>
        </p:nvSpPr>
        <p:spPr bwMode="auto">
          <a:xfrm>
            <a:off x="5483225" y="2946400"/>
            <a:ext cx="32702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sz="600" b="1">
                <a:latin typeface="Tahoma" panose="020B0604030504040204" pitchFamily="34" charset="0"/>
              </a:rPr>
              <a:t>LEU</a:t>
            </a:r>
          </a:p>
        </p:txBody>
      </p:sp>
      <p:sp>
        <p:nvSpPr>
          <p:cNvPr id="222325" name="Rectangle 117"/>
          <p:cNvSpPr>
            <a:spLocks noChangeArrowheads="1"/>
          </p:cNvSpPr>
          <p:nvPr/>
        </p:nvSpPr>
        <p:spPr bwMode="auto">
          <a:xfrm>
            <a:off x="5735638" y="2809875"/>
            <a:ext cx="338137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sz="600" b="1">
                <a:latin typeface="Tahoma" panose="020B0604030504040204" pitchFamily="34" charset="0"/>
              </a:rPr>
              <a:t>GLU</a:t>
            </a:r>
          </a:p>
        </p:txBody>
      </p:sp>
      <p:sp>
        <p:nvSpPr>
          <p:cNvPr id="222326" name="Rectangle 118"/>
          <p:cNvSpPr>
            <a:spLocks noChangeArrowheads="1"/>
          </p:cNvSpPr>
          <p:nvPr/>
        </p:nvSpPr>
        <p:spPr bwMode="auto">
          <a:xfrm>
            <a:off x="5964238" y="2617788"/>
            <a:ext cx="33972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sz="600" b="1">
                <a:latin typeface="Tahoma" panose="020B0604030504040204" pitchFamily="34" charset="0"/>
              </a:rPr>
              <a:t>ASN</a:t>
            </a:r>
          </a:p>
        </p:txBody>
      </p:sp>
      <p:sp>
        <p:nvSpPr>
          <p:cNvPr id="222327" name="Rectangle 119"/>
          <p:cNvSpPr>
            <a:spLocks noChangeArrowheads="1"/>
          </p:cNvSpPr>
          <p:nvPr/>
        </p:nvSpPr>
        <p:spPr bwMode="auto">
          <a:xfrm>
            <a:off x="6183313" y="2408238"/>
            <a:ext cx="3333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sz="600" b="1">
                <a:latin typeface="Tahoma" panose="020B0604030504040204" pitchFamily="34" charset="0"/>
              </a:rPr>
              <a:t>TYR</a:t>
            </a:r>
          </a:p>
        </p:txBody>
      </p:sp>
      <p:sp>
        <p:nvSpPr>
          <p:cNvPr id="222328" name="Rectangle 120"/>
          <p:cNvSpPr>
            <a:spLocks noChangeArrowheads="1"/>
          </p:cNvSpPr>
          <p:nvPr/>
        </p:nvSpPr>
        <p:spPr bwMode="auto">
          <a:xfrm>
            <a:off x="6372225" y="2136775"/>
            <a:ext cx="331788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sz="600" b="1">
                <a:latin typeface="Tahoma" panose="020B0604030504040204" pitchFamily="34" charset="0"/>
              </a:rPr>
              <a:t>CYS</a:t>
            </a:r>
          </a:p>
        </p:txBody>
      </p:sp>
      <p:sp>
        <p:nvSpPr>
          <p:cNvPr id="222329" name="Oval 121"/>
          <p:cNvSpPr>
            <a:spLocks noChangeArrowheads="1"/>
          </p:cNvSpPr>
          <p:nvPr/>
        </p:nvSpPr>
        <p:spPr bwMode="auto">
          <a:xfrm>
            <a:off x="7470775" y="4214813"/>
            <a:ext cx="255588" cy="377825"/>
          </a:xfrm>
          <a:prstGeom prst="ellipse">
            <a:avLst/>
          </a:prstGeom>
          <a:solidFill>
            <a:srgbClr val="FF9933"/>
          </a:solidFill>
          <a:ln w="12700">
            <a:solidFill>
              <a:srgbClr val="FF99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22330" name="Oval 122"/>
          <p:cNvSpPr>
            <a:spLocks noChangeArrowheads="1"/>
          </p:cNvSpPr>
          <p:nvPr/>
        </p:nvSpPr>
        <p:spPr bwMode="auto">
          <a:xfrm>
            <a:off x="6548438" y="1773238"/>
            <a:ext cx="257175" cy="377825"/>
          </a:xfrm>
          <a:prstGeom prst="ellipse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9933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222331" name="Rectangle 123"/>
          <p:cNvSpPr>
            <a:spLocks noChangeArrowheads="1"/>
          </p:cNvSpPr>
          <p:nvPr/>
        </p:nvSpPr>
        <p:spPr bwMode="auto">
          <a:xfrm>
            <a:off x="2244725" y="782638"/>
            <a:ext cx="246063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sz="800" b="1">
                <a:solidFill>
                  <a:srgbClr val="112160"/>
                </a:solidFill>
                <a:latin typeface="Tahoma" panose="020B0604030504040204" pitchFamily="34" charset="0"/>
              </a:rPr>
              <a:t>1</a:t>
            </a:r>
          </a:p>
        </p:txBody>
      </p:sp>
      <p:sp>
        <p:nvSpPr>
          <p:cNvPr id="222332" name="Rectangle 124"/>
          <p:cNvSpPr>
            <a:spLocks noChangeArrowheads="1"/>
          </p:cNvSpPr>
          <p:nvPr/>
        </p:nvSpPr>
        <p:spPr bwMode="auto">
          <a:xfrm>
            <a:off x="2185988" y="1266825"/>
            <a:ext cx="246062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sz="800" b="1">
                <a:solidFill>
                  <a:srgbClr val="112160"/>
                </a:solidFill>
                <a:latin typeface="Tahoma" panose="020B0604030504040204" pitchFamily="34" charset="0"/>
              </a:rPr>
              <a:t>2</a:t>
            </a:r>
          </a:p>
        </p:txBody>
      </p:sp>
      <p:sp>
        <p:nvSpPr>
          <p:cNvPr id="222333" name="Rectangle 125"/>
          <p:cNvSpPr>
            <a:spLocks noChangeArrowheads="1"/>
          </p:cNvSpPr>
          <p:nvPr/>
        </p:nvSpPr>
        <p:spPr bwMode="auto">
          <a:xfrm>
            <a:off x="2244725" y="1793875"/>
            <a:ext cx="246063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sz="800" b="1">
                <a:solidFill>
                  <a:srgbClr val="112160"/>
                </a:solidFill>
                <a:latin typeface="Tahoma" panose="020B0604030504040204" pitchFamily="34" charset="0"/>
              </a:rPr>
              <a:t>3</a:t>
            </a:r>
          </a:p>
        </p:txBody>
      </p:sp>
      <p:sp>
        <p:nvSpPr>
          <p:cNvPr id="222334" name="Rectangle 126"/>
          <p:cNvSpPr>
            <a:spLocks noChangeArrowheads="1"/>
          </p:cNvSpPr>
          <p:nvPr/>
        </p:nvSpPr>
        <p:spPr bwMode="auto">
          <a:xfrm>
            <a:off x="2387600" y="2184400"/>
            <a:ext cx="246063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sz="800" b="1">
                <a:solidFill>
                  <a:srgbClr val="112160"/>
                </a:solidFill>
                <a:latin typeface="Tahoma" panose="020B0604030504040204" pitchFamily="34" charset="0"/>
              </a:rPr>
              <a:t>4</a:t>
            </a:r>
          </a:p>
        </p:txBody>
      </p:sp>
      <p:sp>
        <p:nvSpPr>
          <p:cNvPr id="222335" name="Rectangle 127"/>
          <p:cNvSpPr>
            <a:spLocks noChangeArrowheads="1"/>
          </p:cNvSpPr>
          <p:nvPr/>
        </p:nvSpPr>
        <p:spPr bwMode="auto">
          <a:xfrm>
            <a:off x="2581275" y="2493963"/>
            <a:ext cx="246063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sz="800" b="1">
                <a:solidFill>
                  <a:srgbClr val="112160"/>
                </a:solidFill>
                <a:latin typeface="Tahoma" panose="020B0604030504040204" pitchFamily="34" charset="0"/>
              </a:rPr>
              <a:t>5</a:t>
            </a:r>
          </a:p>
        </p:txBody>
      </p:sp>
      <p:sp>
        <p:nvSpPr>
          <p:cNvPr id="222336" name="Rectangle 128"/>
          <p:cNvSpPr>
            <a:spLocks noChangeArrowheads="1"/>
          </p:cNvSpPr>
          <p:nvPr/>
        </p:nvSpPr>
        <p:spPr bwMode="auto">
          <a:xfrm>
            <a:off x="2840038" y="2763838"/>
            <a:ext cx="246062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sz="800" b="1">
                <a:solidFill>
                  <a:srgbClr val="112160"/>
                </a:solidFill>
                <a:latin typeface="Tahoma" panose="020B0604030504040204" pitchFamily="34" charset="0"/>
              </a:rPr>
              <a:t>6</a:t>
            </a:r>
          </a:p>
        </p:txBody>
      </p:sp>
      <p:sp>
        <p:nvSpPr>
          <p:cNvPr id="222337" name="Rectangle 129"/>
          <p:cNvSpPr>
            <a:spLocks noChangeArrowheads="1"/>
          </p:cNvSpPr>
          <p:nvPr/>
        </p:nvSpPr>
        <p:spPr bwMode="auto">
          <a:xfrm>
            <a:off x="3033713" y="2973388"/>
            <a:ext cx="246062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sz="800" b="1">
                <a:solidFill>
                  <a:srgbClr val="112160"/>
                </a:solidFill>
                <a:latin typeface="Tahoma" panose="020B0604030504040204" pitchFamily="34" charset="0"/>
              </a:rPr>
              <a:t>7</a:t>
            </a:r>
          </a:p>
        </p:txBody>
      </p:sp>
      <p:sp>
        <p:nvSpPr>
          <p:cNvPr id="222338" name="Rectangle 130"/>
          <p:cNvSpPr>
            <a:spLocks noChangeArrowheads="1"/>
          </p:cNvSpPr>
          <p:nvPr/>
        </p:nvSpPr>
        <p:spPr bwMode="auto">
          <a:xfrm>
            <a:off x="3359150" y="3209925"/>
            <a:ext cx="246063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sz="800" b="1">
                <a:solidFill>
                  <a:srgbClr val="112160"/>
                </a:solidFill>
                <a:latin typeface="Tahoma" panose="020B0604030504040204" pitchFamily="34" charset="0"/>
              </a:rPr>
              <a:t>8</a:t>
            </a:r>
          </a:p>
        </p:txBody>
      </p:sp>
      <p:sp>
        <p:nvSpPr>
          <p:cNvPr id="222339" name="Rectangle 131"/>
          <p:cNvSpPr>
            <a:spLocks noChangeArrowheads="1"/>
          </p:cNvSpPr>
          <p:nvPr/>
        </p:nvSpPr>
        <p:spPr bwMode="auto">
          <a:xfrm>
            <a:off x="3633788" y="3327400"/>
            <a:ext cx="246062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sz="800" b="1">
                <a:solidFill>
                  <a:srgbClr val="112160"/>
                </a:solidFill>
                <a:latin typeface="Tahoma" panose="020B0604030504040204" pitchFamily="34" charset="0"/>
              </a:rPr>
              <a:t>9</a:t>
            </a:r>
          </a:p>
        </p:txBody>
      </p:sp>
      <p:sp>
        <p:nvSpPr>
          <p:cNvPr id="222340" name="Rectangle 132"/>
          <p:cNvSpPr>
            <a:spLocks noChangeArrowheads="1"/>
          </p:cNvSpPr>
          <p:nvPr/>
        </p:nvSpPr>
        <p:spPr bwMode="auto">
          <a:xfrm>
            <a:off x="3902075" y="3448050"/>
            <a:ext cx="31115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sz="800" b="1">
                <a:solidFill>
                  <a:srgbClr val="112160"/>
                </a:solidFill>
                <a:latin typeface="Tahoma" panose="020B0604030504040204" pitchFamily="34" charset="0"/>
              </a:rPr>
              <a:t>10</a:t>
            </a:r>
          </a:p>
        </p:txBody>
      </p:sp>
      <p:sp>
        <p:nvSpPr>
          <p:cNvPr id="222341" name="Rectangle 133"/>
          <p:cNvSpPr>
            <a:spLocks noChangeArrowheads="1"/>
          </p:cNvSpPr>
          <p:nvPr/>
        </p:nvSpPr>
        <p:spPr bwMode="auto">
          <a:xfrm>
            <a:off x="4217988" y="3457575"/>
            <a:ext cx="31115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sz="800" b="1">
                <a:solidFill>
                  <a:srgbClr val="112160"/>
                </a:solidFill>
                <a:latin typeface="Tahoma" panose="020B0604030504040204" pitchFamily="34" charset="0"/>
              </a:rPr>
              <a:t>11</a:t>
            </a:r>
          </a:p>
        </p:txBody>
      </p:sp>
      <p:sp>
        <p:nvSpPr>
          <p:cNvPr id="222342" name="Rectangle 134"/>
          <p:cNvSpPr>
            <a:spLocks noChangeArrowheads="1"/>
          </p:cNvSpPr>
          <p:nvPr/>
        </p:nvSpPr>
        <p:spPr bwMode="auto">
          <a:xfrm>
            <a:off x="4489450" y="3502025"/>
            <a:ext cx="31115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sz="800" b="1">
                <a:solidFill>
                  <a:srgbClr val="112160"/>
                </a:solidFill>
                <a:latin typeface="Tahoma" panose="020B0604030504040204" pitchFamily="34" charset="0"/>
              </a:rPr>
              <a:t>12</a:t>
            </a:r>
          </a:p>
        </p:txBody>
      </p:sp>
      <p:sp>
        <p:nvSpPr>
          <p:cNvPr id="222343" name="Rectangle 135"/>
          <p:cNvSpPr>
            <a:spLocks noChangeArrowheads="1"/>
          </p:cNvSpPr>
          <p:nvPr/>
        </p:nvSpPr>
        <p:spPr bwMode="auto">
          <a:xfrm>
            <a:off x="4794250" y="3508375"/>
            <a:ext cx="31115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sz="800" b="1">
                <a:solidFill>
                  <a:srgbClr val="112160"/>
                </a:solidFill>
                <a:latin typeface="Tahoma" panose="020B0604030504040204" pitchFamily="34" charset="0"/>
              </a:rPr>
              <a:t>13</a:t>
            </a:r>
          </a:p>
        </p:txBody>
      </p:sp>
      <p:sp>
        <p:nvSpPr>
          <p:cNvPr id="222344" name="Rectangle 136"/>
          <p:cNvSpPr>
            <a:spLocks noChangeArrowheads="1"/>
          </p:cNvSpPr>
          <p:nvPr/>
        </p:nvSpPr>
        <p:spPr bwMode="auto">
          <a:xfrm>
            <a:off x="5094288" y="3473450"/>
            <a:ext cx="31115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sz="800" b="1">
                <a:solidFill>
                  <a:srgbClr val="112160"/>
                </a:solidFill>
                <a:latin typeface="Tahoma" panose="020B0604030504040204" pitchFamily="34" charset="0"/>
              </a:rPr>
              <a:t>14</a:t>
            </a:r>
          </a:p>
        </p:txBody>
      </p:sp>
      <p:sp>
        <p:nvSpPr>
          <p:cNvPr id="222345" name="Rectangle 137"/>
          <p:cNvSpPr>
            <a:spLocks noChangeArrowheads="1"/>
          </p:cNvSpPr>
          <p:nvPr/>
        </p:nvSpPr>
        <p:spPr bwMode="auto">
          <a:xfrm>
            <a:off x="5380038" y="3363913"/>
            <a:ext cx="311150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sz="800" b="1">
                <a:solidFill>
                  <a:srgbClr val="112160"/>
                </a:solidFill>
                <a:latin typeface="Tahoma" panose="020B0604030504040204" pitchFamily="34" charset="0"/>
              </a:rPr>
              <a:t>15</a:t>
            </a:r>
          </a:p>
        </p:txBody>
      </p:sp>
      <p:sp>
        <p:nvSpPr>
          <p:cNvPr id="222346" name="Rectangle 138"/>
          <p:cNvSpPr>
            <a:spLocks noChangeArrowheads="1"/>
          </p:cNvSpPr>
          <p:nvPr/>
        </p:nvSpPr>
        <p:spPr bwMode="auto">
          <a:xfrm>
            <a:off x="5665788" y="3257550"/>
            <a:ext cx="31115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sz="800" b="1">
                <a:solidFill>
                  <a:srgbClr val="112160"/>
                </a:solidFill>
                <a:latin typeface="Tahoma" panose="020B0604030504040204" pitchFamily="34" charset="0"/>
              </a:rPr>
              <a:t>16</a:t>
            </a:r>
          </a:p>
        </p:txBody>
      </p:sp>
      <p:sp>
        <p:nvSpPr>
          <p:cNvPr id="222347" name="Rectangle 139"/>
          <p:cNvSpPr>
            <a:spLocks noChangeArrowheads="1"/>
          </p:cNvSpPr>
          <p:nvPr/>
        </p:nvSpPr>
        <p:spPr bwMode="auto">
          <a:xfrm>
            <a:off x="5894388" y="3127375"/>
            <a:ext cx="31115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sz="800" b="1">
                <a:solidFill>
                  <a:srgbClr val="112160"/>
                </a:solidFill>
                <a:latin typeface="Tahoma" panose="020B0604030504040204" pitchFamily="34" charset="0"/>
              </a:rPr>
              <a:t>17</a:t>
            </a:r>
          </a:p>
        </p:txBody>
      </p:sp>
      <p:sp>
        <p:nvSpPr>
          <p:cNvPr id="222348" name="Rectangle 140"/>
          <p:cNvSpPr>
            <a:spLocks noChangeArrowheads="1"/>
          </p:cNvSpPr>
          <p:nvPr/>
        </p:nvSpPr>
        <p:spPr bwMode="auto">
          <a:xfrm>
            <a:off x="6143625" y="2927350"/>
            <a:ext cx="31115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sz="800" b="1">
                <a:solidFill>
                  <a:srgbClr val="112160"/>
                </a:solidFill>
                <a:latin typeface="Tahoma" panose="020B0604030504040204" pitchFamily="34" charset="0"/>
              </a:rPr>
              <a:t>18</a:t>
            </a:r>
          </a:p>
        </p:txBody>
      </p:sp>
      <p:sp>
        <p:nvSpPr>
          <p:cNvPr id="222349" name="Rectangle 141"/>
          <p:cNvSpPr>
            <a:spLocks noChangeArrowheads="1"/>
          </p:cNvSpPr>
          <p:nvPr/>
        </p:nvSpPr>
        <p:spPr bwMode="auto">
          <a:xfrm>
            <a:off x="6324600" y="2700338"/>
            <a:ext cx="311150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sz="800" b="1">
                <a:solidFill>
                  <a:srgbClr val="112160"/>
                </a:solidFill>
                <a:latin typeface="Tahoma" panose="020B0604030504040204" pitchFamily="34" charset="0"/>
              </a:rPr>
              <a:t>19</a:t>
            </a:r>
          </a:p>
        </p:txBody>
      </p:sp>
      <p:sp>
        <p:nvSpPr>
          <p:cNvPr id="222350" name="Rectangle 142"/>
          <p:cNvSpPr>
            <a:spLocks noChangeArrowheads="1"/>
          </p:cNvSpPr>
          <p:nvPr/>
        </p:nvSpPr>
        <p:spPr bwMode="auto">
          <a:xfrm>
            <a:off x="6629400" y="2347913"/>
            <a:ext cx="311150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sz="800" b="1">
                <a:solidFill>
                  <a:srgbClr val="112160"/>
                </a:solidFill>
                <a:latin typeface="Tahoma" panose="020B0604030504040204" pitchFamily="34" charset="0"/>
              </a:rPr>
              <a:t>20</a:t>
            </a:r>
          </a:p>
        </p:txBody>
      </p:sp>
      <p:sp>
        <p:nvSpPr>
          <p:cNvPr id="222351" name="Rectangle 143"/>
          <p:cNvSpPr>
            <a:spLocks noChangeArrowheads="1"/>
          </p:cNvSpPr>
          <p:nvPr/>
        </p:nvSpPr>
        <p:spPr bwMode="auto">
          <a:xfrm>
            <a:off x="6811963" y="2098675"/>
            <a:ext cx="31115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sz="800" b="1">
                <a:solidFill>
                  <a:srgbClr val="112160"/>
                </a:solidFill>
                <a:latin typeface="Tahoma" panose="020B0604030504040204" pitchFamily="34" charset="0"/>
              </a:rPr>
              <a:t>21</a:t>
            </a:r>
          </a:p>
        </p:txBody>
      </p:sp>
      <p:sp>
        <p:nvSpPr>
          <p:cNvPr id="222352" name="Rectangle 144"/>
          <p:cNvSpPr>
            <a:spLocks noChangeArrowheads="1"/>
          </p:cNvSpPr>
          <p:nvPr/>
        </p:nvSpPr>
        <p:spPr bwMode="auto">
          <a:xfrm>
            <a:off x="6537325" y="1835150"/>
            <a:ext cx="33972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sz="600" b="1">
                <a:latin typeface="Tahoma" panose="020B0604030504040204" pitchFamily="34" charset="0"/>
              </a:rPr>
              <a:t>ASN</a:t>
            </a:r>
          </a:p>
        </p:txBody>
      </p:sp>
      <p:sp>
        <p:nvSpPr>
          <p:cNvPr id="222353" name="Rectangle 145"/>
          <p:cNvSpPr>
            <a:spLocks noChangeArrowheads="1"/>
          </p:cNvSpPr>
          <p:nvPr/>
        </p:nvSpPr>
        <p:spPr bwMode="auto">
          <a:xfrm>
            <a:off x="7485063" y="4357688"/>
            <a:ext cx="227012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>
            <a:spAutoFit/>
          </a:bodyPr>
          <a:lstStyle/>
          <a:p>
            <a:pPr eaLnBrk="0" hangingPunct="0"/>
            <a:r>
              <a:rPr lang="es-ES" altLang="es-MX" sz="600" b="1">
                <a:latin typeface="Tahoma" panose="020B0604030504040204" pitchFamily="34" charset="0"/>
              </a:rPr>
              <a:t>PRO</a:t>
            </a:r>
          </a:p>
        </p:txBody>
      </p:sp>
      <p:sp>
        <p:nvSpPr>
          <p:cNvPr id="222354" name="Rectangle 146"/>
          <p:cNvSpPr>
            <a:spLocks noChangeArrowheads="1"/>
          </p:cNvSpPr>
          <p:nvPr/>
        </p:nvSpPr>
        <p:spPr bwMode="auto">
          <a:xfrm>
            <a:off x="5518150" y="5688013"/>
            <a:ext cx="311150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sz="800" b="1">
                <a:solidFill>
                  <a:srgbClr val="112160"/>
                </a:solidFill>
                <a:latin typeface="Tahoma" panose="020B0604030504040204" pitchFamily="34" charset="0"/>
              </a:rPr>
              <a:t>20</a:t>
            </a:r>
          </a:p>
        </p:txBody>
      </p:sp>
      <p:sp>
        <p:nvSpPr>
          <p:cNvPr id="222355" name="Rectangle 147"/>
          <p:cNvSpPr>
            <a:spLocks noChangeArrowheads="1"/>
          </p:cNvSpPr>
          <p:nvPr/>
        </p:nvSpPr>
        <p:spPr bwMode="auto">
          <a:xfrm>
            <a:off x="914400" y="2938463"/>
            <a:ext cx="246063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sz="800" b="1">
                <a:solidFill>
                  <a:srgbClr val="112160"/>
                </a:solidFill>
                <a:latin typeface="Tahoma" panose="020B0604030504040204" pitchFamily="34" charset="0"/>
              </a:rPr>
              <a:t>1</a:t>
            </a:r>
          </a:p>
        </p:txBody>
      </p:sp>
      <p:sp>
        <p:nvSpPr>
          <p:cNvPr id="222356" name="Rectangle 148"/>
          <p:cNvSpPr>
            <a:spLocks noChangeArrowheads="1"/>
          </p:cNvSpPr>
          <p:nvPr/>
        </p:nvSpPr>
        <p:spPr bwMode="auto">
          <a:xfrm>
            <a:off x="8099425" y="3986213"/>
            <a:ext cx="311150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sz="800" b="1">
                <a:solidFill>
                  <a:srgbClr val="112160"/>
                </a:solidFill>
                <a:latin typeface="Tahoma" panose="020B0604030504040204" pitchFamily="34" charset="0"/>
              </a:rPr>
              <a:t>30</a:t>
            </a:r>
          </a:p>
        </p:txBody>
      </p:sp>
      <p:sp>
        <p:nvSpPr>
          <p:cNvPr id="222357" name="Rectangle 149"/>
          <p:cNvSpPr>
            <a:spLocks noChangeArrowheads="1"/>
          </p:cNvSpPr>
          <p:nvPr/>
        </p:nvSpPr>
        <p:spPr bwMode="auto">
          <a:xfrm>
            <a:off x="1058863" y="3275013"/>
            <a:ext cx="246062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sz="800" b="1">
                <a:solidFill>
                  <a:srgbClr val="112160"/>
                </a:solidFill>
                <a:latin typeface="Tahoma" panose="020B0604030504040204" pitchFamily="34" charset="0"/>
              </a:rPr>
              <a:t>2</a:t>
            </a:r>
          </a:p>
        </p:txBody>
      </p:sp>
      <p:sp>
        <p:nvSpPr>
          <p:cNvPr id="222358" name="Rectangle 150"/>
          <p:cNvSpPr>
            <a:spLocks noChangeArrowheads="1"/>
          </p:cNvSpPr>
          <p:nvPr/>
        </p:nvSpPr>
        <p:spPr bwMode="auto">
          <a:xfrm>
            <a:off x="1214438" y="3652838"/>
            <a:ext cx="246062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sz="800" b="1">
                <a:solidFill>
                  <a:srgbClr val="112160"/>
                </a:solidFill>
                <a:latin typeface="Tahoma" panose="020B0604030504040204" pitchFamily="34" charset="0"/>
              </a:rPr>
              <a:t>3</a:t>
            </a:r>
          </a:p>
        </p:txBody>
      </p:sp>
      <p:sp>
        <p:nvSpPr>
          <p:cNvPr id="222359" name="Rectangle 151"/>
          <p:cNvSpPr>
            <a:spLocks noChangeArrowheads="1"/>
          </p:cNvSpPr>
          <p:nvPr/>
        </p:nvSpPr>
        <p:spPr bwMode="auto">
          <a:xfrm>
            <a:off x="1438275" y="3944938"/>
            <a:ext cx="246063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sz="800" b="1">
                <a:solidFill>
                  <a:srgbClr val="112160"/>
                </a:solidFill>
                <a:latin typeface="Tahoma" panose="020B0604030504040204" pitchFamily="34" charset="0"/>
              </a:rPr>
              <a:t>4</a:t>
            </a:r>
          </a:p>
        </p:txBody>
      </p:sp>
      <p:sp>
        <p:nvSpPr>
          <p:cNvPr id="222360" name="Rectangle 152"/>
          <p:cNvSpPr>
            <a:spLocks noChangeArrowheads="1"/>
          </p:cNvSpPr>
          <p:nvPr/>
        </p:nvSpPr>
        <p:spPr bwMode="auto">
          <a:xfrm>
            <a:off x="1614488" y="4227513"/>
            <a:ext cx="246062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sz="800" b="1">
                <a:solidFill>
                  <a:srgbClr val="112160"/>
                </a:solidFill>
                <a:latin typeface="Tahoma" panose="020B0604030504040204" pitchFamily="34" charset="0"/>
              </a:rPr>
              <a:t>5</a:t>
            </a:r>
          </a:p>
        </p:txBody>
      </p:sp>
      <p:sp>
        <p:nvSpPr>
          <p:cNvPr id="222361" name="Rectangle 153"/>
          <p:cNvSpPr>
            <a:spLocks noChangeArrowheads="1"/>
          </p:cNvSpPr>
          <p:nvPr/>
        </p:nvSpPr>
        <p:spPr bwMode="auto">
          <a:xfrm>
            <a:off x="1814513" y="4508500"/>
            <a:ext cx="246062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sz="800" b="1">
                <a:solidFill>
                  <a:srgbClr val="112160"/>
                </a:solidFill>
                <a:latin typeface="Tahoma" panose="020B0604030504040204" pitchFamily="34" charset="0"/>
              </a:rPr>
              <a:t>6</a:t>
            </a:r>
          </a:p>
        </p:txBody>
      </p:sp>
      <p:sp>
        <p:nvSpPr>
          <p:cNvPr id="222362" name="Rectangle 154"/>
          <p:cNvSpPr>
            <a:spLocks noChangeArrowheads="1"/>
          </p:cNvSpPr>
          <p:nvPr/>
        </p:nvSpPr>
        <p:spPr bwMode="auto">
          <a:xfrm>
            <a:off x="2044700" y="4762500"/>
            <a:ext cx="246063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sz="800" b="1">
                <a:solidFill>
                  <a:srgbClr val="112160"/>
                </a:solidFill>
                <a:latin typeface="Tahoma" panose="020B0604030504040204" pitchFamily="34" charset="0"/>
              </a:rPr>
              <a:t>7</a:t>
            </a:r>
          </a:p>
        </p:txBody>
      </p:sp>
      <p:sp>
        <p:nvSpPr>
          <p:cNvPr id="222363" name="Rectangle 155"/>
          <p:cNvSpPr>
            <a:spLocks noChangeArrowheads="1"/>
          </p:cNvSpPr>
          <p:nvPr/>
        </p:nvSpPr>
        <p:spPr bwMode="auto">
          <a:xfrm>
            <a:off x="2293938" y="5006975"/>
            <a:ext cx="246062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sz="800" b="1">
                <a:solidFill>
                  <a:srgbClr val="112160"/>
                </a:solidFill>
                <a:latin typeface="Tahoma" panose="020B0604030504040204" pitchFamily="34" charset="0"/>
              </a:rPr>
              <a:t>8</a:t>
            </a:r>
          </a:p>
        </p:txBody>
      </p:sp>
      <p:sp>
        <p:nvSpPr>
          <p:cNvPr id="222364" name="Rectangle 156"/>
          <p:cNvSpPr>
            <a:spLocks noChangeArrowheads="1"/>
          </p:cNvSpPr>
          <p:nvPr/>
        </p:nvSpPr>
        <p:spPr bwMode="auto">
          <a:xfrm>
            <a:off x="2543175" y="5208588"/>
            <a:ext cx="246063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sz="800" b="1">
                <a:solidFill>
                  <a:srgbClr val="112160"/>
                </a:solidFill>
                <a:latin typeface="Tahoma" panose="020B0604030504040204" pitchFamily="34" charset="0"/>
              </a:rPr>
              <a:t>9</a:t>
            </a:r>
          </a:p>
        </p:txBody>
      </p:sp>
      <p:sp>
        <p:nvSpPr>
          <p:cNvPr id="222365" name="Rectangle 157"/>
          <p:cNvSpPr>
            <a:spLocks noChangeArrowheads="1"/>
          </p:cNvSpPr>
          <p:nvPr/>
        </p:nvSpPr>
        <p:spPr bwMode="auto">
          <a:xfrm>
            <a:off x="2789238" y="5368925"/>
            <a:ext cx="31115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sz="800" b="1">
                <a:solidFill>
                  <a:srgbClr val="112160"/>
                </a:solidFill>
                <a:latin typeface="Tahoma" panose="020B0604030504040204" pitchFamily="34" charset="0"/>
              </a:rPr>
              <a:t>10</a:t>
            </a:r>
          </a:p>
        </p:txBody>
      </p:sp>
      <p:sp>
        <p:nvSpPr>
          <p:cNvPr id="222366" name="Rectangle 158"/>
          <p:cNvSpPr>
            <a:spLocks noChangeArrowheads="1"/>
          </p:cNvSpPr>
          <p:nvPr/>
        </p:nvSpPr>
        <p:spPr bwMode="auto">
          <a:xfrm>
            <a:off x="3097213" y="5481638"/>
            <a:ext cx="311150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sz="800" b="1">
                <a:solidFill>
                  <a:srgbClr val="112160"/>
                </a:solidFill>
                <a:latin typeface="Tahoma" panose="020B0604030504040204" pitchFamily="34" charset="0"/>
              </a:rPr>
              <a:t>11</a:t>
            </a:r>
          </a:p>
        </p:txBody>
      </p:sp>
      <p:sp>
        <p:nvSpPr>
          <p:cNvPr id="222367" name="Rectangle 159"/>
          <p:cNvSpPr>
            <a:spLocks noChangeArrowheads="1"/>
          </p:cNvSpPr>
          <p:nvPr/>
        </p:nvSpPr>
        <p:spPr bwMode="auto">
          <a:xfrm>
            <a:off x="3359150" y="5570538"/>
            <a:ext cx="311150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sz="800" b="1">
                <a:solidFill>
                  <a:srgbClr val="112160"/>
                </a:solidFill>
                <a:latin typeface="Tahoma" panose="020B0604030504040204" pitchFamily="34" charset="0"/>
              </a:rPr>
              <a:t>12</a:t>
            </a:r>
          </a:p>
        </p:txBody>
      </p:sp>
      <p:sp>
        <p:nvSpPr>
          <p:cNvPr id="222368" name="Rectangle 160"/>
          <p:cNvSpPr>
            <a:spLocks noChangeArrowheads="1"/>
          </p:cNvSpPr>
          <p:nvPr/>
        </p:nvSpPr>
        <p:spPr bwMode="auto">
          <a:xfrm>
            <a:off x="3617913" y="5634038"/>
            <a:ext cx="311150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sz="800" b="1">
                <a:solidFill>
                  <a:srgbClr val="112160"/>
                </a:solidFill>
                <a:latin typeface="Tahoma" panose="020B0604030504040204" pitchFamily="34" charset="0"/>
              </a:rPr>
              <a:t>13</a:t>
            </a:r>
          </a:p>
        </p:txBody>
      </p:sp>
      <p:sp>
        <p:nvSpPr>
          <p:cNvPr id="222369" name="Rectangle 161"/>
          <p:cNvSpPr>
            <a:spLocks noChangeArrowheads="1"/>
          </p:cNvSpPr>
          <p:nvPr/>
        </p:nvSpPr>
        <p:spPr bwMode="auto">
          <a:xfrm>
            <a:off x="3895725" y="5726113"/>
            <a:ext cx="311150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sz="800" b="1">
                <a:solidFill>
                  <a:srgbClr val="112160"/>
                </a:solidFill>
                <a:latin typeface="Tahoma" panose="020B0604030504040204" pitchFamily="34" charset="0"/>
              </a:rPr>
              <a:t>14</a:t>
            </a:r>
          </a:p>
        </p:txBody>
      </p:sp>
      <p:sp>
        <p:nvSpPr>
          <p:cNvPr id="222370" name="Rectangle 162"/>
          <p:cNvSpPr>
            <a:spLocks noChangeArrowheads="1"/>
          </p:cNvSpPr>
          <p:nvPr/>
        </p:nvSpPr>
        <p:spPr bwMode="auto">
          <a:xfrm>
            <a:off x="4148138" y="5762625"/>
            <a:ext cx="31115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sz="800" b="1">
                <a:solidFill>
                  <a:srgbClr val="112160"/>
                </a:solidFill>
                <a:latin typeface="Tahoma" panose="020B0604030504040204" pitchFamily="34" charset="0"/>
              </a:rPr>
              <a:t>15</a:t>
            </a:r>
          </a:p>
        </p:txBody>
      </p:sp>
      <p:sp>
        <p:nvSpPr>
          <p:cNvPr id="222371" name="Rectangle 163"/>
          <p:cNvSpPr>
            <a:spLocks noChangeArrowheads="1"/>
          </p:cNvSpPr>
          <p:nvPr/>
        </p:nvSpPr>
        <p:spPr bwMode="auto">
          <a:xfrm>
            <a:off x="4435475" y="5788025"/>
            <a:ext cx="31115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sz="800" b="1">
                <a:solidFill>
                  <a:srgbClr val="112160"/>
                </a:solidFill>
                <a:latin typeface="Tahoma" panose="020B0604030504040204" pitchFamily="34" charset="0"/>
              </a:rPr>
              <a:t>16</a:t>
            </a:r>
          </a:p>
        </p:txBody>
      </p:sp>
      <p:sp>
        <p:nvSpPr>
          <p:cNvPr id="222372" name="Rectangle 164"/>
          <p:cNvSpPr>
            <a:spLocks noChangeArrowheads="1"/>
          </p:cNvSpPr>
          <p:nvPr/>
        </p:nvSpPr>
        <p:spPr bwMode="auto">
          <a:xfrm>
            <a:off x="4702175" y="5808663"/>
            <a:ext cx="311150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sz="800" b="1">
                <a:solidFill>
                  <a:srgbClr val="112160"/>
                </a:solidFill>
                <a:latin typeface="Tahoma" panose="020B0604030504040204" pitchFamily="34" charset="0"/>
              </a:rPr>
              <a:t>17</a:t>
            </a:r>
          </a:p>
        </p:txBody>
      </p:sp>
      <p:sp>
        <p:nvSpPr>
          <p:cNvPr id="222373" name="Rectangle 165"/>
          <p:cNvSpPr>
            <a:spLocks noChangeArrowheads="1"/>
          </p:cNvSpPr>
          <p:nvPr/>
        </p:nvSpPr>
        <p:spPr bwMode="auto">
          <a:xfrm>
            <a:off x="4995863" y="5778500"/>
            <a:ext cx="31115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sz="800" b="1">
                <a:solidFill>
                  <a:srgbClr val="112160"/>
                </a:solidFill>
                <a:latin typeface="Tahoma" panose="020B0604030504040204" pitchFamily="34" charset="0"/>
              </a:rPr>
              <a:t>18</a:t>
            </a:r>
          </a:p>
        </p:txBody>
      </p:sp>
      <p:sp>
        <p:nvSpPr>
          <p:cNvPr id="222374" name="Rectangle 166"/>
          <p:cNvSpPr>
            <a:spLocks noChangeArrowheads="1"/>
          </p:cNvSpPr>
          <p:nvPr/>
        </p:nvSpPr>
        <p:spPr bwMode="auto">
          <a:xfrm>
            <a:off x="5281613" y="5726113"/>
            <a:ext cx="311150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sz="800" b="1">
                <a:solidFill>
                  <a:srgbClr val="112160"/>
                </a:solidFill>
                <a:latin typeface="Tahoma" panose="020B0604030504040204" pitchFamily="34" charset="0"/>
              </a:rPr>
              <a:t>19</a:t>
            </a:r>
          </a:p>
        </p:txBody>
      </p:sp>
      <p:sp>
        <p:nvSpPr>
          <p:cNvPr id="222375" name="Rectangle 167"/>
          <p:cNvSpPr>
            <a:spLocks noChangeArrowheads="1"/>
          </p:cNvSpPr>
          <p:nvPr/>
        </p:nvSpPr>
        <p:spPr bwMode="auto">
          <a:xfrm>
            <a:off x="5780088" y="5605463"/>
            <a:ext cx="311150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sz="800" b="1">
                <a:solidFill>
                  <a:srgbClr val="112160"/>
                </a:solidFill>
                <a:latin typeface="Tahoma" panose="020B0604030504040204" pitchFamily="34" charset="0"/>
              </a:rPr>
              <a:t>21</a:t>
            </a:r>
          </a:p>
        </p:txBody>
      </p:sp>
      <p:sp>
        <p:nvSpPr>
          <p:cNvPr id="222376" name="Rectangle 168"/>
          <p:cNvSpPr>
            <a:spLocks noChangeArrowheads="1"/>
          </p:cNvSpPr>
          <p:nvPr/>
        </p:nvSpPr>
        <p:spPr bwMode="auto">
          <a:xfrm>
            <a:off x="6043613" y="5514975"/>
            <a:ext cx="31115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sz="800" b="1">
                <a:solidFill>
                  <a:srgbClr val="112160"/>
                </a:solidFill>
                <a:latin typeface="Tahoma" panose="020B0604030504040204" pitchFamily="34" charset="0"/>
              </a:rPr>
              <a:t>22</a:t>
            </a:r>
          </a:p>
        </p:txBody>
      </p:sp>
      <p:sp>
        <p:nvSpPr>
          <p:cNvPr id="222377" name="Rectangle 169"/>
          <p:cNvSpPr>
            <a:spLocks noChangeArrowheads="1"/>
          </p:cNvSpPr>
          <p:nvPr/>
        </p:nvSpPr>
        <p:spPr bwMode="auto">
          <a:xfrm>
            <a:off x="6345238" y="5411788"/>
            <a:ext cx="311150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sz="800" b="1">
                <a:solidFill>
                  <a:srgbClr val="112160"/>
                </a:solidFill>
                <a:latin typeface="Tahoma" panose="020B0604030504040204" pitchFamily="34" charset="0"/>
              </a:rPr>
              <a:t>23</a:t>
            </a:r>
          </a:p>
        </p:txBody>
      </p:sp>
      <p:sp>
        <p:nvSpPr>
          <p:cNvPr id="222378" name="Rectangle 170"/>
          <p:cNvSpPr>
            <a:spLocks noChangeArrowheads="1"/>
          </p:cNvSpPr>
          <p:nvPr/>
        </p:nvSpPr>
        <p:spPr bwMode="auto">
          <a:xfrm>
            <a:off x="6588125" y="5289550"/>
            <a:ext cx="31115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sz="800" b="1">
                <a:solidFill>
                  <a:srgbClr val="112160"/>
                </a:solidFill>
                <a:latin typeface="Tahoma" panose="020B0604030504040204" pitchFamily="34" charset="0"/>
              </a:rPr>
              <a:t>24</a:t>
            </a:r>
          </a:p>
        </p:txBody>
      </p:sp>
      <p:sp>
        <p:nvSpPr>
          <p:cNvPr id="222379" name="Rectangle 171"/>
          <p:cNvSpPr>
            <a:spLocks noChangeArrowheads="1"/>
          </p:cNvSpPr>
          <p:nvPr/>
        </p:nvSpPr>
        <p:spPr bwMode="auto">
          <a:xfrm>
            <a:off x="6838950" y="5141913"/>
            <a:ext cx="311150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sz="800" b="1">
                <a:solidFill>
                  <a:srgbClr val="112160"/>
                </a:solidFill>
                <a:latin typeface="Tahoma" panose="020B0604030504040204" pitchFamily="34" charset="0"/>
              </a:rPr>
              <a:t>25</a:t>
            </a:r>
          </a:p>
        </p:txBody>
      </p:sp>
      <p:sp>
        <p:nvSpPr>
          <p:cNvPr id="222380" name="Rectangle 172"/>
          <p:cNvSpPr>
            <a:spLocks noChangeArrowheads="1"/>
          </p:cNvSpPr>
          <p:nvPr/>
        </p:nvSpPr>
        <p:spPr bwMode="auto">
          <a:xfrm>
            <a:off x="7123113" y="4959350"/>
            <a:ext cx="311150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sz="800" b="1">
                <a:solidFill>
                  <a:srgbClr val="112160"/>
                </a:solidFill>
                <a:latin typeface="Tahoma" panose="020B0604030504040204" pitchFamily="34" charset="0"/>
              </a:rPr>
              <a:t>26</a:t>
            </a:r>
          </a:p>
        </p:txBody>
      </p:sp>
      <p:sp>
        <p:nvSpPr>
          <p:cNvPr id="222381" name="Rectangle 173"/>
          <p:cNvSpPr>
            <a:spLocks noChangeArrowheads="1"/>
          </p:cNvSpPr>
          <p:nvPr/>
        </p:nvSpPr>
        <p:spPr bwMode="auto">
          <a:xfrm>
            <a:off x="7385050" y="4773613"/>
            <a:ext cx="311150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sz="800" b="1">
                <a:solidFill>
                  <a:srgbClr val="112160"/>
                </a:solidFill>
                <a:latin typeface="Tahoma" panose="020B0604030504040204" pitchFamily="34" charset="0"/>
              </a:rPr>
              <a:t>27</a:t>
            </a:r>
          </a:p>
        </p:txBody>
      </p:sp>
      <p:sp>
        <p:nvSpPr>
          <p:cNvPr id="222382" name="Rectangle 174"/>
          <p:cNvSpPr>
            <a:spLocks noChangeArrowheads="1"/>
          </p:cNvSpPr>
          <p:nvPr/>
        </p:nvSpPr>
        <p:spPr bwMode="auto">
          <a:xfrm>
            <a:off x="7839075" y="4300538"/>
            <a:ext cx="311150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sz="800" b="1">
                <a:solidFill>
                  <a:srgbClr val="112160"/>
                </a:solidFill>
                <a:latin typeface="Tahoma" panose="020B0604030504040204" pitchFamily="34" charset="0"/>
              </a:rPr>
              <a:t>29</a:t>
            </a:r>
          </a:p>
        </p:txBody>
      </p:sp>
      <p:sp>
        <p:nvSpPr>
          <p:cNvPr id="222383" name="Rectangle 175"/>
          <p:cNvSpPr>
            <a:spLocks noChangeArrowheads="1"/>
          </p:cNvSpPr>
          <p:nvPr/>
        </p:nvSpPr>
        <p:spPr bwMode="auto">
          <a:xfrm>
            <a:off x="7632700" y="4564063"/>
            <a:ext cx="311150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s-ES" altLang="es-MX" sz="800" b="1">
                <a:solidFill>
                  <a:srgbClr val="112160"/>
                </a:solidFill>
                <a:latin typeface="Tahoma" panose="020B0604030504040204" pitchFamily="34" charset="0"/>
              </a:rPr>
              <a:t>28</a:t>
            </a:r>
          </a:p>
        </p:txBody>
      </p:sp>
      <p:sp>
        <p:nvSpPr>
          <p:cNvPr id="222384" name="Rectangle 176"/>
          <p:cNvSpPr>
            <a:spLocks noChangeArrowheads="1"/>
          </p:cNvSpPr>
          <p:nvPr/>
        </p:nvSpPr>
        <p:spPr bwMode="auto">
          <a:xfrm>
            <a:off x="7740650" y="4151313"/>
            <a:ext cx="14287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s-ES" altLang="es-MX" sz="600" b="1">
                <a:latin typeface="Tahoma" panose="020B0604030504040204" pitchFamily="34" charset="0"/>
              </a:rPr>
              <a:t>LYS</a:t>
            </a:r>
          </a:p>
        </p:txBody>
      </p:sp>
    </p:spTree>
    <p:extLst>
      <p:ext uri="{BB962C8B-B14F-4D97-AF65-F5344CB8AC3E}">
        <p14:creationId xmlns:p14="http://schemas.microsoft.com/office/powerpoint/2010/main" val="228291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569581" y="548680"/>
            <a:ext cx="7315200" cy="1154097"/>
          </a:xfrm>
        </p:spPr>
        <p:txBody>
          <a:bodyPr/>
          <a:lstStyle/>
          <a:p>
            <a:r>
              <a:rPr lang="es-MX" altLang="es-MX" dirty="0" smtClean="0">
                <a:solidFill>
                  <a:schemeClr val="tx1"/>
                </a:solidFill>
              </a:rPr>
              <a:t>Clasificación</a:t>
            </a:r>
            <a:endParaRPr lang="es-ES" altLang="es-MX" dirty="0" smtClean="0">
              <a:solidFill>
                <a:schemeClr val="tx1"/>
              </a:solidFill>
            </a:endParaRP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2204864"/>
            <a:ext cx="8009136" cy="3960986"/>
          </a:xfrm>
        </p:spPr>
        <p:txBody>
          <a:bodyPr>
            <a:normAutofit fontScale="92500" lnSpcReduction="20000"/>
          </a:bodyPr>
          <a:lstStyle/>
          <a:p>
            <a:endParaRPr lang="es-MX" altLang="es-MX" sz="2400" dirty="0" smtClean="0"/>
          </a:p>
          <a:p>
            <a:r>
              <a:rPr lang="es-MX" altLang="es-MX" sz="2400" dirty="0" smtClean="0"/>
              <a:t>Se establecen 2 clasificaciones de insulinas:</a:t>
            </a:r>
          </a:p>
          <a:p>
            <a:pPr>
              <a:buFont typeface="Trebuchet MS" panose="020B0603020202020204" pitchFamily="34" charset="0"/>
              <a:buNone/>
            </a:pPr>
            <a:r>
              <a:rPr lang="es-MX" altLang="es-MX" sz="2400" dirty="0" smtClean="0"/>
              <a:t>	1.- Según la estructura:                                                                   * Insulina humana                                                            *Análogos de insulina humana.</a:t>
            </a:r>
          </a:p>
          <a:p>
            <a:pPr>
              <a:buFont typeface="Trebuchet MS" panose="020B0603020202020204" pitchFamily="34" charset="0"/>
              <a:buNone/>
            </a:pPr>
            <a:endParaRPr lang="es-MX" altLang="es-MX" sz="2400" dirty="0" smtClean="0"/>
          </a:p>
          <a:p>
            <a:pPr>
              <a:buFont typeface="Trebuchet MS" panose="020B0603020202020204" pitchFamily="34" charset="0"/>
              <a:buNone/>
            </a:pPr>
            <a:r>
              <a:rPr lang="es-MX" altLang="es-MX" sz="2400" dirty="0" smtClean="0"/>
              <a:t>	2.- Según la farmacocinética:                                       *Insulina ultrarrápida                                                   *Insulinas de acción rápida,                                     *Intermedia,                                                               *Prolongada, y                                                                 *Mezclas de insulina rápida e intermedia.</a:t>
            </a:r>
            <a:endParaRPr lang="es-ES" altLang="es-MX" sz="2400" dirty="0" smtClean="0"/>
          </a:p>
        </p:txBody>
      </p:sp>
    </p:spTree>
    <p:extLst>
      <p:ext uri="{BB962C8B-B14F-4D97-AF65-F5344CB8AC3E}">
        <p14:creationId xmlns:p14="http://schemas.microsoft.com/office/powerpoint/2010/main" val="131322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88640"/>
            <a:ext cx="7315200" cy="1154097"/>
          </a:xfrm>
        </p:spPr>
        <p:txBody>
          <a:bodyPr/>
          <a:lstStyle/>
          <a:p>
            <a:r>
              <a:rPr lang="es-MX" altLang="es-MX" sz="2800" dirty="0" smtClean="0">
                <a:solidFill>
                  <a:schemeClr val="tx1"/>
                </a:solidFill>
              </a:rPr>
              <a:t>Clasificación según la estructura</a:t>
            </a:r>
            <a:endParaRPr lang="es-ES" altLang="es-MX" sz="2800" dirty="0" smtClean="0">
              <a:solidFill>
                <a:schemeClr val="tx1"/>
              </a:solidFill>
            </a:endParaRP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2060848"/>
            <a:ext cx="8229600" cy="370448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s-MX" altLang="es-MX" sz="2400" u="sng" dirty="0" smtClean="0"/>
              <a:t>Insulinas Humanas</a:t>
            </a:r>
            <a:r>
              <a:rPr lang="es-MX" altLang="es-MX" sz="2400" dirty="0" smtClean="0"/>
              <a:t>: Tienen la misma estructura que la humana.</a:t>
            </a:r>
          </a:p>
          <a:p>
            <a:pPr>
              <a:lnSpc>
                <a:spcPct val="110000"/>
              </a:lnSpc>
              <a:buFont typeface="Trebuchet MS" panose="020B0603020202020204" pitchFamily="34" charset="0"/>
              <a:buNone/>
            </a:pPr>
            <a:endParaRPr lang="es-MX" altLang="es-MX" sz="2400" dirty="0" smtClean="0"/>
          </a:p>
          <a:p>
            <a:pPr>
              <a:lnSpc>
                <a:spcPct val="110000"/>
              </a:lnSpc>
            </a:pPr>
            <a:r>
              <a:rPr lang="es-MX" altLang="es-MX" sz="2400" dirty="0" smtClean="0"/>
              <a:t>La insulina humana puede obtenerse de 2 formas: </a:t>
            </a:r>
          </a:p>
          <a:p>
            <a:pPr>
              <a:lnSpc>
                <a:spcPct val="110000"/>
              </a:lnSpc>
              <a:buFont typeface="Trebuchet MS" panose="020B0603020202020204" pitchFamily="34" charset="0"/>
              <a:buNone/>
            </a:pPr>
            <a:r>
              <a:rPr lang="es-MX" altLang="es-MX" sz="2400" dirty="0" smtClean="0"/>
              <a:t>   1.- A través de la producción </a:t>
            </a:r>
            <a:r>
              <a:rPr lang="es-MX" altLang="es-MX" sz="2400" dirty="0" err="1" smtClean="0"/>
              <a:t>semisintetica</a:t>
            </a:r>
            <a:r>
              <a:rPr lang="es-MX" altLang="es-MX" sz="2400" dirty="0" smtClean="0"/>
              <a:t>.                        2.-Producción de insulina humana con la tecnología ADN recombinante.</a:t>
            </a:r>
          </a:p>
          <a:p>
            <a:pPr>
              <a:lnSpc>
                <a:spcPct val="110000"/>
              </a:lnSpc>
              <a:buFont typeface="Trebuchet MS" panose="020B0603020202020204" pitchFamily="34" charset="0"/>
              <a:buNone/>
            </a:pPr>
            <a:endParaRPr lang="es-MX" altLang="es-MX" sz="2400" dirty="0" smtClean="0"/>
          </a:p>
          <a:p>
            <a:pPr>
              <a:lnSpc>
                <a:spcPct val="110000"/>
              </a:lnSpc>
            </a:pPr>
            <a:r>
              <a:rPr lang="es-MX" altLang="es-MX" sz="2400" dirty="0" smtClean="0"/>
              <a:t>Las variaciones en la cinética se obtienen por cristalización con sulfato de zinc o sulfato de </a:t>
            </a:r>
            <a:r>
              <a:rPr lang="es-MX" altLang="es-MX" sz="2400" dirty="0" err="1" smtClean="0"/>
              <a:t>protamina</a:t>
            </a:r>
            <a:r>
              <a:rPr lang="es-MX" altLang="es-MX" sz="2400" dirty="0" smtClean="0"/>
              <a:t>. </a:t>
            </a:r>
          </a:p>
          <a:p>
            <a:pPr>
              <a:lnSpc>
                <a:spcPct val="110000"/>
              </a:lnSpc>
              <a:buFont typeface="Trebuchet MS" panose="020B0603020202020204" pitchFamily="34" charset="0"/>
              <a:buNone/>
            </a:pPr>
            <a:r>
              <a:rPr lang="es-MX" altLang="es-MX" sz="2400" dirty="0" smtClean="0"/>
              <a:t>                                                                                       </a:t>
            </a:r>
            <a:endParaRPr lang="es-ES" altLang="es-MX" sz="2400" dirty="0" smtClean="0"/>
          </a:p>
        </p:txBody>
      </p:sp>
    </p:spTree>
    <p:extLst>
      <p:ext uri="{BB962C8B-B14F-4D97-AF65-F5344CB8AC3E}">
        <p14:creationId xmlns:p14="http://schemas.microsoft.com/office/powerpoint/2010/main" val="283239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30536" y="764704"/>
            <a:ext cx="7315200" cy="1154097"/>
          </a:xfrm>
        </p:spPr>
        <p:txBody>
          <a:bodyPr/>
          <a:lstStyle/>
          <a:p>
            <a:r>
              <a:rPr lang="es-MX" altLang="es-MX" dirty="0" smtClean="0">
                <a:solidFill>
                  <a:schemeClr val="tx1"/>
                </a:solidFill>
              </a:rPr>
              <a:t>Tipos de Insulina Humana</a:t>
            </a:r>
            <a:endParaRPr lang="es-ES" altLang="es-MX" dirty="0" smtClean="0">
              <a:solidFill>
                <a:schemeClr val="tx1"/>
              </a:solidFill>
            </a:endParaRP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132856"/>
            <a:ext cx="8153152" cy="4249018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s-MX" altLang="es-MX" sz="2400" dirty="0" smtClean="0"/>
          </a:p>
          <a:p>
            <a:pPr>
              <a:lnSpc>
                <a:spcPct val="90000"/>
              </a:lnSpc>
            </a:pPr>
            <a:r>
              <a:rPr lang="es-MX" altLang="es-MX" sz="2400" dirty="0" smtClean="0"/>
              <a:t>*Acción rápida: (R) regular, también </a:t>
            </a:r>
            <a:r>
              <a:rPr lang="es-MX" altLang="es-MX" sz="2400" dirty="0" err="1" smtClean="0"/>
              <a:t>denomidana</a:t>
            </a:r>
            <a:r>
              <a:rPr lang="es-MX" altLang="es-MX" sz="2400" dirty="0" smtClean="0"/>
              <a:t> regular o   soluble, cristalina. </a:t>
            </a:r>
          </a:p>
          <a:p>
            <a:pPr>
              <a:lnSpc>
                <a:spcPct val="90000"/>
              </a:lnSpc>
              <a:buFont typeface="Trebuchet MS" panose="020B0603020202020204" pitchFamily="34" charset="0"/>
              <a:buNone/>
            </a:pPr>
            <a:r>
              <a:rPr lang="es-MX" altLang="es-MX" sz="2400" dirty="0" smtClean="0"/>
              <a:t>  </a:t>
            </a:r>
          </a:p>
          <a:p>
            <a:pPr>
              <a:lnSpc>
                <a:spcPct val="90000"/>
              </a:lnSpc>
            </a:pPr>
            <a:r>
              <a:rPr lang="es-MX" altLang="es-MX" sz="2400" dirty="0" smtClean="0"/>
              <a:t>*Intermedia: NPH o </a:t>
            </a:r>
            <a:r>
              <a:rPr lang="es-MX" altLang="es-MX" sz="2400" dirty="0" err="1" smtClean="0"/>
              <a:t>isofánica</a:t>
            </a:r>
            <a:r>
              <a:rPr lang="es-MX" altLang="es-MX" sz="2400" dirty="0" smtClean="0"/>
              <a:t>, e insulina zinc cristalizada en un 70%.   Neutral </a:t>
            </a:r>
            <a:r>
              <a:rPr lang="es-MX" altLang="es-MX" sz="2400" dirty="0" err="1" smtClean="0"/>
              <a:t>Protamin</a:t>
            </a:r>
            <a:r>
              <a:rPr lang="es-MX" altLang="es-MX" sz="2400" dirty="0" smtClean="0"/>
              <a:t> of </a:t>
            </a:r>
            <a:r>
              <a:rPr lang="es-MX" altLang="es-MX" sz="2400" dirty="0" err="1" smtClean="0"/>
              <a:t>Hagedorn</a:t>
            </a:r>
            <a:r>
              <a:rPr lang="es-MX" altLang="es-MX" sz="2400" dirty="0" smtClean="0"/>
              <a:t>. </a:t>
            </a:r>
          </a:p>
          <a:p>
            <a:pPr>
              <a:lnSpc>
                <a:spcPct val="90000"/>
              </a:lnSpc>
              <a:buFont typeface="Trebuchet MS" panose="020B0603020202020204" pitchFamily="34" charset="0"/>
              <a:buNone/>
            </a:pPr>
            <a:r>
              <a:rPr lang="es-MX" altLang="es-MX" sz="2400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es-MX" altLang="es-MX" sz="2400" dirty="0" smtClean="0"/>
              <a:t>*Acción prolongada: Insulina zinc cristalizada en un 90%. </a:t>
            </a:r>
          </a:p>
          <a:p>
            <a:pPr>
              <a:lnSpc>
                <a:spcPct val="90000"/>
              </a:lnSpc>
              <a:buFont typeface="Trebuchet MS" panose="020B0603020202020204" pitchFamily="34" charset="0"/>
              <a:buNone/>
            </a:pPr>
            <a:endParaRPr lang="es-MX" altLang="es-MX" sz="2400" dirty="0" smtClean="0"/>
          </a:p>
          <a:p>
            <a:pPr>
              <a:lnSpc>
                <a:spcPct val="90000"/>
              </a:lnSpc>
            </a:pPr>
            <a:r>
              <a:rPr lang="es-MX" altLang="es-MX" sz="2400" dirty="0" smtClean="0"/>
              <a:t>*Mezclas de insulina: mezcla de insulina rápida (regular) e insulina intermedia (NPH) en distintas proporciones.</a:t>
            </a:r>
            <a:endParaRPr lang="es-ES" altLang="es-MX" sz="2400" dirty="0" smtClean="0"/>
          </a:p>
        </p:txBody>
      </p:sp>
    </p:spTree>
    <p:extLst>
      <p:ext uri="{BB962C8B-B14F-4D97-AF65-F5344CB8AC3E}">
        <p14:creationId xmlns:p14="http://schemas.microsoft.com/office/powerpoint/2010/main" val="14865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88640"/>
            <a:ext cx="7315200" cy="1154097"/>
          </a:xfrm>
        </p:spPr>
        <p:txBody>
          <a:bodyPr/>
          <a:lstStyle/>
          <a:p>
            <a:r>
              <a:rPr lang="es-MX" altLang="es-MX" dirty="0" smtClean="0">
                <a:solidFill>
                  <a:schemeClr val="tx1"/>
                </a:solidFill>
              </a:rPr>
              <a:t>Análogos de Insulina Humana</a:t>
            </a:r>
            <a:endParaRPr lang="es-ES" altLang="es-MX" dirty="0" smtClean="0">
              <a:solidFill>
                <a:schemeClr val="tx1"/>
              </a:solidFill>
            </a:endParaRP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772816"/>
            <a:ext cx="7937128" cy="3599681"/>
          </a:xfrm>
        </p:spPr>
        <p:txBody>
          <a:bodyPr/>
          <a:lstStyle/>
          <a:p>
            <a:r>
              <a:rPr lang="es-MX" altLang="es-MX" sz="2400" u="sng" dirty="0" smtClean="0">
                <a:solidFill>
                  <a:srgbClr val="000099"/>
                </a:solidFill>
              </a:rPr>
              <a:t>Análogos de Insulina Humana</a:t>
            </a:r>
            <a:r>
              <a:rPr lang="es-MX" altLang="es-MX" sz="2400" dirty="0" smtClean="0"/>
              <a:t>: Son variaciones de la insulina humana en la que se ha modificado algún aminoácido o la secuencia de ellos.</a:t>
            </a:r>
          </a:p>
          <a:p>
            <a:pPr>
              <a:buFont typeface="Trebuchet MS" panose="020B0603020202020204" pitchFamily="34" charset="0"/>
              <a:buNone/>
            </a:pPr>
            <a:endParaRPr lang="es-MX" altLang="es-MX" sz="2400" dirty="0" smtClean="0"/>
          </a:p>
          <a:p>
            <a:r>
              <a:rPr lang="es-MX" altLang="es-MX" sz="2400" dirty="0" smtClean="0"/>
              <a:t>Esto significa que, además de ser sintetizada, su secuencia de aminoácidos ha sido modificada.</a:t>
            </a:r>
          </a:p>
          <a:p>
            <a:pPr>
              <a:buFont typeface="Trebuchet MS" panose="020B0603020202020204" pitchFamily="34" charset="0"/>
              <a:buNone/>
            </a:pPr>
            <a:endParaRPr lang="es-MX" altLang="es-MX" sz="2400" dirty="0" smtClean="0"/>
          </a:p>
          <a:p>
            <a:r>
              <a:rPr lang="es-MX" altLang="es-MX" sz="2400" u="sng" dirty="0" smtClean="0"/>
              <a:t>Objetivo</a:t>
            </a:r>
            <a:r>
              <a:rPr lang="es-MX" altLang="es-MX" sz="2400" dirty="0" smtClean="0"/>
              <a:t>: Modificar su comportamiento farmacológico.</a:t>
            </a:r>
            <a:endParaRPr lang="es-ES" altLang="es-MX" sz="2400" dirty="0" smtClean="0"/>
          </a:p>
        </p:txBody>
      </p:sp>
      <p:pic>
        <p:nvPicPr>
          <p:cNvPr id="261124" name="Picture 4" descr="ana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9" y="5157192"/>
            <a:ext cx="2808312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78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5888"/>
            <a:ext cx="9144000" cy="457200"/>
          </a:xfrm>
          <a:noFill/>
          <a:ln/>
        </p:spPr>
        <p:txBody>
          <a:bodyPr>
            <a:normAutofit fontScale="90000"/>
          </a:bodyPr>
          <a:lstStyle/>
          <a:p>
            <a:r>
              <a:rPr lang="es-MX" dirty="0" smtClean="0"/>
              <a:t>                </a:t>
            </a:r>
            <a:r>
              <a:rPr lang="es-MX" dirty="0" smtClean="0">
                <a:solidFill>
                  <a:schemeClr val="tx1"/>
                </a:solidFill>
              </a:rPr>
              <a:t>Análogos de Insulina</a:t>
            </a:r>
            <a:endParaRPr lang="es-ES" sz="2600" dirty="0" smtClean="0">
              <a:solidFill>
                <a:schemeClr val="tx1"/>
              </a:solidFill>
            </a:endParaRPr>
          </a:p>
        </p:txBody>
      </p:sp>
      <p:pic>
        <p:nvPicPr>
          <p:cNvPr id="262147" name="Picture 3" descr="fig16-0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20727" y="838200"/>
            <a:ext cx="4754683" cy="561513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62149" name="Rectangle 5"/>
          <p:cNvSpPr>
            <a:spLocks noChangeArrowheads="1"/>
          </p:cNvSpPr>
          <p:nvPr/>
        </p:nvSpPr>
        <p:spPr bwMode="auto">
          <a:xfrm>
            <a:off x="228600" y="908050"/>
            <a:ext cx="3767138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None/>
            </a:pPr>
            <a:r>
              <a:rPr lang="es-MX" sz="2000" dirty="0">
                <a:cs typeface="Times New Roman" pitchFamily="18" charset="0"/>
              </a:rPr>
              <a:t>Insulina Humana modificada en su estructura química, para modificar su comportamiento farmacológico</a:t>
            </a:r>
            <a:r>
              <a:rPr lang="es-ES" sz="2000" dirty="0">
                <a:cs typeface="Times New Roman" pitchFamily="18" charset="0"/>
              </a:rPr>
              <a:t>.</a:t>
            </a:r>
            <a:endParaRPr lang="es-ES" sz="2000" b="1" dirty="0"/>
          </a:p>
          <a:p>
            <a:endParaRPr lang="es-ES" sz="2400" b="1" dirty="0"/>
          </a:p>
          <a:p>
            <a:pPr>
              <a:buFont typeface="Wingdings" pitchFamily="2" charset="2"/>
              <a:buChar char="§"/>
            </a:pPr>
            <a:r>
              <a:rPr lang="es-ES" sz="2400" b="1" dirty="0"/>
              <a:t>Acción prolongada:</a:t>
            </a:r>
          </a:p>
          <a:p>
            <a:pPr>
              <a:buFont typeface="Wingdings" pitchFamily="2" charset="2"/>
              <a:buNone/>
            </a:pPr>
            <a:r>
              <a:rPr lang="es-ES" sz="2400" dirty="0" err="1" smtClean="0"/>
              <a:t>Glargina</a:t>
            </a:r>
            <a:r>
              <a:rPr lang="es-ES" sz="2400" dirty="0" smtClean="0"/>
              <a:t> y  </a:t>
            </a:r>
            <a:r>
              <a:rPr lang="es-ES" sz="2400" dirty="0" err="1" smtClean="0"/>
              <a:t>Detemir</a:t>
            </a:r>
            <a:r>
              <a:rPr lang="es-ES" sz="2400" dirty="0" smtClean="0"/>
              <a:t> &gt;2 años </a:t>
            </a:r>
            <a:endParaRPr lang="es-ES" sz="2400" dirty="0"/>
          </a:p>
          <a:p>
            <a:pPr>
              <a:buFont typeface="Wingdings" pitchFamily="2" charset="2"/>
              <a:buChar char="§"/>
            </a:pPr>
            <a:endParaRPr lang="es-ES" sz="2400" dirty="0"/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s-ES" sz="2400" b="1" dirty="0">
                <a:cs typeface="Times New Roman" pitchFamily="18" charset="0"/>
              </a:rPr>
              <a:t>Acción rápida</a:t>
            </a:r>
            <a:r>
              <a:rPr lang="es-ES" sz="2400" b="1" dirty="0" smtClean="0">
                <a:cs typeface="Times New Roman" pitchFamily="18" charset="0"/>
              </a:rPr>
              <a:t>: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</a:pPr>
            <a:r>
              <a:rPr lang="es-ES" sz="2400" dirty="0" err="1" smtClean="0">
                <a:cs typeface="Times New Roman" pitchFamily="18" charset="0"/>
              </a:rPr>
              <a:t>Lispro</a:t>
            </a:r>
            <a:r>
              <a:rPr lang="es-ES" sz="2400" dirty="0" smtClean="0">
                <a:cs typeface="Times New Roman" pitchFamily="18" charset="0"/>
              </a:rPr>
              <a:t> y </a:t>
            </a:r>
            <a:r>
              <a:rPr lang="es-ES" sz="2400" dirty="0" err="1" smtClean="0">
                <a:cs typeface="Times New Roman" pitchFamily="18" charset="0"/>
              </a:rPr>
              <a:t>Aspart</a:t>
            </a:r>
            <a:r>
              <a:rPr lang="es-ES" sz="2400" dirty="0" smtClean="0">
                <a:cs typeface="Times New Roman" pitchFamily="18" charset="0"/>
              </a:rPr>
              <a:t>  &gt;2años, </a:t>
            </a:r>
            <a:r>
              <a:rPr lang="es-ES" sz="2400" dirty="0" err="1" smtClean="0"/>
              <a:t>Glulisina</a:t>
            </a:r>
            <a:r>
              <a:rPr lang="es-ES" sz="2400" dirty="0" smtClean="0"/>
              <a:t> &gt;6 años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Custom 2">
      <a:dk1>
        <a:sysClr val="windowText" lastClr="000000"/>
      </a:dk1>
      <a:lt1>
        <a:sysClr val="window" lastClr="FFFFFF"/>
      </a:lt1>
      <a:dk2>
        <a:srgbClr val="002060"/>
      </a:dk2>
      <a:lt2>
        <a:srgbClr val="0070C0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3140</TotalTime>
  <Words>3112</Words>
  <Application>Microsoft Office PowerPoint</Application>
  <PresentationFormat>Presentación en pantalla (4:3)</PresentationFormat>
  <Paragraphs>610</Paragraphs>
  <Slides>36</Slides>
  <Notes>6</Notes>
  <HiddenSlides>0</HiddenSlides>
  <MMClips>0</MMClips>
  <ScaleCrop>false</ScaleCrop>
  <HeadingPairs>
    <vt:vector size="8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8" baseType="lpstr">
      <vt:lpstr>MS PGothic</vt:lpstr>
      <vt:lpstr>MS PGothic</vt:lpstr>
      <vt:lpstr>Arial</vt:lpstr>
      <vt:lpstr>Calibri</vt:lpstr>
      <vt:lpstr>MS Mincho</vt:lpstr>
      <vt:lpstr>Tahoma</vt:lpstr>
      <vt:lpstr>Times New Roman</vt:lpstr>
      <vt:lpstr>Trebuchet MS</vt:lpstr>
      <vt:lpstr>Wingdings</vt:lpstr>
      <vt:lpstr>WP MultinationalB Roman</vt:lpstr>
      <vt:lpstr>Perspective</vt:lpstr>
      <vt:lpstr>Photo Editor Photo</vt:lpstr>
      <vt:lpstr>           D        Diabetes Tipo1  Tratamiento. Nuevas Insulinas.     </vt:lpstr>
      <vt:lpstr>Tratamiento DM1</vt:lpstr>
      <vt:lpstr>Generalidades de la insulina</vt:lpstr>
      <vt:lpstr>Presentación de PowerPoint</vt:lpstr>
      <vt:lpstr>Clasificación</vt:lpstr>
      <vt:lpstr>Clasificación según la estructura</vt:lpstr>
      <vt:lpstr>Tipos de Insulina Humana</vt:lpstr>
      <vt:lpstr>Análogos de Insulina Humana</vt:lpstr>
      <vt:lpstr>                Análogos de Insulina</vt:lpstr>
      <vt:lpstr>Tipos de insulina</vt:lpstr>
      <vt:lpstr>Esquemas dependiendo el número de aplicaciones de insulina </vt:lpstr>
      <vt:lpstr>Esquemas dependiendo el número de aplicaciones de insulina</vt:lpstr>
      <vt:lpstr>  Esquemas dependiendo el número de aplicaciones de insulina</vt:lpstr>
      <vt:lpstr>Microinfusora de insulina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Niveles de Glucosa y Hb A1c en Niños y Adolescentes.</vt:lpstr>
      <vt:lpstr>Caso clínico  1</vt:lpstr>
      <vt:lpstr>Presentación de PowerPoint</vt:lpstr>
      <vt:lpstr>Caso clínico  2</vt:lpstr>
      <vt:lpstr>Caso clínico 2</vt:lpstr>
      <vt:lpstr>Caso clínico  3</vt:lpstr>
      <vt:lpstr>Caso clínico 3</vt:lpstr>
      <vt:lpstr>Hipoglucemia grave</vt:lpstr>
      <vt:lpstr>Periodo de Transición </vt:lpstr>
      <vt:lpstr>Presentación de PowerPoint</vt:lpstr>
      <vt:lpstr>Presentación de PowerPoint</vt:lpstr>
      <vt:lpstr>Presentación de PowerPoint</vt:lpstr>
      <vt:lpstr>Recomendaciones para facilitar el proceso de transición: </vt:lpstr>
      <vt:lpstr>Mensaje final</vt:lpstr>
      <vt:lpstr>Bibliografia Recomendada. </vt:lpstr>
      <vt:lpstr>La insulina salva vidas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margarita</dc:creator>
  <cp:lastModifiedBy>HP</cp:lastModifiedBy>
  <cp:revision>135</cp:revision>
  <dcterms:created xsi:type="dcterms:W3CDTF">2011-02-13T05:56:26Z</dcterms:created>
  <dcterms:modified xsi:type="dcterms:W3CDTF">2016-03-28T01:45:51Z</dcterms:modified>
</cp:coreProperties>
</file>