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defaultTextStyle>
    <a:defPPr>
      <a:defRPr lang="es-MX"/>
    </a:defPPr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indent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indent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indent="1371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indent="1828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80DB087D-6E9A-A767-1771-90CA80A4904D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94EF6FEC-7CB7-EB8F-20DD-8129B39B40CF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bevel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>
                <a:sym typeface="Avenir Roman" charset="0"/>
              </a:rPr>
              <a:t>Click to edit Master text styles</a:t>
            </a:r>
          </a:p>
          <a:p>
            <a:pPr lvl="1"/>
            <a:r>
              <a:rPr lang="es-MX" altLang="es-MX">
                <a:sym typeface="Avenir Roman" charset="0"/>
              </a:rPr>
              <a:t>Second level</a:t>
            </a:r>
          </a:p>
          <a:p>
            <a:pPr lvl="2"/>
            <a:r>
              <a:rPr lang="es-MX" altLang="es-MX">
                <a:sym typeface="Avenir Roman" charset="0"/>
              </a:rPr>
              <a:t>Third level</a:t>
            </a:r>
          </a:p>
          <a:p>
            <a:pPr lvl="3"/>
            <a:r>
              <a:rPr lang="es-MX" altLang="es-MX">
                <a:sym typeface="Avenir Roman" charset="0"/>
              </a:rPr>
              <a:t>Fourth level</a:t>
            </a:r>
          </a:p>
          <a:p>
            <a:pPr lvl="4"/>
            <a:r>
              <a:rPr lang="es-MX" altLang="es-MX">
                <a:sym typeface="Avenir Roman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1pPr>
    <a:lvl2pPr indent="2286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2pPr>
    <a:lvl3pPr indent="4572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3pPr>
    <a:lvl4pPr indent="6858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4pPr>
    <a:lvl5pPr indent="914400" algn="l" defTabSz="457200" rtl="0" fontAlgn="base" hangingPunct="0">
      <a:lnSpc>
        <a:spcPct val="125000"/>
      </a:lnSpc>
      <a:spcBef>
        <a:spcPct val="0"/>
      </a:spcBef>
      <a:spcAft>
        <a:spcPct val="0"/>
      </a:spcAft>
      <a:defRPr sz="2400" kern="1200">
        <a:solidFill>
          <a:srgbClr val="000000"/>
        </a:solidFill>
        <a:latin typeface="Avenir Roman" charset="0"/>
        <a:ea typeface="Avenir Roman" charset="0"/>
        <a:cs typeface="Avenir Roman" charset="0"/>
        <a:sym typeface="Avenir Roman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0D88EA-279A-51D8-D181-6C4D467675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2EFFD3D-5B6F-A249-E9D5-3AC995632F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0D406E-4C7B-C8D5-A75E-EF6A2FFB8D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31CCB62-854A-46B4-A9A0-90CBE65EA784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357134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2D7C0B-C321-2A6E-374E-B6DDBE1AA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1D4FAD1-1594-5A50-7AFA-9E5AD3B2D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3D32DDE-013B-1441-D0C1-0F40F152BB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D6F4C60D-0A7E-450B-80E5-70D243C46CFE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51655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886AC0C-B7EC-21E7-F49A-D1E32A48A7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D7B5DA8-94E4-0668-BD68-4AB055104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7C8254-BFE4-D73B-07E2-17C1D78951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1531C6B-4CFB-4CE1-9B93-6EFE7CEFBE98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1624237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BB55A7-C2BD-5771-B85E-63D7EE160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856A591-C39C-ECE4-9D2C-79A66E5919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50DC810-5F0D-4327-CFB6-580E840F7F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C71A520-498B-40D7-BE47-C16C295A7C0D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263641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51519A-27AC-C526-34EC-FBF1D93E4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270360-0B7C-8876-8FBF-8CDD3F52BC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65F7578-AE59-771D-1BA0-413F8217BD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1BF331A-0E89-43DD-8605-B7C6CCB37F8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08788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FE054-21E1-C5C9-3E6F-D9141D9B5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2F69EE7-B8F0-7DAE-E30B-7E23A640A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B6CD8D2-7911-8732-B9FC-AD97364BB5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12481F4-B8DE-D1AA-0ED6-1469FFBA3B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0C8F00E-9A96-45C9-A3BD-3685A19AC720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475302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89E4E-B439-6F37-5D43-5835F2FEF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1ABA1A-2D22-AB9D-3AE9-08FEDF6A3C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1E635C3-6C54-A6D1-F3B2-7B5B841CC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7F5BF90-71FC-F8A7-6B2E-1E0C08CEF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490066DA-1940-1815-0697-B574C26B39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09F427-E55D-E2D8-D0A1-8EEF4E69E2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578B011-011E-4CB0-87FB-311E45BE2109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750001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E38BE7-FCD0-2591-BAA5-EC9E6699A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10802BBB-9F45-CCA5-1BF6-D5A17960C5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A7E7AA9-620E-4089-89ED-D7191C7ABE49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598424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F5CD0A39-6F1C-20DA-0CE5-79FF68177B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684BB83-BC1A-42AC-8615-A5F0A9D9083D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28133069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27E66-3A2E-CE49-EE6B-212983B2F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E4074D4-52A6-DF47-AEC0-A02C3C159F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58E991-C5C5-D14A-32EE-61438069D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7A620DB-CD59-7ACB-1B5D-C9C48341C2B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EAAF1CA-3AC4-4E6C-B47F-2363BA83CC15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952115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857338-B8FE-C83B-22BE-77C3E81F7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881035F-91CE-3FB0-A412-CBB9377EC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333D7DE-27C6-8CC8-5580-A5E09C054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0B19FD4A-C698-D319-2B08-5E75CD68B03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5D94DAF-3DA8-49A3-B064-4CE27CD55F1F}" type="slidenum">
              <a:rPr lang="es-MX" altLang="es-MX"/>
              <a:pPr/>
              <a:t>‹Nº›</a:t>
            </a:fld>
            <a:endParaRPr lang="es-MX" altLang="es-MX"/>
          </a:p>
        </p:txBody>
      </p:sp>
    </p:spTree>
    <p:extLst>
      <p:ext uri="{BB962C8B-B14F-4D97-AF65-F5344CB8AC3E}">
        <p14:creationId xmlns:p14="http://schemas.microsoft.com/office/powerpoint/2010/main" val="360550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48A888CA-F895-B44D-6940-134B20ED8822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BCBCE1E-6C6C-46DD-AA78-E9783E059F6C}" type="slidenum">
              <a:rPr lang="es-MX" altLang="es-MX"/>
              <a:pPr/>
              <a:t>‹Nº›</a:t>
            </a:fld>
            <a:endParaRPr lang="es-MX" altLang="es-MX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0EBF9690-9393-7B9F-E58F-2027A039E4AE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>
                <a:sym typeface="Arial" panose="020B0604020202020204" pitchFamily="34" charset="0"/>
              </a:rPr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3BCA122-9841-C2D6-3C8A-6938D618A8A7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MX" altLang="es-MX">
                <a:sym typeface="Arial" panose="020B0604020202020204" pitchFamily="34" charset="0"/>
              </a:rPr>
              <a:t>Click to edit Master text styles</a:t>
            </a:r>
          </a:p>
          <a:p>
            <a:pPr lvl="1"/>
            <a:r>
              <a:rPr lang="es-MX" altLang="es-MX">
                <a:sym typeface="Arial" panose="020B0604020202020204" pitchFamily="34" charset="0"/>
              </a:rPr>
              <a:t>Second level</a:t>
            </a:r>
          </a:p>
          <a:p>
            <a:pPr lvl="2"/>
            <a:r>
              <a:rPr lang="es-MX" altLang="es-MX">
                <a:sym typeface="Arial" panose="020B0604020202020204" pitchFamily="34" charset="0"/>
              </a:rPr>
              <a:t>Third level</a:t>
            </a:r>
          </a:p>
          <a:p>
            <a:pPr lvl="3"/>
            <a:r>
              <a:rPr lang="es-MX" altLang="es-MX">
                <a:sym typeface="Arial" panose="020B0604020202020204" pitchFamily="34" charset="0"/>
              </a:rPr>
              <a:t>Fourth level</a:t>
            </a:r>
          </a:p>
          <a:p>
            <a:pPr lvl="4"/>
            <a:r>
              <a:rPr lang="es-MX" altLang="es-MX">
                <a:sym typeface="Arial" panose="020B060402020202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Arial" panose="020B0604020202020204" pitchFamily="34" charset="0"/>
        </a:defRPr>
      </a:lvl1pPr>
      <a:lvl2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lvl1pPr marL="342900" indent="-342900" algn="l" rtl="0" fontAlgn="base" hangingPunct="0">
        <a:spcBef>
          <a:spcPts val="700"/>
        </a:spcBef>
        <a:spcAft>
          <a:spcPct val="0"/>
        </a:spcAft>
        <a:buSzPct val="10000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1pPr>
      <a:lvl2pPr marL="782638" indent="-325438" algn="l" rtl="0" fontAlgn="base" hangingPunct="0">
        <a:spcBef>
          <a:spcPts val="700"/>
        </a:spcBef>
        <a:spcAft>
          <a:spcPct val="0"/>
        </a:spcAft>
        <a:buSzPct val="10000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2pPr>
      <a:lvl3pPr marL="1219200" indent="-304800" algn="l" rtl="0" fontAlgn="base" hangingPunct="0">
        <a:spcBef>
          <a:spcPts val="700"/>
        </a:spcBef>
        <a:spcAft>
          <a:spcPct val="0"/>
        </a:spcAft>
        <a:buSzPct val="10000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3pPr>
      <a:lvl4pPr marL="1736725" indent="-365125" algn="l" rtl="0" fontAlgn="base" hangingPunct="0">
        <a:spcBef>
          <a:spcPts val="700"/>
        </a:spcBef>
        <a:spcAft>
          <a:spcPct val="0"/>
        </a:spcAft>
        <a:buSzPct val="10000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4pPr>
      <a:lvl5pPr marL="2235200" indent="-406400" algn="l" rtl="0" fontAlgn="base" hangingPunct="0">
        <a:spcBef>
          <a:spcPts val="700"/>
        </a:spcBef>
        <a:spcAft>
          <a:spcPct val="0"/>
        </a:spcAft>
        <a:buSzPct val="10000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seer.cancer.gov/crs/1975-2010/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7.png"/><Relationship Id="rId4" Type="http://schemas.openxmlformats.org/officeDocument/2006/relationships/image" Target="../media/image3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>
            <a:extLst>
              <a:ext uri="{FF2B5EF4-FFF2-40B4-BE49-F238E27FC236}">
                <a16:creationId xmlns:a16="http://schemas.microsoft.com/office/drawing/2014/main" id="{84349B6A-03FC-C169-AF8F-4C5A90FFDFBF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582738" y="4535488"/>
            <a:ext cx="5832475" cy="647700"/>
          </a:xfrm>
        </p:spPr>
        <p:txBody>
          <a:bodyPr lIns="0" tIns="0" rIns="0" bIns="0"/>
          <a:lstStyle/>
          <a:p>
            <a:pPr defTabSz="584200"/>
            <a:r>
              <a:rPr lang="es-MX" altLang="es-MX" sz="19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1900">
                <a:latin typeface="Arial Bold" charset="0"/>
                <a:sym typeface="Arial Bold" charset="0"/>
              </a:rPr>
            </a:br>
            <a:r>
              <a:rPr lang="es-MX" altLang="es-MX" sz="19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585DC5BF-32F4-1EA1-A33D-11B903F079A6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1547813" y="5338763"/>
            <a:ext cx="5903912" cy="674687"/>
          </a:xfrm>
        </p:spPr>
        <p:txBody>
          <a:bodyPr lIns="0" tIns="0" rIns="0" bIns="0"/>
          <a:lstStyle/>
          <a:p>
            <a:pPr marL="0" indent="0" algn="ctr">
              <a:lnSpc>
                <a:spcPct val="90000"/>
              </a:lnSpc>
              <a:spcBef>
                <a:spcPts val="600"/>
              </a:spcBef>
              <a:buSzTx/>
              <a:buFontTx/>
              <a:buNone/>
            </a:pPr>
            <a:r>
              <a:rPr lang="es-MX" altLang="es-MX" sz="1500"/>
              <a:t>DRA ANA LAURA BAHENA GARCIA</a:t>
            </a:r>
          </a:p>
          <a:p>
            <a:pPr marL="0" indent="0" algn="ctr">
              <a:lnSpc>
                <a:spcPct val="90000"/>
              </a:lnSpc>
              <a:spcBef>
                <a:spcPts val="600"/>
              </a:spcBef>
              <a:buSzTx/>
              <a:buFontTx/>
              <a:buNone/>
            </a:pPr>
            <a:r>
              <a:rPr lang="es-MX" altLang="es-MX" sz="1500"/>
              <a:t>UMAE 25 NL</a:t>
            </a:r>
            <a:endParaRPr lang="es-MX" altLang="es-MX" sz="1800"/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7A1701C7-D476-7DB7-B8BF-DB68C302EE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038" y="868363"/>
            <a:ext cx="6154737" cy="351155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2373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2A1F58A0-D1CC-C8CF-641B-84F9863A7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" r="1930" b="3412"/>
          <a:stretch>
            <a:fillRect/>
          </a:stretch>
        </p:blipFill>
        <p:spPr bwMode="auto">
          <a:xfrm>
            <a:off x="3209925" y="976313"/>
            <a:ext cx="2576513" cy="304958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11526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3077" name="Picture 5">
            <a:extLst>
              <a:ext uri="{FF2B5EF4-FFF2-40B4-BE49-F238E27FC236}">
                <a16:creationId xmlns:a16="http://schemas.microsoft.com/office/drawing/2014/main" id="{8C386A77-04CB-28A5-998E-D6729AB6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28675"/>
            <a:ext cx="75565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83E14A26-756C-B535-9B97-DF91B4663B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utoUpdateAnimBg="0"/>
      <p:bldP spid="3074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>
            <a:extLst>
              <a:ext uri="{FF2B5EF4-FFF2-40B4-BE49-F238E27FC236}">
                <a16:creationId xmlns:a16="http://schemas.microsoft.com/office/drawing/2014/main" id="{19BE0E1C-EC65-9FA1-775F-655CAB9A4BA4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CAE34CD2-2602-48C8-A98E-196C52CFA5FD}" type="slidenum">
              <a:rPr lang="es-MX" altLang="es-MX" sz="1400"/>
              <a:pPr algn="r"/>
              <a:t>10</a:t>
            </a:fld>
            <a:endParaRPr lang="es-MX" altLang="es-MX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3400FC2B-B3EA-2549-FC27-EDAF52E0FE4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2291" name="Picture 3">
            <a:extLst>
              <a:ext uri="{FF2B5EF4-FFF2-40B4-BE49-F238E27FC236}">
                <a16:creationId xmlns:a16="http://schemas.microsoft.com/office/drawing/2014/main" id="{571EE480-DDE5-7183-8E5D-8EFE0CA547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4">
            <a:extLst>
              <a:ext uri="{FF2B5EF4-FFF2-40B4-BE49-F238E27FC236}">
                <a16:creationId xmlns:a16="http://schemas.microsoft.com/office/drawing/2014/main" id="{E3F70379-FACB-9957-A32F-9D9C7BFAE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2293" name="Rectangle 5">
            <a:extLst>
              <a:ext uri="{FF2B5EF4-FFF2-40B4-BE49-F238E27FC236}">
                <a16:creationId xmlns:a16="http://schemas.microsoft.com/office/drawing/2014/main" id="{FC9BBD46-E460-6BD9-45E1-2A719F9D4167}"/>
              </a:ext>
            </a:extLst>
          </p:cNvPr>
          <p:cNvSpPr>
            <a:spLocks/>
          </p:cNvSpPr>
          <p:nvPr/>
        </p:nvSpPr>
        <p:spPr bwMode="auto">
          <a:xfrm>
            <a:off x="5191125" y="5861050"/>
            <a:ext cx="3230563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r>
              <a:rPr lang="es-MX" altLang="es-MX" sz="1200"/>
              <a:t>Endocrine-Related Cancer (2005) 12 773–803</a:t>
            </a:r>
            <a:endParaRPr lang="es-MX" altLang="es-MX"/>
          </a:p>
        </p:txBody>
      </p:sp>
      <p:graphicFrame>
        <p:nvGraphicFramePr>
          <p:cNvPr id="12294" name="Group 6">
            <a:extLst>
              <a:ext uri="{FF2B5EF4-FFF2-40B4-BE49-F238E27FC236}">
                <a16:creationId xmlns:a16="http://schemas.microsoft.com/office/drawing/2014/main" id="{23492B83-E19E-96EE-3019-CAF27CFE17F8}"/>
              </a:ext>
            </a:extLst>
          </p:cNvPr>
          <p:cNvGraphicFramePr>
            <a:graphicFrameLocks noGrp="1"/>
          </p:cNvGraphicFramePr>
          <p:nvPr/>
        </p:nvGraphicFramePr>
        <p:xfrm>
          <a:off x="1408113" y="2062163"/>
          <a:ext cx="6329362" cy="3098800"/>
        </p:xfrm>
        <a:graphic>
          <a:graphicData uri="http://schemas.openxmlformats.org/drawingml/2006/table">
            <a:tbl>
              <a:tblPr/>
              <a:tblGrid>
                <a:gridCol w="3368675">
                  <a:extLst>
                    <a:ext uri="{9D8B030D-6E8A-4147-A177-3AD203B41FA5}">
                      <a16:colId xmlns:a16="http://schemas.microsoft.com/office/drawing/2014/main" val="157571312"/>
                    </a:ext>
                  </a:extLst>
                </a:gridCol>
                <a:gridCol w="2960687">
                  <a:extLst>
                    <a:ext uri="{9D8B030D-6E8A-4147-A177-3AD203B41FA5}">
                      <a16:colId xmlns:a16="http://schemas.microsoft.com/office/drawing/2014/main" val="394193532"/>
                    </a:ext>
                  </a:extLst>
                </a:gridCol>
              </a:tblGrid>
              <a:tr h="66357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DIFERENCIAS ENTRE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CDT JUVENIL Y ADULTOS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POSIBLE MECANISMO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9655002"/>
                  </a:ext>
                </a:extLst>
              </a:tr>
              <a:tr h="24352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GRADO Y EXTENSION DE METASTASIS: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5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cs typeface="Arial" panose="020B0604020202020204" pitchFamily="34" charset="0"/>
                        <a:sym typeface="Arial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FFFFFF"/>
                        </a:buClr>
                        <a:buSzPct val="100000"/>
                        <a:buFont typeface="Wingdings" panose="05000000000000000000" pitchFamily="2" charset="2"/>
                        <a:buChar char="❖"/>
                        <a:tabLst/>
                      </a:pPr>
                      <a:r>
                        <a:rPr kumimoji="0" lang="es-MX" altLang="es-MX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GANGLIOS CERVICALES Y METASTASIS A DISTANCIA  PULMON MILIAR  FUNCIONAL</a:t>
                      </a: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cs typeface="Arial" panose="020B0604020202020204" pitchFamily="34" charset="0"/>
                        <a:sym typeface="Arial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CRECIMIENTO MAS AGRESIVO,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DISMINUCION RESPUESTA INMUNE LOCAL.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 Bold" charset="0"/>
                        <a:cs typeface="Arial" panose="020B0604020202020204" pitchFamily="34" charset="0"/>
                        <a:sym typeface="Arial Bold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METASTASIS A DISTANCIA EN LOS ADULTOS NO SON FUNCIONALES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8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</a:txBody>
                  <a:tcPr marL="45727" marR="45727" marT="45727" marB="45727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9315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3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6DE46C0A-71C9-A890-99DB-23806D4F7391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4FD459C-0861-4BE8-956F-F4B7780BCD7D}" type="slidenum">
              <a:rPr lang="es-MX" altLang="es-MX" sz="1400"/>
              <a:pPr algn="r"/>
              <a:t>11</a:t>
            </a:fld>
            <a:endParaRPr lang="es-MX" altLang="es-MX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C720F3D3-7566-C8A0-1956-6C22C36E848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3315" name="Picture 3">
            <a:extLst>
              <a:ext uri="{FF2B5EF4-FFF2-40B4-BE49-F238E27FC236}">
                <a16:creationId xmlns:a16="http://schemas.microsoft.com/office/drawing/2014/main" id="{70E17F73-B67E-FEC2-C513-34822CD96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6" name="Picture 4">
            <a:extLst>
              <a:ext uri="{FF2B5EF4-FFF2-40B4-BE49-F238E27FC236}">
                <a16:creationId xmlns:a16="http://schemas.microsoft.com/office/drawing/2014/main" id="{A3A28565-ABEE-038B-EE0E-DFFE6B8AE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3317" name="Rectangle 5">
            <a:extLst>
              <a:ext uri="{FF2B5EF4-FFF2-40B4-BE49-F238E27FC236}">
                <a16:creationId xmlns:a16="http://schemas.microsoft.com/office/drawing/2014/main" id="{8C272D66-ED9D-0C87-124E-9289A05DD4D6}"/>
              </a:ext>
            </a:extLst>
          </p:cNvPr>
          <p:cNvSpPr>
            <a:spLocks/>
          </p:cNvSpPr>
          <p:nvPr/>
        </p:nvSpPr>
        <p:spPr bwMode="auto">
          <a:xfrm>
            <a:off x="5173663" y="5797550"/>
            <a:ext cx="3230562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r>
              <a:rPr lang="es-MX" altLang="es-MX" sz="1200"/>
              <a:t>Endocrine-Related Cancer (2005) 12 773–803</a:t>
            </a:r>
            <a:endParaRPr lang="es-MX" altLang="es-MX"/>
          </a:p>
        </p:txBody>
      </p:sp>
      <p:pic>
        <p:nvPicPr>
          <p:cNvPr id="13318" name="Picture 6">
            <a:extLst>
              <a:ext uri="{FF2B5EF4-FFF2-40B4-BE49-F238E27FC236}">
                <a16:creationId xmlns:a16="http://schemas.microsoft.com/office/drawing/2014/main" id="{128759FF-755F-6BF6-0B46-A22D592C9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1787525"/>
            <a:ext cx="2951163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AutoShape 7">
            <a:extLst>
              <a:ext uri="{FF2B5EF4-FFF2-40B4-BE49-F238E27FC236}">
                <a16:creationId xmlns:a16="http://schemas.microsoft.com/office/drawing/2014/main" id="{1FB6C60B-3207-76A5-06D6-2552D59C3CEC}"/>
              </a:ext>
            </a:extLst>
          </p:cNvPr>
          <p:cNvSpPr>
            <a:spLocks/>
          </p:cNvSpPr>
          <p:nvPr/>
        </p:nvSpPr>
        <p:spPr bwMode="auto">
          <a:xfrm>
            <a:off x="5189538" y="1584325"/>
            <a:ext cx="3036887" cy="3687763"/>
          </a:xfrm>
          <a:prstGeom prst="roundRect">
            <a:avLst>
              <a:gd name="adj" fmla="val 6273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endParaRPr lang="es-MX" altLang="es-MX" sz="1400"/>
          </a:p>
          <a:p>
            <a:pPr algn="ctr"/>
            <a:r>
              <a:rPr lang="es-MX" altLang="es-MX" sz="1400"/>
              <a:t>  </a:t>
            </a:r>
            <a:r>
              <a:rPr lang="es-MX" altLang="es-MX" sz="1200"/>
              <a:t>AUSENCIA DE </a:t>
            </a:r>
          </a:p>
          <a:p>
            <a:pPr algn="ctr"/>
            <a:r>
              <a:rPr lang="es-MX" altLang="es-MX" sz="1200"/>
              <a:t>  ESTIMULACION</a:t>
            </a:r>
          </a:p>
          <a:p>
            <a:pPr algn="ctr"/>
            <a:r>
              <a:rPr lang="es-MX" altLang="es-MX" sz="1200"/>
              <a:t>  TSH EN MENORES</a:t>
            </a:r>
          </a:p>
          <a:p>
            <a:pPr algn="ctr">
              <a:lnSpc>
                <a:spcPct val="120000"/>
              </a:lnSpc>
            </a:pPr>
            <a:r>
              <a:rPr lang="es-MX" altLang="es-MX" sz="1200"/>
              <a:t>  DE 20 AÑOS:</a:t>
            </a:r>
          </a:p>
          <a:p>
            <a:pPr algn="ctr"/>
            <a:r>
              <a:rPr lang="es-MX" altLang="es-MX" sz="1200"/>
              <a:t>  EXPRESION NIS</a:t>
            </a:r>
          </a:p>
          <a:p>
            <a:pPr algn="ctr"/>
            <a:r>
              <a:rPr lang="es-MX" altLang="es-MX" sz="1200"/>
              <a:t>  INDETECTABLE:</a:t>
            </a:r>
          </a:p>
          <a:p>
            <a:pPr algn="ctr"/>
            <a:r>
              <a:rPr lang="es-MX" altLang="es-MX" sz="1200"/>
              <a:t>  </a:t>
            </a:r>
            <a:r>
              <a:rPr lang="es-MX" altLang="es-MX" sz="1200" b="1"/>
              <a:t>65% PAPILARES</a:t>
            </a:r>
          </a:p>
          <a:p>
            <a:pPr algn="ctr"/>
            <a:r>
              <a:rPr lang="es-MX" altLang="es-MX" sz="1200" b="1"/>
              <a:t>  55% FOLICULAR.</a:t>
            </a:r>
          </a:p>
          <a:p>
            <a:pPr algn="ctr"/>
            <a:endParaRPr lang="es-MX" altLang="es-MX" sz="1200" b="1"/>
          </a:p>
          <a:p>
            <a:pPr algn="ctr"/>
            <a:r>
              <a:rPr lang="es-MX" altLang="es-MX" sz="1200" b="1"/>
              <a:t>  ADULTOS:</a:t>
            </a:r>
          </a:p>
          <a:p>
            <a:pPr algn="ctr"/>
            <a:r>
              <a:rPr lang="es-MX" altLang="es-MX" sz="1200" b="1"/>
              <a:t>  </a:t>
            </a:r>
          </a:p>
          <a:p>
            <a:pPr algn="ctr"/>
            <a:r>
              <a:rPr lang="es-MX" altLang="es-MX" sz="1200" b="1"/>
              <a:t>  </a:t>
            </a:r>
            <a:r>
              <a:rPr lang="es-MX" altLang="es-MX" sz="1200"/>
              <a:t>EXPRESION NIS</a:t>
            </a:r>
          </a:p>
          <a:p>
            <a:pPr algn="ctr"/>
            <a:r>
              <a:rPr lang="es-MX" altLang="es-MX" sz="1200"/>
              <a:t>  ESTA AUSENTE O</a:t>
            </a:r>
          </a:p>
          <a:p>
            <a:pPr algn="ctr"/>
            <a:r>
              <a:rPr lang="es-MX" altLang="es-MX" sz="1200"/>
              <a:t>  REDUCIDA EN  </a:t>
            </a:r>
          </a:p>
          <a:p>
            <a:pPr algn="ctr"/>
            <a:r>
              <a:rPr lang="es-MX" altLang="es-MX" sz="1200"/>
              <a:t>  </a:t>
            </a:r>
            <a:r>
              <a:rPr lang="es-MX" altLang="es-MX" sz="1200" b="1"/>
              <a:t>90%.</a:t>
            </a:r>
            <a:endParaRPr lang="es-MX" altLang="es-MX"/>
          </a:p>
        </p:txBody>
      </p:sp>
      <p:pic>
        <p:nvPicPr>
          <p:cNvPr id="13320" name="Picture 8">
            <a:extLst>
              <a:ext uri="{FF2B5EF4-FFF2-40B4-BE49-F238E27FC236}">
                <a16:creationId xmlns:a16="http://schemas.microsoft.com/office/drawing/2014/main" id="{607BACD0-DC49-D398-CDDC-82623DE37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2330450"/>
            <a:ext cx="1789113" cy="1935163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utoUpdateAnimBg="0"/>
      <p:bldP spid="13317" grpId="0" autoUpdateAnimBg="0"/>
      <p:bldP spid="13319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34FE12D0-5C4D-AF24-F20F-51E71320DA7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30F6FA4F-405B-4B83-93A0-108439F705BC}" type="slidenum">
              <a:rPr lang="es-MX" altLang="es-MX" sz="1400"/>
              <a:pPr algn="r"/>
              <a:t>12</a:t>
            </a:fld>
            <a:endParaRPr lang="es-MX" altLang="es-MX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F8488753-FC55-8B27-078C-EA0D51CA3DBF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4339" name="Picture 3">
            <a:extLst>
              <a:ext uri="{FF2B5EF4-FFF2-40B4-BE49-F238E27FC236}">
                <a16:creationId xmlns:a16="http://schemas.microsoft.com/office/drawing/2014/main" id="{154DEC4C-BE83-DF1C-3C7C-7F4ACD781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0" name="Picture 4">
            <a:extLst>
              <a:ext uri="{FF2B5EF4-FFF2-40B4-BE49-F238E27FC236}">
                <a16:creationId xmlns:a16="http://schemas.microsoft.com/office/drawing/2014/main" id="{2391F7BF-57B3-6D44-453B-8EC088DD28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4341" name="Picture 5">
            <a:extLst>
              <a:ext uri="{FF2B5EF4-FFF2-40B4-BE49-F238E27FC236}">
                <a16:creationId xmlns:a16="http://schemas.microsoft.com/office/drawing/2014/main" id="{4085D33A-15D5-EDEF-06CB-C01DE86178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 t="5920" r="4875" b="5920"/>
          <a:stretch>
            <a:fillRect/>
          </a:stretch>
        </p:blipFill>
        <p:spPr bwMode="auto">
          <a:xfrm>
            <a:off x="2014538" y="1822450"/>
            <a:ext cx="5929312" cy="3656013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209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4342" name="Rectangle 6">
            <a:extLst>
              <a:ext uri="{FF2B5EF4-FFF2-40B4-BE49-F238E27FC236}">
                <a16:creationId xmlns:a16="http://schemas.microsoft.com/office/drawing/2014/main" id="{367DE4F6-D355-E45A-208F-1AA1BF963409}"/>
              </a:ext>
            </a:extLst>
          </p:cNvPr>
          <p:cNvSpPr>
            <a:spLocks/>
          </p:cNvSpPr>
          <p:nvPr/>
        </p:nvSpPr>
        <p:spPr bwMode="auto">
          <a:xfrm>
            <a:off x="5845175" y="5826125"/>
            <a:ext cx="233680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500">
                <a:latin typeface="Arial Bold" charset="0"/>
                <a:sym typeface="Arial Bold" charset="0"/>
              </a:rPr>
              <a:t>Mazzaferri &amp; Kloos 2001.</a:t>
            </a:r>
            <a:endParaRPr lang="es-MX" altLang="es-MX">
              <a:latin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DEAD5860-325F-CC82-C0DF-E181C9E45D3D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56609D4-D669-4E89-A1AC-C103DC607934}" type="slidenum">
              <a:rPr lang="es-MX" altLang="es-MX" sz="1400"/>
              <a:pPr algn="r"/>
              <a:t>13</a:t>
            </a:fld>
            <a:endParaRPr lang="es-MX" altLang="es-MX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183CFA48-C397-2BB0-6335-5683B0E3B7E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5363" name="Picture 3">
            <a:extLst>
              <a:ext uri="{FF2B5EF4-FFF2-40B4-BE49-F238E27FC236}">
                <a16:creationId xmlns:a16="http://schemas.microsoft.com/office/drawing/2014/main" id="{0300D08D-8FB3-CBED-34A9-1ED6C5BC2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798A5769-E42C-EF7A-09CD-D8364A8D66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5365" name="Picture 5">
            <a:extLst>
              <a:ext uri="{FF2B5EF4-FFF2-40B4-BE49-F238E27FC236}">
                <a16:creationId xmlns:a16="http://schemas.microsoft.com/office/drawing/2014/main" id="{822DF9E4-35F8-8FBC-8C05-FD227F73B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6" r="2586" b="5206"/>
          <a:stretch>
            <a:fillRect/>
          </a:stretch>
        </p:blipFill>
        <p:spPr bwMode="auto">
          <a:xfrm>
            <a:off x="1671638" y="2247900"/>
            <a:ext cx="6183312" cy="334645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5366" name="Rectangle 6">
            <a:extLst>
              <a:ext uri="{FF2B5EF4-FFF2-40B4-BE49-F238E27FC236}">
                <a16:creationId xmlns:a16="http://schemas.microsoft.com/office/drawing/2014/main" id="{50B716F9-A5C5-4BEB-AD9F-98C3B2E543A8}"/>
              </a:ext>
            </a:extLst>
          </p:cNvPr>
          <p:cNvSpPr>
            <a:spLocks/>
          </p:cNvSpPr>
          <p:nvPr/>
        </p:nvSpPr>
        <p:spPr bwMode="auto">
          <a:xfrm>
            <a:off x="6529388" y="5911850"/>
            <a:ext cx="1677987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600"/>
              <a:t>PEDIATR BLOOD CANCER 42:176-183 2004 </a:t>
            </a:r>
            <a:endParaRPr lang="es-MX" altLang="es-MX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277C85FB-1BF8-CA4E-D0ED-2C88927F4BDB}"/>
              </a:ext>
            </a:extLst>
          </p:cNvPr>
          <p:cNvSpPr>
            <a:spLocks/>
          </p:cNvSpPr>
          <p:nvPr/>
        </p:nvSpPr>
        <p:spPr bwMode="auto">
          <a:xfrm>
            <a:off x="4005263" y="1754188"/>
            <a:ext cx="2166937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r>
              <a:rPr lang="es-MX" altLang="es-MX" sz="1700">
                <a:latin typeface="Arial Bold" charset="0"/>
                <a:sym typeface="Arial Bold" charset="0"/>
              </a:rPr>
              <a:t>MICROCARCINOMA</a:t>
            </a:r>
            <a:endParaRPr lang="es-MX" altLang="es-MX">
              <a:latin typeface="Arial Bold" charset="0"/>
              <a:sym typeface="Arial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utoUpdateAnimBg="0"/>
      <p:bldP spid="15366" grpId="0" autoUpdateAnimBg="0"/>
      <p:bldP spid="15367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F827D66B-879E-4399-64B1-D1D113FB4534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38F869D4-08F5-41E5-BCFC-FC58FAD27895}" type="slidenum">
              <a:rPr lang="es-MX" altLang="es-MX" sz="1400"/>
              <a:pPr algn="r"/>
              <a:t>14</a:t>
            </a:fld>
            <a:endParaRPr lang="es-MX" altLang="es-MX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BBFB46CC-74E7-6D4C-E740-B9056F0FDE3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6387" name="Picture 3">
            <a:extLst>
              <a:ext uri="{FF2B5EF4-FFF2-40B4-BE49-F238E27FC236}">
                <a16:creationId xmlns:a16="http://schemas.microsoft.com/office/drawing/2014/main" id="{D3317827-AD15-9AD8-6622-926286126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8" name="Picture 4">
            <a:extLst>
              <a:ext uri="{FF2B5EF4-FFF2-40B4-BE49-F238E27FC236}">
                <a16:creationId xmlns:a16="http://schemas.microsoft.com/office/drawing/2014/main" id="{AE599411-C9CA-A134-DBEC-86B53960C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6389" name="Picture 5">
            <a:extLst>
              <a:ext uri="{FF2B5EF4-FFF2-40B4-BE49-F238E27FC236}">
                <a16:creationId xmlns:a16="http://schemas.microsoft.com/office/drawing/2014/main" id="{CFCCC0A3-EA38-F2A7-AEE4-8B54C6B88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6" r="6909"/>
          <a:stretch>
            <a:fillRect/>
          </a:stretch>
        </p:blipFill>
        <p:spPr bwMode="auto">
          <a:xfrm>
            <a:off x="1012825" y="1931988"/>
            <a:ext cx="7116763" cy="358298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6390" name="Rectangle 6">
            <a:extLst>
              <a:ext uri="{FF2B5EF4-FFF2-40B4-BE49-F238E27FC236}">
                <a16:creationId xmlns:a16="http://schemas.microsoft.com/office/drawing/2014/main" id="{B4F8643B-07FB-4A6D-9784-6C7A5BB555AA}"/>
              </a:ext>
            </a:extLst>
          </p:cNvPr>
          <p:cNvSpPr>
            <a:spLocks/>
          </p:cNvSpPr>
          <p:nvPr/>
        </p:nvSpPr>
        <p:spPr bwMode="auto">
          <a:xfrm>
            <a:off x="1187450" y="1449388"/>
            <a:ext cx="2978150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400">
                <a:latin typeface="Arial Bold" charset="0"/>
                <a:sym typeface="Arial Bold" charset="0"/>
              </a:rPr>
              <a:t>Clínica de Mayo. (1039 pacientes).</a:t>
            </a:r>
            <a:endParaRPr lang="es-MX" altLang="es-MX">
              <a:latin typeface="Arial Bold" charset="0"/>
              <a:sym typeface="Arial Bold" charset="0"/>
            </a:endParaRPr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72129D7D-E8AB-9EAE-4C7E-2C01F0E0FAC1}"/>
              </a:ext>
            </a:extLst>
          </p:cNvPr>
          <p:cNvSpPr>
            <a:spLocks/>
          </p:cNvSpPr>
          <p:nvPr/>
        </p:nvSpPr>
        <p:spPr bwMode="auto">
          <a:xfrm>
            <a:off x="6848475" y="5846763"/>
            <a:ext cx="1541463" cy="23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100"/>
              <a:t>Zimmerman et al. 1988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 autoUpdateAnimBg="0"/>
      <p:bldP spid="16390" grpId="0" autoUpdateAnimBg="0"/>
      <p:bldP spid="16391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EF9D848-25D1-A325-12B2-CFD1E9FEA97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7A87095-F6A6-4F8A-8521-FABA674BEB2C}" type="slidenum">
              <a:rPr lang="es-MX" altLang="es-MX" sz="1400"/>
              <a:pPr algn="r"/>
              <a:t>15</a:t>
            </a:fld>
            <a:endParaRPr lang="es-MX" altLang="es-MX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EFB318A3-E656-2665-6159-89CCBAE57FC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7411" name="Picture 3">
            <a:extLst>
              <a:ext uri="{FF2B5EF4-FFF2-40B4-BE49-F238E27FC236}">
                <a16:creationId xmlns:a16="http://schemas.microsoft.com/office/drawing/2014/main" id="{71350A15-B9CD-B8F0-6767-19D757603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412" name="Picture 4">
            <a:extLst>
              <a:ext uri="{FF2B5EF4-FFF2-40B4-BE49-F238E27FC236}">
                <a16:creationId xmlns:a16="http://schemas.microsoft.com/office/drawing/2014/main" id="{DF8260AA-EEEF-60F2-F898-A4660C4D07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aphicFrame>
        <p:nvGraphicFramePr>
          <p:cNvPr id="17413" name="Group 5">
            <a:extLst>
              <a:ext uri="{FF2B5EF4-FFF2-40B4-BE49-F238E27FC236}">
                <a16:creationId xmlns:a16="http://schemas.microsoft.com/office/drawing/2014/main" id="{98475D7C-12D7-1C52-3D24-DEB83CB341CC}"/>
              </a:ext>
            </a:extLst>
          </p:cNvPr>
          <p:cNvGraphicFramePr>
            <a:graphicFrameLocks noGrp="1"/>
          </p:cNvGraphicFramePr>
          <p:nvPr/>
        </p:nvGraphicFramePr>
        <p:xfrm>
          <a:off x="4346575" y="1881188"/>
          <a:ext cx="3732213" cy="3654425"/>
        </p:xfrm>
        <a:graphic>
          <a:graphicData uri="http://schemas.openxmlformats.org/drawingml/2006/table">
            <a:tbl>
              <a:tblPr/>
              <a:tblGrid>
                <a:gridCol w="1866900">
                  <a:extLst>
                    <a:ext uri="{9D8B030D-6E8A-4147-A177-3AD203B41FA5}">
                      <a16:colId xmlns:a16="http://schemas.microsoft.com/office/drawing/2014/main" val="2142303352"/>
                    </a:ext>
                  </a:extLst>
                </a:gridCol>
                <a:gridCol w="1865313">
                  <a:extLst>
                    <a:ext uri="{9D8B030D-6E8A-4147-A177-3AD203B41FA5}">
                      <a16:colId xmlns:a16="http://schemas.microsoft.com/office/drawing/2014/main" val="406139096"/>
                    </a:ext>
                  </a:extLst>
                </a:gridCol>
              </a:tblGrid>
              <a:tr h="15128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LIBRE DE ENFERMEDAD
A 20 AÑOS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5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077725"/>
                  </a:ext>
                </a:extLst>
              </a:tr>
              <a:tr h="9493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MENORES 10 AÑOS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10.1%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5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7675011"/>
                  </a:ext>
                </a:extLst>
              </a:tr>
              <a:tr h="1192213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EBEBEB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10 -18  AÑOS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713" marR="45713" marT="45713" marB="4571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5A5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48.3%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713" marR="45713" marT="45713" marB="45713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5A5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070214"/>
                  </a:ext>
                </a:extLst>
              </a:tr>
            </a:tbl>
          </a:graphicData>
        </a:graphic>
      </p:graphicFrame>
      <p:sp>
        <p:nvSpPr>
          <p:cNvPr id="17437" name="AutoShape 29">
            <a:extLst>
              <a:ext uri="{FF2B5EF4-FFF2-40B4-BE49-F238E27FC236}">
                <a16:creationId xmlns:a16="http://schemas.microsoft.com/office/drawing/2014/main" id="{7D1E4693-4D2C-2249-AEB6-B9B161430F0D}"/>
              </a:ext>
            </a:extLst>
          </p:cNvPr>
          <p:cNvSpPr>
            <a:spLocks/>
          </p:cNvSpPr>
          <p:nvPr/>
        </p:nvSpPr>
        <p:spPr bwMode="auto">
          <a:xfrm>
            <a:off x="1219200" y="2700338"/>
            <a:ext cx="3133725" cy="2012950"/>
          </a:xfrm>
          <a:prstGeom prst="roundRect">
            <a:avLst>
              <a:gd name="adj" fmla="val 9463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endParaRPr lang="es-MX" altLang="es-MX" sz="1400"/>
          </a:p>
          <a:p>
            <a:pPr algn="ctr">
              <a:lnSpc>
                <a:spcPct val="120000"/>
              </a:lnSpc>
            </a:pPr>
            <a:r>
              <a:rPr lang="es-MX" altLang="es-MX" sz="1400"/>
              <a:t> </a:t>
            </a:r>
            <a:r>
              <a:rPr lang="es-MX" altLang="es-MX" sz="1200"/>
              <a:t>ALESSANDRI ET 2000</a:t>
            </a:r>
          </a:p>
          <a:p>
            <a:pPr algn="ctr">
              <a:lnSpc>
                <a:spcPct val="120000"/>
              </a:lnSpc>
            </a:pPr>
            <a:r>
              <a:rPr lang="es-MX" altLang="es-MX" sz="1200"/>
              <a:t>EDAD AL MOMENTO</a:t>
            </a:r>
          </a:p>
          <a:p>
            <a:pPr algn="ctr">
              <a:lnSpc>
                <a:spcPct val="120000"/>
              </a:lnSpc>
            </a:pPr>
            <a:r>
              <a:rPr lang="es-MX" altLang="es-MX" sz="1200"/>
              <a:t>DEL DIAGNOSTICO ES UN DETERMINANTE IMPORTANTE EN EL RIESGO DE RECUERRENC</a:t>
            </a:r>
            <a:r>
              <a:rPr lang="es-MX" altLang="es-MX" sz="1400"/>
              <a:t>IA.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 autoUpdateAnimBg="0"/>
      <p:bldP spid="17437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6AA7724D-BD25-B457-47DB-D0D2DCA1CB21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CB96CB2-4945-454D-97D5-664CDE89F638}" type="slidenum">
              <a:rPr lang="es-MX" altLang="es-MX" sz="1400"/>
              <a:pPr algn="r"/>
              <a:t>16</a:t>
            </a:fld>
            <a:endParaRPr lang="es-MX" altLang="es-MX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1F407869-1B38-18AC-0A2F-750104487A28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858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3FAAEFF2-1B71-4B52-9E76-8688743B04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23900" y="1539875"/>
            <a:ext cx="7694613" cy="4521200"/>
          </a:xfrm>
        </p:spPr>
        <p:txBody>
          <a:bodyPr lIns="0" tIns="0" rIns="0" bIns="0"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FontTx/>
              <a:buNone/>
            </a:pPr>
            <a:endParaRPr lang="es-MX" altLang="es-MX" sz="1700"/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14AF3C1C-438A-D992-5A61-A9ED8B5C37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437" name="Picture 5">
            <a:extLst>
              <a:ext uri="{FF2B5EF4-FFF2-40B4-BE49-F238E27FC236}">
                <a16:creationId xmlns:a16="http://schemas.microsoft.com/office/drawing/2014/main" id="{D6501B22-4DC6-915C-6D6E-2436DC9D86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8438" name="Picture 6">
            <a:extLst>
              <a:ext uri="{FF2B5EF4-FFF2-40B4-BE49-F238E27FC236}">
                <a16:creationId xmlns:a16="http://schemas.microsoft.com/office/drawing/2014/main" id="{AACB3F18-589A-0F1C-E5AB-2A1BF4A1ED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21380">
            <a:off x="5149850" y="1538288"/>
            <a:ext cx="3021013" cy="4760912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8439" name="AutoShape 7">
            <a:extLst>
              <a:ext uri="{FF2B5EF4-FFF2-40B4-BE49-F238E27FC236}">
                <a16:creationId xmlns:a16="http://schemas.microsoft.com/office/drawing/2014/main" id="{57F4C5DA-82F3-FE68-E726-33BDFE685C74}"/>
              </a:ext>
            </a:extLst>
          </p:cNvPr>
          <p:cNvSpPr>
            <a:spLocks/>
          </p:cNvSpPr>
          <p:nvPr/>
        </p:nvSpPr>
        <p:spPr bwMode="auto">
          <a:xfrm>
            <a:off x="1270000" y="2111375"/>
            <a:ext cx="3408363" cy="3376613"/>
          </a:xfrm>
          <a:prstGeom prst="roundRect">
            <a:avLst>
              <a:gd name="adj" fmla="val 563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>
              <a:lnSpc>
                <a:spcPct val="150000"/>
              </a:lnSpc>
            </a:pPr>
            <a:r>
              <a:rPr lang="es-MX" altLang="es-MX"/>
              <a:t>   </a:t>
            </a:r>
            <a:r>
              <a:rPr lang="es-MX" altLang="es-MX" sz="1400" b="1"/>
              <a:t>NODULOS TIROIDEOS:</a:t>
            </a:r>
          </a:p>
          <a:p>
            <a:pPr algn="ctr"/>
            <a:r>
              <a:rPr lang="es-MX" altLang="es-MX" sz="1400" b="1"/>
              <a:t>       EDAD PEDIATRICA.</a:t>
            </a:r>
          </a:p>
          <a:p>
            <a:pPr algn="ctr">
              <a:lnSpc>
                <a:spcPct val="150000"/>
              </a:lnSpc>
            </a:pPr>
            <a:r>
              <a:rPr lang="es-MX" altLang="es-MX" sz="1400" b="1"/>
              <a:t>   </a:t>
            </a:r>
            <a:r>
              <a:rPr lang="es-MX" altLang="es-MX" sz="1400"/>
              <a:t>    MALIGNIDAD  22-26%.</a:t>
            </a:r>
          </a:p>
          <a:p>
            <a:pPr algn="ctr">
              <a:lnSpc>
                <a:spcPct val="150000"/>
              </a:lnSpc>
            </a:pPr>
            <a:r>
              <a:rPr lang="es-MX" altLang="es-MX" sz="1400"/>
              <a:t>     </a:t>
            </a:r>
            <a:r>
              <a:rPr lang="es-MX" altLang="es-MX" sz="1400" b="1"/>
              <a:t> ADULTOS: </a:t>
            </a:r>
          </a:p>
          <a:p>
            <a:pPr algn="ctr">
              <a:lnSpc>
                <a:spcPct val="150000"/>
              </a:lnSpc>
            </a:pPr>
            <a:r>
              <a:rPr lang="es-MX" altLang="es-MX" sz="1400" b="1"/>
              <a:t>       MALIGNIDAD :5%.</a:t>
            </a:r>
          </a:p>
          <a:p>
            <a:pPr algn="ctr">
              <a:lnSpc>
                <a:spcPct val="150000"/>
              </a:lnSpc>
            </a:pPr>
            <a:r>
              <a:rPr lang="es-MX" altLang="es-MX" sz="1400" b="1"/>
              <a:t>     </a:t>
            </a:r>
          </a:p>
          <a:p>
            <a:pPr algn="ctr">
              <a:lnSpc>
                <a:spcPct val="150000"/>
              </a:lnSpc>
            </a:pPr>
            <a:r>
              <a:rPr lang="es-MX" altLang="es-MX" sz="1400" b="1"/>
              <a:t>       ADENOPATIAS CERVICALES:</a:t>
            </a:r>
          </a:p>
          <a:p>
            <a:pPr algn="ctr">
              <a:lnSpc>
                <a:spcPct val="150000"/>
              </a:lnSpc>
            </a:pPr>
            <a:r>
              <a:rPr lang="es-MX" altLang="es-MX" sz="1400" b="1"/>
              <a:t>      </a:t>
            </a:r>
            <a:r>
              <a:rPr lang="es-MX" altLang="es-MX" sz="1400"/>
              <a:t> 75-90%</a:t>
            </a:r>
          </a:p>
          <a:p>
            <a:r>
              <a:rPr lang="es-MX" altLang="es-MX" sz="1400"/>
              <a:t>    </a:t>
            </a:r>
          </a:p>
          <a:p>
            <a:r>
              <a:rPr lang="es-MX" altLang="es-MX" sz="1400" b="1"/>
              <a:t> </a:t>
            </a:r>
          </a:p>
          <a:p>
            <a:endParaRPr lang="es-MX" altLang="es-MX" sz="1400" b="1"/>
          </a:p>
        </p:txBody>
      </p:sp>
      <p:sp>
        <p:nvSpPr>
          <p:cNvPr id="18440" name="Rectangle 8">
            <a:extLst>
              <a:ext uri="{FF2B5EF4-FFF2-40B4-BE49-F238E27FC236}">
                <a16:creationId xmlns:a16="http://schemas.microsoft.com/office/drawing/2014/main" id="{EB9CE5D0-CCCF-F698-0145-66E8F68048E8}"/>
              </a:ext>
            </a:extLst>
          </p:cNvPr>
          <p:cNvSpPr>
            <a:spLocks/>
          </p:cNvSpPr>
          <p:nvPr/>
        </p:nvSpPr>
        <p:spPr bwMode="auto">
          <a:xfrm>
            <a:off x="6254750" y="6245225"/>
            <a:ext cx="1563688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90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Endocr Pract 2006 12:63-102</a:t>
            </a:r>
            <a:endParaRPr lang="es-MX" altLang="es-MX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 autoUpdateAnimBg="0"/>
      <p:bldP spid="18439" grpId="0" animBg="1" autoUpdateAnimBg="0"/>
      <p:bldP spid="1844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B7975806-2E90-3C45-A5A7-312FBDBDB56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F2DC31E6-37A9-4976-A11D-8FD6DC8081DB}" type="slidenum">
              <a:rPr lang="es-MX" altLang="es-MX" sz="1400"/>
              <a:pPr algn="r"/>
              <a:t>17</a:t>
            </a:fld>
            <a:endParaRPr lang="es-MX" altLang="es-MX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1DF5AD80-C0F6-00BE-AE9B-441206E8DB3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877888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D6327974-CF63-5ADE-E33A-6A7164065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843BE52D-5DD2-C1C6-5493-FCF1D49FC7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9461" name="Line 5">
            <a:extLst>
              <a:ext uri="{FF2B5EF4-FFF2-40B4-BE49-F238E27FC236}">
                <a16:creationId xmlns:a16="http://schemas.microsoft.com/office/drawing/2014/main" id="{68F66F9F-D52A-981E-1554-8BFF7A89F8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2163" y="2057400"/>
            <a:ext cx="0" cy="40005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F526E18A-FE29-9BC6-B995-2AA9EB69B095}"/>
              </a:ext>
            </a:extLst>
          </p:cNvPr>
          <p:cNvSpPr>
            <a:spLocks/>
          </p:cNvSpPr>
          <p:nvPr/>
        </p:nvSpPr>
        <p:spPr bwMode="auto">
          <a:xfrm>
            <a:off x="5978525" y="2071688"/>
            <a:ext cx="1568450" cy="26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200"/>
              <a:t>TSH NO SUPRIMIDA</a:t>
            </a:r>
            <a:endParaRPr lang="es-MX" altLang="es-MX"/>
          </a:p>
        </p:txBody>
      </p:sp>
      <p:sp>
        <p:nvSpPr>
          <p:cNvPr id="19463" name="Line 7">
            <a:extLst>
              <a:ext uri="{FF2B5EF4-FFF2-40B4-BE49-F238E27FC236}">
                <a16:creationId xmlns:a16="http://schemas.microsoft.com/office/drawing/2014/main" id="{B7039EA0-9ECD-4CDD-5028-1208B2377AEF}"/>
              </a:ext>
            </a:extLst>
          </p:cNvPr>
          <p:cNvSpPr>
            <a:spLocks noChangeShapeType="1"/>
          </p:cNvSpPr>
          <p:nvPr/>
        </p:nvSpPr>
        <p:spPr bwMode="auto">
          <a:xfrm>
            <a:off x="7246938" y="2732088"/>
            <a:ext cx="390525" cy="39052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9464" name="AutoShape 8">
            <a:extLst>
              <a:ext uri="{FF2B5EF4-FFF2-40B4-BE49-F238E27FC236}">
                <a16:creationId xmlns:a16="http://schemas.microsoft.com/office/drawing/2014/main" id="{C4A0B44D-0AC8-B02E-CCDF-0B5DA0F9C681}"/>
              </a:ext>
            </a:extLst>
          </p:cNvPr>
          <p:cNvSpPr>
            <a:spLocks/>
          </p:cNvSpPr>
          <p:nvPr/>
        </p:nvSpPr>
        <p:spPr bwMode="auto">
          <a:xfrm>
            <a:off x="6935788" y="3111500"/>
            <a:ext cx="1544637" cy="374650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    </a:t>
            </a:r>
            <a:r>
              <a:rPr lang="es-MX" altLang="es-MX" sz="1000" b="1"/>
              <a:t> MALIGNIDAD</a:t>
            </a:r>
          </a:p>
          <a:p>
            <a:pPr algn="ctr">
              <a:lnSpc>
                <a:spcPct val="150000"/>
              </a:lnSpc>
            </a:pPr>
            <a:endParaRPr lang="es-MX" altLang="es-MX" sz="1200" b="1"/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S</a:t>
            </a:r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sp>
        <p:nvSpPr>
          <p:cNvPr id="19465" name="Line 9">
            <a:extLst>
              <a:ext uri="{FF2B5EF4-FFF2-40B4-BE49-F238E27FC236}">
                <a16:creationId xmlns:a16="http://schemas.microsoft.com/office/drawing/2014/main" id="{4594FA77-1360-093D-7EB4-3F961FEE3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2163" y="3030538"/>
            <a:ext cx="0" cy="44767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19466" name="AutoShape 10">
            <a:extLst>
              <a:ext uri="{FF2B5EF4-FFF2-40B4-BE49-F238E27FC236}">
                <a16:creationId xmlns:a16="http://schemas.microsoft.com/office/drawing/2014/main" id="{235788D6-0338-1C6D-4F88-408B38EC97AD}"/>
              </a:ext>
            </a:extLst>
          </p:cNvPr>
          <p:cNvSpPr>
            <a:spLocks/>
          </p:cNvSpPr>
          <p:nvPr/>
        </p:nvSpPr>
        <p:spPr bwMode="auto">
          <a:xfrm>
            <a:off x="4919663" y="4970463"/>
            <a:ext cx="1905000" cy="538162"/>
          </a:xfrm>
          <a:prstGeom prst="roundRect">
            <a:avLst>
              <a:gd name="adj" fmla="val 3484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 b="1"/>
              <a:t> </a:t>
            </a:r>
            <a:r>
              <a:rPr lang="es-MX" altLang="es-MX" sz="1600" b="1"/>
              <a:t>CIRUGIA </a:t>
            </a:r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S</a:t>
            </a:r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sp>
        <p:nvSpPr>
          <p:cNvPr id="19467" name="AutoShape 11">
            <a:extLst>
              <a:ext uri="{FF2B5EF4-FFF2-40B4-BE49-F238E27FC236}">
                <a16:creationId xmlns:a16="http://schemas.microsoft.com/office/drawing/2014/main" id="{58E200A1-BE93-137A-A9E9-ECD21F9348A3}"/>
              </a:ext>
            </a:extLst>
          </p:cNvPr>
          <p:cNvSpPr>
            <a:spLocks/>
          </p:cNvSpPr>
          <p:nvPr/>
        </p:nvSpPr>
        <p:spPr bwMode="auto">
          <a:xfrm>
            <a:off x="855663" y="1427163"/>
            <a:ext cx="3952875" cy="4287837"/>
          </a:xfrm>
          <a:prstGeom prst="roundRect">
            <a:avLst>
              <a:gd name="adj" fmla="val 4819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endParaRPr lang="es-MX" altLang="es-MX" sz="1400"/>
          </a:p>
          <a:p>
            <a:pPr algn="ctr"/>
            <a:r>
              <a:rPr lang="es-MX" altLang="es-MX" sz="1400"/>
              <a:t> CARACTERISTICAS ECOGRAFICAS </a:t>
            </a:r>
          </a:p>
          <a:p>
            <a:pPr algn="ctr"/>
            <a:r>
              <a:rPr lang="es-MX" altLang="es-MX" sz="1400"/>
              <a:t>DE NODULOS TIROIDEOS:</a:t>
            </a:r>
          </a:p>
          <a:p>
            <a:pPr algn="ctr">
              <a:lnSpc>
                <a:spcPct val="120000"/>
              </a:lnSpc>
            </a:pPr>
            <a:r>
              <a:rPr lang="es-MX" altLang="es-MX" sz="1400" b="1"/>
              <a:t>ECOGENICIDAD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(</a:t>
            </a:r>
            <a:r>
              <a:rPr lang="es-MX" altLang="es-MX" sz="1100" b="1"/>
              <a:t> HIPO</a:t>
            </a:r>
            <a:r>
              <a:rPr lang="es-MX" altLang="es-MX" sz="1100"/>
              <a:t>,HIPER ,ISO).</a:t>
            </a:r>
          </a:p>
          <a:p>
            <a:pPr algn="ctr">
              <a:lnSpc>
                <a:spcPct val="120000"/>
              </a:lnSpc>
            </a:pPr>
            <a:r>
              <a:rPr lang="es-MX" altLang="es-MX" sz="1400" b="1"/>
              <a:t>CALCIFICACIONES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(</a:t>
            </a:r>
            <a:r>
              <a:rPr lang="es-MX" altLang="es-MX" sz="1100" b="1"/>
              <a:t>MICRO</a:t>
            </a:r>
            <a:r>
              <a:rPr lang="es-MX" altLang="es-MX" sz="1100"/>
              <a:t>, DENSO)</a:t>
            </a:r>
          </a:p>
          <a:p>
            <a:pPr algn="ctr">
              <a:lnSpc>
                <a:spcPct val="120000"/>
              </a:lnSpc>
            </a:pPr>
            <a:r>
              <a:rPr lang="es-MX" altLang="es-MX" sz="1400" b="1"/>
              <a:t>MARGENES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(</a:t>
            </a:r>
            <a:r>
              <a:rPr lang="es-MX" altLang="es-MX" sz="1100" b="1"/>
              <a:t>INFILTRATIVO,</a:t>
            </a:r>
            <a:r>
              <a:rPr lang="es-MX" altLang="es-MX" sz="1100"/>
              <a:t> REGULAR BIEN 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DEFINIDOS)</a:t>
            </a:r>
          </a:p>
          <a:p>
            <a:pPr algn="ctr">
              <a:lnSpc>
                <a:spcPct val="120000"/>
              </a:lnSpc>
            </a:pPr>
            <a:r>
              <a:rPr lang="es-MX" altLang="es-MX" sz="1400" b="1"/>
              <a:t>VASCULARIDAD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(</a:t>
            </a:r>
            <a:r>
              <a:rPr lang="es-MX" altLang="es-MX" sz="1100" b="1"/>
              <a:t>INTRANODULAR,</a:t>
            </a:r>
            <a:r>
              <a:rPr lang="es-MX" altLang="es-MX" sz="1100"/>
              <a:t>PERIFERICA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AUSENTE)</a:t>
            </a:r>
          </a:p>
          <a:p>
            <a:pPr algn="ctr">
              <a:lnSpc>
                <a:spcPct val="120000"/>
              </a:lnSpc>
            </a:pPr>
            <a:r>
              <a:rPr lang="es-MX" altLang="es-MX" sz="1400" b="1"/>
              <a:t>FORMA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(</a:t>
            </a:r>
            <a:r>
              <a:rPr lang="es-MX" altLang="es-MX" sz="1100" b="1"/>
              <a:t>MAL ALTO QUE ANCHO</a:t>
            </a:r>
            <a:r>
              <a:rPr lang="es-MX" altLang="es-MX" sz="1100"/>
              <a:t>,</a:t>
            </a:r>
          </a:p>
          <a:p>
            <a:pPr algn="ctr">
              <a:lnSpc>
                <a:spcPct val="120000"/>
              </a:lnSpc>
            </a:pPr>
            <a:r>
              <a:rPr lang="es-MX" altLang="es-MX" sz="1100"/>
              <a:t>REDONDEADO</a:t>
            </a:r>
          </a:p>
        </p:txBody>
      </p:sp>
      <p:sp>
        <p:nvSpPr>
          <p:cNvPr id="19468" name="AutoShape 12">
            <a:extLst>
              <a:ext uri="{FF2B5EF4-FFF2-40B4-BE49-F238E27FC236}">
                <a16:creationId xmlns:a16="http://schemas.microsoft.com/office/drawing/2014/main" id="{60D0B5CB-F80E-B872-FD59-28B4F0813FB6}"/>
              </a:ext>
            </a:extLst>
          </p:cNvPr>
          <p:cNvSpPr>
            <a:spLocks/>
          </p:cNvSpPr>
          <p:nvPr/>
        </p:nvSpPr>
        <p:spPr bwMode="auto">
          <a:xfrm>
            <a:off x="4573588" y="1616075"/>
            <a:ext cx="2836862" cy="374650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   </a:t>
            </a:r>
            <a:r>
              <a:rPr lang="es-MX" altLang="es-MX" sz="1000" b="1"/>
              <a:t>NODULO TIROIDEO SOSPECHOSO</a:t>
            </a:r>
          </a:p>
          <a:p>
            <a:pPr algn="ctr">
              <a:lnSpc>
                <a:spcPct val="150000"/>
              </a:lnSpc>
            </a:pPr>
            <a:endParaRPr lang="es-MX" altLang="es-MX" sz="1200" b="1"/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S</a:t>
            </a:r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sp>
        <p:nvSpPr>
          <p:cNvPr id="19469" name="AutoShape 13">
            <a:extLst>
              <a:ext uri="{FF2B5EF4-FFF2-40B4-BE49-F238E27FC236}">
                <a16:creationId xmlns:a16="http://schemas.microsoft.com/office/drawing/2014/main" id="{BB669EA5-5CA0-4A65-119E-3BA4930F6A0B}"/>
              </a:ext>
            </a:extLst>
          </p:cNvPr>
          <p:cNvSpPr>
            <a:spLocks/>
          </p:cNvSpPr>
          <p:nvPr/>
        </p:nvSpPr>
        <p:spPr bwMode="auto">
          <a:xfrm>
            <a:off x="4573588" y="2449513"/>
            <a:ext cx="2836862" cy="536575"/>
          </a:xfrm>
          <a:prstGeom prst="roundRect">
            <a:avLst>
              <a:gd name="adj" fmla="val 3484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   </a:t>
            </a:r>
          </a:p>
          <a:p>
            <a:pPr algn="ctr">
              <a:lnSpc>
                <a:spcPct val="150000"/>
              </a:lnSpc>
            </a:pPr>
            <a:r>
              <a:rPr lang="es-MX" altLang="es-MX" sz="1000"/>
              <a:t> </a:t>
            </a:r>
            <a:r>
              <a:rPr lang="es-MX" altLang="es-MX" sz="1000" b="1"/>
              <a:t> FNA  GUIADA POR ULTRASONIDO </a:t>
            </a:r>
          </a:p>
          <a:p>
            <a:pPr algn="ctr">
              <a:lnSpc>
                <a:spcPct val="150000"/>
              </a:lnSpc>
            </a:pPr>
            <a:endParaRPr lang="es-MX" altLang="es-MX" sz="1200" b="1"/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S</a:t>
            </a:r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sp>
        <p:nvSpPr>
          <p:cNvPr id="19470" name="AutoShape 14">
            <a:extLst>
              <a:ext uri="{FF2B5EF4-FFF2-40B4-BE49-F238E27FC236}">
                <a16:creationId xmlns:a16="http://schemas.microsoft.com/office/drawing/2014/main" id="{B64854DE-AB21-124B-6FE1-F8EA5427293A}"/>
              </a:ext>
            </a:extLst>
          </p:cNvPr>
          <p:cNvSpPr>
            <a:spLocks/>
          </p:cNvSpPr>
          <p:nvPr/>
        </p:nvSpPr>
        <p:spPr bwMode="auto">
          <a:xfrm>
            <a:off x="4483100" y="3611563"/>
            <a:ext cx="3017838" cy="673100"/>
          </a:xfrm>
          <a:prstGeom prst="roundRect">
            <a:avLst>
              <a:gd name="adj" fmla="val 2777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 </a:t>
            </a:r>
            <a:r>
              <a:rPr lang="es-MX" altLang="es-MX" sz="1300" b="1"/>
              <a:t>INDETERMINADA O </a:t>
            </a:r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SOSPECHOSA </a:t>
            </a:r>
            <a:endParaRPr lang="es-MX" altLang="es-MX" sz="1000" b="1"/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S</a:t>
            </a:r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sp>
        <p:nvSpPr>
          <p:cNvPr id="19471" name="Line 15">
            <a:extLst>
              <a:ext uri="{FF2B5EF4-FFF2-40B4-BE49-F238E27FC236}">
                <a16:creationId xmlns:a16="http://schemas.microsoft.com/office/drawing/2014/main" id="{D474E639-D0B1-04B8-B00F-B9B30461E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72163" y="4332288"/>
            <a:ext cx="0" cy="64770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9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utoUpdateAnimBg="0"/>
      <p:bldP spid="19461" grpId="0" animBg="1" autoUpdateAnimBg="0"/>
      <p:bldP spid="19462" grpId="0" autoUpdateAnimBg="0"/>
      <p:bldP spid="19463" grpId="0" animBg="1" autoUpdateAnimBg="0"/>
      <p:bldP spid="19464" grpId="0" animBg="1" autoUpdateAnimBg="0"/>
      <p:bldP spid="19465" grpId="0" animBg="1" autoUpdateAnimBg="0"/>
      <p:bldP spid="19466" grpId="0" animBg="1" autoUpdateAnimBg="0"/>
      <p:bldP spid="19467" grpId="0" animBg="1" autoUpdateAnimBg="0"/>
      <p:bldP spid="19468" grpId="0" animBg="1" autoUpdateAnimBg="0"/>
      <p:bldP spid="19469" grpId="0" animBg="1" autoUpdateAnimBg="0"/>
      <p:bldP spid="19470" grpId="0" animBg="1" autoUpdateAnimBg="0"/>
      <p:bldP spid="1947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21C1DC1B-ADA3-1844-48FA-454A5F35AD0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ABEA3CB-6ED5-4F64-8D90-12637251BBD1}" type="slidenum">
              <a:rPr lang="es-MX" altLang="es-MX" sz="1400"/>
              <a:pPr algn="r"/>
              <a:t>18</a:t>
            </a:fld>
            <a:endParaRPr lang="es-MX" altLang="es-MX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58DEC846-7BCD-51D5-E7C0-5DD695A6468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0483" name="Picture 3">
            <a:extLst>
              <a:ext uri="{FF2B5EF4-FFF2-40B4-BE49-F238E27FC236}">
                <a16:creationId xmlns:a16="http://schemas.microsoft.com/office/drawing/2014/main" id="{0ECB2388-19E4-F061-8817-687413E5E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>
            <a:extLst>
              <a:ext uri="{FF2B5EF4-FFF2-40B4-BE49-F238E27FC236}">
                <a16:creationId xmlns:a16="http://schemas.microsoft.com/office/drawing/2014/main" id="{27841F43-832C-B5E8-39E5-4F1E15EC11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0485" name="Picture 5">
            <a:extLst>
              <a:ext uri="{FF2B5EF4-FFF2-40B4-BE49-F238E27FC236}">
                <a16:creationId xmlns:a16="http://schemas.microsoft.com/office/drawing/2014/main" id="{7380ECB7-8E13-8992-DBA5-C66DCB5434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684338"/>
            <a:ext cx="7507287" cy="3757612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5F5081CC-2F4E-E0DB-5AA4-2182CDB2A0D5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6594C179-E63D-4160-96F1-76F92C8D3219}" type="slidenum">
              <a:rPr lang="es-MX" altLang="es-MX" sz="1400"/>
              <a:pPr algn="r"/>
              <a:t>19</a:t>
            </a:fld>
            <a:endParaRPr lang="es-MX" altLang="es-MX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57D7C5FA-A170-26FB-4210-0D6B841D7FB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31888" y="817563"/>
            <a:ext cx="6327775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1507" name="Picture 3">
            <a:extLst>
              <a:ext uri="{FF2B5EF4-FFF2-40B4-BE49-F238E27FC236}">
                <a16:creationId xmlns:a16="http://schemas.microsoft.com/office/drawing/2014/main" id="{A094C398-D2B2-B810-F5E2-F23BD0D19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882650"/>
            <a:ext cx="755650" cy="54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8" name="Picture 4">
            <a:extLst>
              <a:ext uri="{FF2B5EF4-FFF2-40B4-BE49-F238E27FC236}">
                <a16:creationId xmlns:a16="http://schemas.microsoft.com/office/drawing/2014/main" id="{250F6498-4CA2-281A-EBB3-A28DCD618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1509" name="Picture 5">
            <a:extLst>
              <a:ext uri="{FF2B5EF4-FFF2-40B4-BE49-F238E27FC236}">
                <a16:creationId xmlns:a16="http://schemas.microsoft.com/office/drawing/2014/main" id="{670A69A8-AFA7-44C4-CFB2-F86D518F35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71" t="21759" r="14604" b="45912"/>
          <a:stretch>
            <a:fillRect/>
          </a:stretch>
        </p:blipFill>
        <p:spPr bwMode="auto">
          <a:xfrm>
            <a:off x="1262063" y="1776413"/>
            <a:ext cx="2492375" cy="3725862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1510" name="Rectangle 6">
            <a:extLst>
              <a:ext uri="{FF2B5EF4-FFF2-40B4-BE49-F238E27FC236}">
                <a16:creationId xmlns:a16="http://schemas.microsoft.com/office/drawing/2014/main" id="{C525A653-1527-1CFD-9122-ECDD0351DFC3}"/>
              </a:ext>
            </a:extLst>
          </p:cNvPr>
          <p:cNvSpPr>
            <a:spLocks/>
          </p:cNvSpPr>
          <p:nvPr/>
        </p:nvSpPr>
        <p:spPr bwMode="auto">
          <a:xfrm>
            <a:off x="7256463" y="5908675"/>
            <a:ext cx="12334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000"/>
              <a:t>kIM ET AL AJR2002</a:t>
            </a:r>
            <a:endParaRPr lang="es-MX" altLang="es-MX"/>
          </a:p>
        </p:txBody>
      </p:sp>
      <p:sp>
        <p:nvSpPr>
          <p:cNvPr id="21511" name="AutoShape 7">
            <a:extLst>
              <a:ext uri="{FF2B5EF4-FFF2-40B4-BE49-F238E27FC236}">
                <a16:creationId xmlns:a16="http://schemas.microsoft.com/office/drawing/2014/main" id="{3D304AB6-FCE2-AB12-5612-95C564670A56}"/>
              </a:ext>
            </a:extLst>
          </p:cNvPr>
          <p:cNvSpPr>
            <a:spLocks/>
          </p:cNvSpPr>
          <p:nvPr/>
        </p:nvSpPr>
        <p:spPr bwMode="auto">
          <a:xfrm>
            <a:off x="1624013" y="5145088"/>
            <a:ext cx="1766887" cy="646112"/>
          </a:xfrm>
          <a:prstGeom prst="roundRect">
            <a:avLst>
              <a:gd name="adj" fmla="val 28917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ISOECOICO</a:t>
            </a:r>
          </a:p>
          <a:p>
            <a:pPr algn="ctr">
              <a:lnSpc>
                <a:spcPct val="150000"/>
              </a:lnSpc>
            </a:pPr>
            <a:endParaRPr lang="es-MX" altLang="es-MX" sz="1300" b="1"/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pic>
        <p:nvPicPr>
          <p:cNvPr id="21512" name="Picture 8">
            <a:extLst>
              <a:ext uri="{FF2B5EF4-FFF2-40B4-BE49-F238E27FC236}">
                <a16:creationId xmlns:a16="http://schemas.microsoft.com/office/drawing/2014/main" id="{F78DCFC5-B4C4-41B2-DB2E-996538A54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97" t="21759" r="30893" b="45775"/>
          <a:stretch>
            <a:fillRect/>
          </a:stretch>
        </p:blipFill>
        <p:spPr bwMode="auto">
          <a:xfrm>
            <a:off x="5080000" y="1749425"/>
            <a:ext cx="2593975" cy="3779838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1513" name="AutoShape 9">
            <a:extLst>
              <a:ext uri="{FF2B5EF4-FFF2-40B4-BE49-F238E27FC236}">
                <a16:creationId xmlns:a16="http://schemas.microsoft.com/office/drawing/2014/main" id="{6058A49F-5022-72E5-D621-955947F54A7C}"/>
              </a:ext>
            </a:extLst>
          </p:cNvPr>
          <p:cNvSpPr>
            <a:spLocks/>
          </p:cNvSpPr>
          <p:nvPr/>
        </p:nvSpPr>
        <p:spPr bwMode="auto">
          <a:xfrm>
            <a:off x="5608638" y="5138738"/>
            <a:ext cx="1766887" cy="647700"/>
          </a:xfrm>
          <a:prstGeom prst="roundRect">
            <a:avLst>
              <a:gd name="adj" fmla="val 28917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HIPO ECOICO</a:t>
            </a:r>
          </a:p>
          <a:p>
            <a:pPr algn="ctr">
              <a:lnSpc>
                <a:spcPct val="150000"/>
              </a:lnSpc>
            </a:pPr>
            <a:endParaRPr lang="es-MX" altLang="es-MX" sz="1300" b="1"/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 autoUpdateAnimBg="0"/>
      <p:bldP spid="21510" grpId="0" autoUpdateAnimBg="0"/>
      <p:bldP spid="21511" grpId="0" animBg="1" autoUpdateAnimBg="0"/>
      <p:bldP spid="21513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D2359E86-3AC9-8CEC-5437-F0ADCF091D51}"/>
              </a:ext>
            </a:extLst>
          </p:cNvPr>
          <p:cNvSpPr>
            <a:spLocks/>
          </p:cNvSpPr>
          <p:nvPr/>
        </p:nvSpPr>
        <p:spPr bwMode="auto">
          <a:xfrm>
            <a:off x="6502400" y="6227763"/>
            <a:ext cx="21336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5765DBA-AB5D-4BE5-B214-5D3B5FECCD6A}" type="slidenum">
              <a:rPr lang="es-MX" altLang="es-MX" sz="1400"/>
              <a:pPr algn="r"/>
              <a:t>2</a:t>
            </a:fld>
            <a:endParaRPr lang="es-MX" altLang="es-MX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58F02494-1201-B4C3-DED2-73537CEA2B4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4099" name="Picture 3">
            <a:extLst>
              <a:ext uri="{FF2B5EF4-FFF2-40B4-BE49-F238E27FC236}">
                <a16:creationId xmlns:a16="http://schemas.microsoft.com/office/drawing/2014/main" id="{334E0597-D063-3890-8468-16025C2C6F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0929DF13-8BCF-9CA7-BEA5-C7E39C9D3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FA4CBCB0-B573-8EE5-1239-F977F4A8DC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3" y="1633538"/>
            <a:ext cx="3833812" cy="4037012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963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102" name="AutoShape 6">
            <a:extLst>
              <a:ext uri="{FF2B5EF4-FFF2-40B4-BE49-F238E27FC236}">
                <a16:creationId xmlns:a16="http://schemas.microsoft.com/office/drawing/2014/main" id="{01BC1486-7E97-FC4F-5B18-5288E8D673B3}"/>
              </a:ext>
            </a:extLst>
          </p:cNvPr>
          <p:cNvSpPr>
            <a:spLocks/>
          </p:cNvSpPr>
          <p:nvPr/>
        </p:nvSpPr>
        <p:spPr bwMode="auto">
          <a:xfrm>
            <a:off x="4805363" y="2289175"/>
            <a:ext cx="3360737" cy="2014538"/>
          </a:xfrm>
          <a:prstGeom prst="roundRect">
            <a:avLst>
              <a:gd name="adj" fmla="val 944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     </a:t>
            </a:r>
            <a:r>
              <a:rPr lang="es-MX" altLang="es-MX" sz="1300" b="1"/>
              <a:t>MENORES DE 10 AÑOS:</a:t>
            </a:r>
          </a:p>
          <a:p>
            <a:pPr>
              <a:lnSpc>
                <a:spcPct val="150000"/>
              </a:lnSpc>
            </a:pPr>
            <a:r>
              <a:rPr lang="es-MX" altLang="es-MX" sz="1300" b="1"/>
              <a:t>          1: 1,000, 000.</a:t>
            </a:r>
          </a:p>
          <a:p>
            <a:pPr>
              <a:lnSpc>
                <a:spcPct val="150000"/>
              </a:lnSpc>
            </a:pPr>
            <a:r>
              <a:rPr lang="es-MX" altLang="es-MX" sz="1300" b="1"/>
              <a:t>          10 - 14 AÑOS : 1:200,000.</a:t>
            </a:r>
          </a:p>
          <a:p>
            <a:pPr>
              <a:lnSpc>
                <a:spcPct val="150000"/>
              </a:lnSpc>
            </a:pPr>
            <a:r>
              <a:rPr lang="es-MX" altLang="es-MX" sz="1300" b="1"/>
              <a:t>          15-19 AÑOS: 1:75, 000.</a:t>
            </a:r>
            <a:endParaRPr lang="es-MX" altLang="es-MX"/>
          </a:p>
        </p:txBody>
      </p:sp>
      <p:sp>
        <p:nvSpPr>
          <p:cNvPr id="4103" name="AutoShape 7">
            <a:extLst>
              <a:ext uri="{FF2B5EF4-FFF2-40B4-BE49-F238E27FC236}">
                <a16:creationId xmlns:a16="http://schemas.microsoft.com/office/drawing/2014/main" id="{D04B037F-9116-163B-3E6E-25CC84B43D38}"/>
              </a:ext>
            </a:extLst>
          </p:cNvPr>
          <p:cNvSpPr>
            <a:spLocks/>
          </p:cNvSpPr>
          <p:nvPr/>
        </p:nvSpPr>
        <p:spPr bwMode="auto">
          <a:xfrm>
            <a:off x="4805363" y="2289175"/>
            <a:ext cx="3360737" cy="2014538"/>
          </a:xfrm>
          <a:prstGeom prst="roundRect">
            <a:avLst>
              <a:gd name="adj" fmla="val 944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     </a:t>
            </a:r>
            <a:r>
              <a:rPr lang="es-MX" altLang="es-MX" sz="1300" b="1"/>
              <a:t>&lt; 20 AÑOS REPRESENTA 1.8% </a:t>
            </a:r>
          </a:p>
          <a:p>
            <a:r>
              <a:rPr lang="es-MX" altLang="es-MX" sz="1300" b="1"/>
              <a:t>     DE LOS TUMORES MALIGNOS EN </a:t>
            </a:r>
          </a:p>
          <a:p>
            <a:pPr>
              <a:lnSpc>
                <a:spcPct val="150000"/>
              </a:lnSpc>
            </a:pPr>
            <a:r>
              <a:rPr lang="es-MX" altLang="es-MX" sz="1300" b="1"/>
              <a:t>     USA.</a:t>
            </a:r>
          </a:p>
          <a:p>
            <a:r>
              <a:rPr lang="es-MX" altLang="es-MX" sz="1300" b="1"/>
              <a:t>     15 A 19 AÑOS ES 8 VECES MAS </a:t>
            </a:r>
          </a:p>
          <a:p>
            <a:r>
              <a:rPr lang="es-MX" altLang="es-MX" sz="1300" b="1"/>
              <a:t>     FRECUENTE.</a:t>
            </a:r>
          </a:p>
        </p:txBody>
      </p:sp>
      <p:sp>
        <p:nvSpPr>
          <p:cNvPr id="4104" name="Rectangle 8">
            <a:extLst>
              <a:ext uri="{FF2B5EF4-FFF2-40B4-BE49-F238E27FC236}">
                <a16:creationId xmlns:a16="http://schemas.microsoft.com/office/drawing/2014/main" id="{15259E6F-64C1-7C8C-651F-D2C59A2EA403}"/>
              </a:ext>
            </a:extLst>
          </p:cNvPr>
          <p:cNvSpPr>
            <a:spLocks/>
          </p:cNvSpPr>
          <p:nvPr/>
        </p:nvSpPr>
        <p:spPr bwMode="auto">
          <a:xfrm>
            <a:off x="6203950" y="5903913"/>
            <a:ext cx="4135438" cy="21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45720" rIns="4572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s-MX" altLang="es-MX" sz="900">
                <a:hlinkClick r:id="rId6"/>
              </a:rPr>
              <a:t>http://seer.cancer.gov/crs/1975-2010/</a:t>
            </a:r>
            <a:endParaRPr lang="es-MX" altLang="es-MX"/>
          </a:p>
        </p:txBody>
      </p:sp>
      <p:sp>
        <p:nvSpPr>
          <p:cNvPr id="4105" name="Rectangle 9">
            <a:extLst>
              <a:ext uri="{FF2B5EF4-FFF2-40B4-BE49-F238E27FC236}">
                <a16:creationId xmlns:a16="http://schemas.microsoft.com/office/drawing/2014/main" id="{973B8BAF-1FD6-89FD-BE7D-8F2DF87B3475}"/>
              </a:ext>
            </a:extLst>
          </p:cNvPr>
          <p:cNvSpPr>
            <a:spLocks/>
          </p:cNvSpPr>
          <p:nvPr/>
        </p:nvSpPr>
        <p:spPr bwMode="auto">
          <a:xfrm>
            <a:off x="5983288" y="5678488"/>
            <a:ext cx="2379662" cy="21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90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Endocrine-Related Cancer (2005) 12 773–803</a:t>
            </a:r>
            <a:endParaRPr lang="es-MX" altLang="es-MX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  <p:bldP spid="4102" grpId="0" animBg="1" autoUpdateAnimBg="0"/>
      <p:bldP spid="4103" grpId="0" animBg="1" autoUpdateAnimBg="0"/>
      <p:bldP spid="4104" grpId="0" autoUpdateAnimBg="0"/>
      <p:bldP spid="410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EE52DBE3-5811-B09C-AAF7-59E5BA677736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A103932F-28C3-45BF-9E8C-89A6A1A3DA9B}" type="slidenum">
              <a:rPr lang="es-MX" altLang="es-MX" sz="1400"/>
              <a:pPr algn="r"/>
              <a:t>20</a:t>
            </a:fld>
            <a:endParaRPr lang="es-MX" altLang="es-MX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7C245579-BE3C-55A1-18F7-CED7F0A0F5D3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31888" y="817563"/>
            <a:ext cx="6327775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2531" name="Picture 3">
            <a:extLst>
              <a:ext uri="{FF2B5EF4-FFF2-40B4-BE49-F238E27FC236}">
                <a16:creationId xmlns:a16="http://schemas.microsoft.com/office/drawing/2014/main" id="{E7C37675-9772-CAE2-FEFB-D2718EC2DC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860626D1-F532-EFEC-EBDE-323F8E9B1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2533" name="Rectangle 5">
            <a:extLst>
              <a:ext uri="{FF2B5EF4-FFF2-40B4-BE49-F238E27FC236}">
                <a16:creationId xmlns:a16="http://schemas.microsoft.com/office/drawing/2014/main" id="{B907D8A7-0DA8-35C2-EB2D-5291063681E1}"/>
              </a:ext>
            </a:extLst>
          </p:cNvPr>
          <p:cNvSpPr>
            <a:spLocks/>
          </p:cNvSpPr>
          <p:nvPr/>
        </p:nvSpPr>
        <p:spPr bwMode="auto">
          <a:xfrm>
            <a:off x="7256463" y="5908675"/>
            <a:ext cx="1233487" cy="227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000"/>
              <a:t>kIM ET AL AJR2002</a:t>
            </a:r>
            <a:endParaRPr lang="es-MX" altLang="es-MX"/>
          </a:p>
        </p:txBody>
      </p:sp>
      <p:pic>
        <p:nvPicPr>
          <p:cNvPr id="22534" name="Picture 6">
            <a:extLst>
              <a:ext uri="{FF2B5EF4-FFF2-40B4-BE49-F238E27FC236}">
                <a16:creationId xmlns:a16="http://schemas.microsoft.com/office/drawing/2014/main" id="{CE19D371-FF08-3F25-627C-6BCF9201E8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" t="24396" r="53996" b="45343"/>
          <a:stretch>
            <a:fillRect/>
          </a:stretch>
        </p:blipFill>
        <p:spPr bwMode="auto">
          <a:xfrm>
            <a:off x="1919288" y="1679575"/>
            <a:ext cx="5632450" cy="349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535" name="Picture 7">
            <a:extLst>
              <a:ext uri="{FF2B5EF4-FFF2-40B4-BE49-F238E27FC236}">
                <a16:creationId xmlns:a16="http://schemas.microsoft.com/office/drawing/2014/main" id="{49042BC8-22CC-C986-E483-339FC9EDDE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1868488"/>
            <a:ext cx="330835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 autoUpdateAnimBg="0"/>
      <p:bldP spid="2253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>
            <a:extLst>
              <a:ext uri="{FF2B5EF4-FFF2-40B4-BE49-F238E27FC236}">
                <a16:creationId xmlns:a16="http://schemas.microsoft.com/office/drawing/2014/main" id="{9F890A3A-C7AF-30CF-26B7-F93150CAB407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C598D55-9FA7-4C9E-BE73-9FE27C783193}" type="slidenum">
              <a:rPr lang="es-MX" altLang="es-MX" sz="1400"/>
              <a:pPr algn="r"/>
              <a:t>21</a:t>
            </a:fld>
            <a:endParaRPr lang="es-MX" altLang="es-MX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3B9E919E-4852-24BD-17FC-4EE4A3EE1B3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3555" name="Picture 3">
            <a:extLst>
              <a:ext uri="{FF2B5EF4-FFF2-40B4-BE49-F238E27FC236}">
                <a16:creationId xmlns:a16="http://schemas.microsoft.com/office/drawing/2014/main" id="{F53EF359-FD57-E753-8D82-3E1B0897E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6" name="Picture 4">
            <a:extLst>
              <a:ext uri="{FF2B5EF4-FFF2-40B4-BE49-F238E27FC236}">
                <a16:creationId xmlns:a16="http://schemas.microsoft.com/office/drawing/2014/main" id="{14813D5E-22F5-A9D6-560C-89721D423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57" name="Picture 5">
            <a:extLst>
              <a:ext uri="{FF2B5EF4-FFF2-40B4-BE49-F238E27FC236}">
                <a16:creationId xmlns:a16="http://schemas.microsoft.com/office/drawing/2014/main" id="{44058BD7-9F34-68D7-C912-75EA5A57CE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338" y="1746250"/>
            <a:ext cx="4383087" cy="430212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3558" name="AutoShape 6">
            <a:extLst>
              <a:ext uri="{FF2B5EF4-FFF2-40B4-BE49-F238E27FC236}">
                <a16:creationId xmlns:a16="http://schemas.microsoft.com/office/drawing/2014/main" id="{5684215D-D56F-7B2D-5F53-97009ECC7D82}"/>
              </a:ext>
            </a:extLst>
          </p:cNvPr>
          <p:cNvSpPr>
            <a:spLocks/>
          </p:cNvSpPr>
          <p:nvPr/>
        </p:nvSpPr>
        <p:spPr bwMode="auto">
          <a:xfrm>
            <a:off x="3687763" y="2401888"/>
            <a:ext cx="1766887" cy="1119187"/>
          </a:xfrm>
          <a:prstGeom prst="roundRect">
            <a:avLst>
              <a:gd name="adj" fmla="val 16722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COMPLETAS,</a:t>
            </a:r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REGULARES</a:t>
            </a:r>
          </a:p>
          <a:p>
            <a:pPr algn="ctr">
              <a:lnSpc>
                <a:spcPct val="150000"/>
              </a:lnSpc>
            </a:pPr>
            <a:endParaRPr lang="es-MX" altLang="es-MX" sz="1300" b="1"/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pic>
        <p:nvPicPr>
          <p:cNvPr id="23559" name="Picture 7">
            <a:extLst>
              <a:ext uri="{FF2B5EF4-FFF2-40B4-BE49-F238E27FC236}">
                <a16:creationId xmlns:a16="http://schemas.microsoft.com/office/drawing/2014/main" id="{0D7FE754-7DF9-F2CA-236A-674E5FAFFA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89" t="20764" r="11362" b="51500"/>
          <a:stretch>
            <a:fillRect/>
          </a:stretch>
        </p:blipFill>
        <p:spPr bwMode="auto">
          <a:xfrm>
            <a:off x="5599113" y="1609725"/>
            <a:ext cx="2436812" cy="190182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3560" name="Picture 8">
            <a:extLst>
              <a:ext uri="{FF2B5EF4-FFF2-40B4-BE49-F238E27FC236}">
                <a16:creationId xmlns:a16="http://schemas.microsoft.com/office/drawing/2014/main" id="{0810CF83-0164-9A06-BD4F-02473CCA4E6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0" t="56039" r="6235" b="18170"/>
          <a:stretch>
            <a:fillRect/>
          </a:stretch>
        </p:blipFill>
        <p:spPr bwMode="auto">
          <a:xfrm>
            <a:off x="5491163" y="3857625"/>
            <a:ext cx="2924175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utoUpdateAnimBg="0"/>
      <p:bldP spid="23558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BFBFC339-CA47-051D-86EE-239AADECC597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716737E5-1966-401D-B6FE-230146BC3E8B}" type="slidenum">
              <a:rPr lang="es-MX" altLang="es-MX" sz="1400"/>
              <a:pPr algn="r"/>
              <a:t>22</a:t>
            </a:fld>
            <a:endParaRPr lang="es-MX" altLang="es-MX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DB891FDB-88EA-EC1F-CF34-C148359F4BD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4579" name="Picture 3">
            <a:extLst>
              <a:ext uri="{FF2B5EF4-FFF2-40B4-BE49-F238E27FC236}">
                <a16:creationId xmlns:a16="http://schemas.microsoft.com/office/drawing/2014/main" id="{2AAAD644-2A69-D141-DE50-AAFB1E198E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580" name="Picture 4">
            <a:extLst>
              <a:ext uri="{FF2B5EF4-FFF2-40B4-BE49-F238E27FC236}">
                <a16:creationId xmlns:a16="http://schemas.microsoft.com/office/drawing/2014/main" id="{8D560B8F-1BBE-7A68-8C37-A0AA5FD17B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4581" name="Picture 5">
            <a:extLst>
              <a:ext uri="{FF2B5EF4-FFF2-40B4-BE49-F238E27FC236}">
                <a16:creationId xmlns:a16="http://schemas.microsoft.com/office/drawing/2014/main" id="{AED34E02-BDE3-F1F4-1533-5C89889878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0" y="1504950"/>
            <a:ext cx="3556000" cy="3846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2" name="AutoShape 6">
            <a:extLst>
              <a:ext uri="{FF2B5EF4-FFF2-40B4-BE49-F238E27FC236}">
                <a16:creationId xmlns:a16="http://schemas.microsoft.com/office/drawing/2014/main" id="{26DE405F-BEDC-D73C-791A-882D5BCF888C}"/>
              </a:ext>
            </a:extLst>
          </p:cNvPr>
          <p:cNvSpPr>
            <a:spLocks/>
          </p:cNvSpPr>
          <p:nvPr/>
        </p:nvSpPr>
        <p:spPr bwMode="auto">
          <a:xfrm>
            <a:off x="1851025" y="2873375"/>
            <a:ext cx="1635125" cy="798513"/>
          </a:xfrm>
          <a:prstGeom prst="roundRect">
            <a:avLst>
              <a:gd name="adj" fmla="val 23435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</a:t>
            </a:r>
          </a:p>
          <a:p>
            <a:pPr>
              <a:lnSpc>
                <a:spcPct val="150000"/>
              </a:lnSpc>
            </a:pPr>
            <a:r>
              <a:rPr lang="es-MX" altLang="es-MX" sz="1000"/>
              <a:t>     V</a:t>
            </a:r>
            <a:r>
              <a:rPr lang="es-MX" altLang="es-MX" sz="1000" b="1"/>
              <a:t>ASCULARIDAD</a:t>
            </a:r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PERIFERICA</a:t>
            </a:r>
          </a:p>
          <a:p>
            <a:pPr algn="ctr">
              <a:lnSpc>
                <a:spcPct val="150000"/>
              </a:lnSpc>
            </a:pPr>
            <a:endParaRPr lang="es-MX" altLang="es-MX" sz="1300" b="1"/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  <p:pic>
        <p:nvPicPr>
          <p:cNvPr id="24583" name="Picture 7">
            <a:extLst>
              <a:ext uri="{FF2B5EF4-FFF2-40B4-BE49-F238E27FC236}">
                <a16:creationId xmlns:a16="http://schemas.microsoft.com/office/drawing/2014/main" id="{2BB0D670-1D59-9387-ECAD-0E52F1412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0" t="31567" r="12199" b="19438"/>
          <a:stretch>
            <a:fillRect/>
          </a:stretch>
        </p:blipFill>
        <p:spPr bwMode="auto">
          <a:xfrm>
            <a:off x="4821238" y="1747838"/>
            <a:ext cx="3443287" cy="336073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4584" name="AutoShape 8">
            <a:extLst>
              <a:ext uri="{FF2B5EF4-FFF2-40B4-BE49-F238E27FC236}">
                <a16:creationId xmlns:a16="http://schemas.microsoft.com/office/drawing/2014/main" id="{0807BFAB-1686-F39C-2963-7652F92BA8AB}"/>
              </a:ext>
            </a:extLst>
          </p:cNvPr>
          <p:cNvSpPr>
            <a:spLocks/>
          </p:cNvSpPr>
          <p:nvPr/>
        </p:nvSpPr>
        <p:spPr bwMode="auto">
          <a:xfrm>
            <a:off x="5724525" y="2927350"/>
            <a:ext cx="1636713" cy="1001713"/>
          </a:xfrm>
          <a:prstGeom prst="roundRect">
            <a:avLst>
              <a:gd name="adj" fmla="val 18704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VASCULARIDAD</a:t>
            </a:r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INTRANODULAR</a:t>
            </a:r>
          </a:p>
          <a:p>
            <a:pPr algn="ctr">
              <a:lnSpc>
                <a:spcPct val="150000"/>
              </a:lnSpc>
            </a:pPr>
            <a:endParaRPr lang="es-MX" altLang="es-MX" sz="1300" b="1"/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5" dur="500"/>
                                        <p:tgtEl>
                                          <p:spTgt spid="24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4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autoUpdateAnimBg="0"/>
      <p:bldP spid="24582" grpId="0" animBg="1" autoUpdateAnimBg="0"/>
      <p:bldP spid="24584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279971A9-4D32-0927-E909-9DAAFFA0F5E2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3ABFFE1D-1FC6-4EB1-8602-5E8FFC8E5F87}" type="slidenum">
              <a:rPr lang="es-MX" altLang="es-MX" sz="1400"/>
              <a:pPr algn="r"/>
              <a:t>23</a:t>
            </a:fld>
            <a:endParaRPr lang="es-MX" altLang="es-MX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ED3384BC-9F4B-9AA6-A920-D60E5ACC230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5603" name="Picture 3">
            <a:extLst>
              <a:ext uri="{FF2B5EF4-FFF2-40B4-BE49-F238E27FC236}">
                <a16:creationId xmlns:a16="http://schemas.microsoft.com/office/drawing/2014/main" id="{C499A60B-DC07-EE5D-652A-A8A6C9B00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604" name="Picture 4">
            <a:extLst>
              <a:ext uri="{FF2B5EF4-FFF2-40B4-BE49-F238E27FC236}">
                <a16:creationId xmlns:a16="http://schemas.microsoft.com/office/drawing/2014/main" id="{5D55FC0E-3F66-B160-64B0-4E24424AE2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5605" name="Picture 5">
            <a:extLst>
              <a:ext uri="{FF2B5EF4-FFF2-40B4-BE49-F238E27FC236}">
                <a16:creationId xmlns:a16="http://schemas.microsoft.com/office/drawing/2014/main" id="{BF8538C8-976D-763D-AC2C-91BC49B07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16" t="19559" r="7556" b="27856"/>
          <a:stretch>
            <a:fillRect/>
          </a:stretch>
        </p:blipFill>
        <p:spPr bwMode="auto">
          <a:xfrm>
            <a:off x="1089025" y="1371600"/>
            <a:ext cx="503872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6" name="AutoShape 6">
            <a:extLst>
              <a:ext uri="{FF2B5EF4-FFF2-40B4-BE49-F238E27FC236}">
                <a16:creationId xmlns:a16="http://schemas.microsoft.com/office/drawing/2014/main" id="{C704A6AA-95CB-D740-8920-6EDCA2DC9ED9}"/>
              </a:ext>
            </a:extLst>
          </p:cNvPr>
          <p:cNvSpPr>
            <a:spLocks/>
          </p:cNvSpPr>
          <p:nvPr/>
        </p:nvSpPr>
        <p:spPr bwMode="auto">
          <a:xfrm>
            <a:off x="6007100" y="2914650"/>
            <a:ext cx="2403475" cy="1406525"/>
          </a:xfrm>
          <a:prstGeom prst="roundRect">
            <a:avLst>
              <a:gd name="adj" fmla="val 13306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NODULO MAS ALTO QUE ANCHO.</a:t>
            </a:r>
          </a:p>
          <a:p>
            <a:pPr algn="ctr">
              <a:lnSpc>
                <a:spcPct val="150000"/>
              </a:lnSpc>
            </a:pPr>
            <a:r>
              <a:rPr lang="es-MX" altLang="es-MX" sz="1300" b="1"/>
              <a:t>AP&gt; TRANSVERSO</a:t>
            </a:r>
          </a:p>
          <a:p>
            <a:pPr algn="ctr">
              <a:lnSpc>
                <a:spcPct val="150000"/>
              </a:lnSpc>
            </a:pPr>
            <a:endParaRPr lang="es-MX" altLang="es-MX" sz="1300" b="1"/>
          </a:p>
          <a:p>
            <a:r>
              <a:rPr lang="es-MX" altLang="es-MX" sz="1400" b="1"/>
              <a:t>    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5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 autoUpdateAnimBg="0"/>
      <p:bldP spid="2560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3B4AD021-DEE9-7B32-2AB5-7CEBC31BF650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621540F-3C2D-4C5D-8A8A-D4601E9D30B1}" type="slidenum">
              <a:rPr lang="es-MX" altLang="es-MX" sz="1400"/>
              <a:pPr algn="r"/>
              <a:t>24</a:t>
            </a:fld>
            <a:endParaRPr lang="es-MX" altLang="es-MX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3DA20437-8205-39BA-B419-A125E98C32D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29CD7BE-D0E8-D620-208B-04133F2F6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0437D4C0-C4EA-A955-8AA3-62BB0AB751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73C1D29-7C98-A5DE-30A0-2218497BC2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t="21808" r="8900" b="39999"/>
          <a:stretch>
            <a:fillRect/>
          </a:stretch>
        </p:blipFill>
        <p:spPr bwMode="auto">
          <a:xfrm>
            <a:off x="1230313" y="1470025"/>
            <a:ext cx="6681787" cy="237172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6630" name="Picture 6">
            <a:extLst>
              <a:ext uri="{FF2B5EF4-FFF2-40B4-BE49-F238E27FC236}">
                <a16:creationId xmlns:a16="http://schemas.microsoft.com/office/drawing/2014/main" id="{89745DF7-C61E-4D3C-59CC-7D1BFAF090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4" t="34924" r="8461" b="34924"/>
          <a:stretch>
            <a:fillRect/>
          </a:stretch>
        </p:blipFill>
        <p:spPr bwMode="auto">
          <a:xfrm>
            <a:off x="803275" y="3889375"/>
            <a:ext cx="753586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7E01EF5A-D57A-0D2D-D869-37244D250567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8ADFA3FB-35DD-4E02-8F0D-28868A2F38FC}" type="slidenum">
              <a:rPr lang="es-MX" altLang="es-MX" sz="1400"/>
              <a:pPr algn="r"/>
              <a:t>25</a:t>
            </a:fld>
            <a:endParaRPr lang="es-MX" altLang="es-MX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6E0CA08D-CB37-AB0D-A64A-B09DA4DE1A6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7651" name="Picture 3">
            <a:extLst>
              <a:ext uri="{FF2B5EF4-FFF2-40B4-BE49-F238E27FC236}">
                <a16:creationId xmlns:a16="http://schemas.microsoft.com/office/drawing/2014/main" id="{95C460CC-4811-031D-383E-E85B29F466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72329F38-1742-3A20-58AF-7C3B10F9A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7653" name="Picture 5">
            <a:extLst>
              <a:ext uri="{FF2B5EF4-FFF2-40B4-BE49-F238E27FC236}">
                <a16:creationId xmlns:a16="http://schemas.microsoft.com/office/drawing/2014/main" id="{33CCC5AB-7723-C3DA-2C09-3CEF5995C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7" t="19334" r="32584" b="22731"/>
          <a:stretch>
            <a:fillRect/>
          </a:stretch>
        </p:blipFill>
        <p:spPr bwMode="auto">
          <a:xfrm>
            <a:off x="4367213" y="2185988"/>
            <a:ext cx="3656012" cy="296862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7654" name="AutoShape 6">
            <a:extLst>
              <a:ext uri="{FF2B5EF4-FFF2-40B4-BE49-F238E27FC236}">
                <a16:creationId xmlns:a16="http://schemas.microsoft.com/office/drawing/2014/main" id="{0C1A0223-75B4-8157-D77B-EFDA0B60E01F}"/>
              </a:ext>
            </a:extLst>
          </p:cNvPr>
          <p:cNvSpPr>
            <a:spLocks/>
          </p:cNvSpPr>
          <p:nvPr/>
        </p:nvSpPr>
        <p:spPr bwMode="auto">
          <a:xfrm>
            <a:off x="936625" y="2779713"/>
            <a:ext cx="3451225" cy="1296987"/>
          </a:xfrm>
          <a:prstGeom prst="roundRect">
            <a:avLst>
              <a:gd name="adj" fmla="val 14426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000" b="1"/>
              <a:t>          I.  NO DIAGNOSTICA O INSATISFACTORIA</a:t>
            </a:r>
          </a:p>
          <a:p>
            <a:pPr algn="ctr"/>
            <a:r>
              <a:rPr lang="es-MX" altLang="es-MX" sz="1400" b="1"/>
              <a:t>         </a:t>
            </a:r>
            <a:r>
              <a:rPr lang="es-MX" altLang="es-MX" sz="1200"/>
              <a:t>SOLAMENTE FLUIDO QUISTICO.</a:t>
            </a:r>
          </a:p>
          <a:p>
            <a:pPr algn="ctr"/>
            <a:r>
              <a:rPr lang="es-MX" altLang="es-MX" sz="1200"/>
              <a:t>        ESPECIMEN ACELULAR.</a:t>
            </a:r>
          </a:p>
          <a:p>
            <a:pPr algn="ctr"/>
            <a:r>
              <a:rPr lang="es-MX" altLang="es-MX" sz="1200"/>
              <a:t>        OTROS( SANGRE OBSCURA).</a:t>
            </a:r>
          </a:p>
          <a:p>
            <a:pPr algn="ctr"/>
            <a:r>
              <a:rPr lang="es-MX" altLang="es-MX" sz="1100" b="1"/>
              <a:t>10-15%</a:t>
            </a:r>
            <a:endParaRPr lang="es-MX" altLang="es-MX"/>
          </a:p>
        </p:txBody>
      </p:sp>
      <p:pic>
        <p:nvPicPr>
          <p:cNvPr id="27655" name="Picture 7">
            <a:extLst>
              <a:ext uri="{FF2B5EF4-FFF2-40B4-BE49-F238E27FC236}">
                <a16:creationId xmlns:a16="http://schemas.microsoft.com/office/drawing/2014/main" id="{54F19273-05B5-2DF1-0D18-B692752938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5592" r="11748" b="32639"/>
          <a:stretch>
            <a:fillRect/>
          </a:stretch>
        </p:blipFill>
        <p:spPr bwMode="auto">
          <a:xfrm>
            <a:off x="4287838" y="2185988"/>
            <a:ext cx="4117975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autoUpdateAnimBg="0"/>
      <p:bldP spid="27654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>
            <a:extLst>
              <a:ext uri="{FF2B5EF4-FFF2-40B4-BE49-F238E27FC236}">
                <a16:creationId xmlns:a16="http://schemas.microsoft.com/office/drawing/2014/main" id="{FD618A3D-BB39-CD16-54BD-B030835D1500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D5831CF0-D4F7-4725-91CB-C468BAC1DCB8}" type="slidenum">
              <a:rPr lang="es-MX" altLang="es-MX" sz="1400"/>
              <a:pPr algn="r"/>
              <a:t>26</a:t>
            </a:fld>
            <a:endParaRPr lang="es-MX" altLang="es-MX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39926454-E023-00D4-DA49-E7992E56E95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8675" name="Picture 3">
            <a:extLst>
              <a:ext uri="{FF2B5EF4-FFF2-40B4-BE49-F238E27FC236}">
                <a16:creationId xmlns:a16="http://schemas.microsoft.com/office/drawing/2014/main" id="{53993B9B-37F2-5759-3D6B-240CC638F5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2878AD2E-F4B6-D578-48A1-5014A655A9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B5279423-066F-BF3D-D911-8E608EACC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5" t="22806" r="2321"/>
          <a:stretch>
            <a:fillRect/>
          </a:stretch>
        </p:blipFill>
        <p:spPr bwMode="auto">
          <a:xfrm>
            <a:off x="3981450" y="1730375"/>
            <a:ext cx="3055938" cy="4087813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8678" name="AutoShape 6">
            <a:extLst>
              <a:ext uri="{FF2B5EF4-FFF2-40B4-BE49-F238E27FC236}">
                <a16:creationId xmlns:a16="http://schemas.microsoft.com/office/drawing/2014/main" id="{19A27C30-1469-27F3-1C0A-02A0CBB5AD1E}"/>
              </a:ext>
            </a:extLst>
          </p:cNvPr>
          <p:cNvSpPr>
            <a:spLocks/>
          </p:cNvSpPr>
          <p:nvPr/>
        </p:nvSpPr>
        <p:spPr bwMode="auto">
          <a:xfrm>
            <a:off x="1117600" y="2809875"/>
            <a:ext cx="3151188" cy="1608138"/>
          </a:xfrm>
          <a:prstGeom prst="roundRect">
            <a:avLst>
              <a:gd name="adj" fmla="val 1163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400" b="1"/>
              <a:t>      </a:t>
            </a:r>
            <a:r>
              <a:rPr lang="es-MX" altLang="es-MX" sz="1100" b="1"/>
              <a:t>  II. BENIGNA </a:t>
            </a:r>
          </a:p>
          <a:p>
            <a:pPr algn="ctr"/>
            <a:r>
              <a:rPr lang="es-MX" altLang="es-MX" sz="1400"/>
              <a:t>         </a:t>
            </a:r>
            <a:r>
              <a:rPr lang="es-MX" altLang="es-MX" sz="1200"/>
              <a:t>NODULO FOLICULAR BENIGNO.</a:t>
            </a:r>
          </a:p>
          <a:p>
            <a:pPr algn="ctr"/>
            <a:r>
              <a:rPr lang="es-MX" altLang="es-MX" sz="1200"/>
              <a:t>         TIROIDITIS HASHIMOTO.</a:t>
            </a:r>
          </a:p>
          <a:p>
            <a:pPr algn="ctr"/>
            <a:r>
              <a:rPr lang="es-MX" altLang="es-MX" sz="1200"/>
              <a:t>         TIROIDITIS GRANUlOMATOSA.</a:t>
            </a:r>
          </a:p>
          <a:p>
            <a:pPr algn="ctr"/>
            <a:r>
              <a:rPr lang="es-MX" altLang="es-MX" sz="1200" b="1"/>
              <a:t>60-80%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6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utoUpdateAnimBg="0"/>
      <p:bldP spid="2867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ABAA37B1-0609-1566-8379-3A13D679C37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9CE31327-7520-489A-8241-BC45B68512EB}" type="slidenum">
              <a:rPr lang="es-MX" altLang="es-MX" sz="1400"/>
              <a:pPr algn="r"/>
              <a:t>27</a:t>
            </a:fld>
            <a:endParaRPr lang="es-MX" altLang="es-MX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EDF9B942-5918-2D4A-C770-7AC8D9A021F4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29699" name="Picture 3">
            <a:extLst>
              <a:ext uri="{FF2B5EF4-FFF2-40B4-BE49-F238E27FC236}">
                <a16:creationId xmlns:a16="http://schemas.microsoft.com/office/drawing/2014/main" id="{1F22D58B-4807-3974-8B50-63A4F2381C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9700" name="Picture 4">
            <a:extLst>
              <a:ext uri="{FF2B5EF4-FFF2-40B4-BE49-F238E27FC236}">
                <a16:creationId xmlns:a16="http://schemas.microsoft.com/office/drawing/2014/main" id="{12AF05A3-7E49-ECB2-9ED0-1B9A66CC22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9701" name="Picture 5">
            <a:extLst>
              <a:ext uri="{FF2B5EF4-FFF2-40B4-BE49-F238E27FC236}">
                <a16:creationId xmlns:a16="http://schemas.microsoft.com/office/drawing/2014/main" id="{C7A0A3D2-D08E-69EB-958B-8356931CCB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9" r="14455" b="60275"/>
          <a:stretch>
            <a:fillRect/>
          </a:stretch>
        </p:blipFill>
        <p:spPr bwMode="auto">
          <a:xfrm>
            <a:off x="5043488" y="1862138"/>
            <a:ext cx="2886075" cy="313213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29702" name="Picture 6">
            <a:extLst>
              <a:ext uri="{FF2B5EF4-FFF2-40B4-BE49-F238E27FC236}">
                <a16:creationId xmlns:a16="http://schemas.microsoft.com/office/drawing/2014/main" id="{8640CCFA-6AD5-E842-99EF-2FD7700D25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16" r="52840" b="16714"/>
          <a:stretch>
            <a:fillRect/>
          </a:stretch>
        </p:blipFill>
        <p:spPr bwMode="auto">
          <a:xfrm>
            <a:off x="4692650" y="1882775"/>
            <a:ext cx="3587750" cy="33274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9703" name="AutoShape 7">
            <a:extLst>
              <a:ext uri="{FF2B5EF4-FFF2-40B4-BE49-F238E27FC236}">
                <a16:creationId xmlns:a16="http://schemas.microsoft.com/office/drawing/2014/main" id="{16A57090-FFFF-0897-FDF0-8B003823213A}"/>
              </a:ext>
            </a:extLst>
          </p:cNvPr>
          <p:cNvSpPr>
            <a:spLocks/>
          </p:cNvSpPr>
          <p:nvPr/>
        </p:nvSpPr>
        <p:spPr bwMode="auto">
          <a:xfrm>
            <a:off x="1308100" y="2779713"/>
            <a:ext cx="3770313" cy="1296987"/>
          </a:xfrm>
          <a:prstGeom prst="roundRect">
            <a:avLst>
              <a:gd name="adj" fmla="val 14426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400" b="1"/>
              <a:t>      </a:t>
            </a:r>
            <a:r>
              <a:rPr lang="es-MX" altLang="es-MX" sz="1600" b="1"/>
              <a:t> III.  LESION FOLICULAR. 10-20%</a:t>
            </a:r>
          </a:p>
          <a:p>
            <a:r>
              <a:rPr lang="es-MX" altLang="es-MX" sz="1600" b="1"/>
              <a:t>       IV.  SOSPECHA   2.5-10%</a:t>
            </a:r>
          </a:p>
          <a:p>
            <a:r>
              <a:rPr lang="es-MX" altLang="es-MX" sz="1600" b="1"/>
              <a:t>        V   MALIGNA      3.5-10%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utoUpdateAnimBg="0"/>
      <p:bldP spid="29703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ABE08250-0D6E-CF9F-6E35-B40ED6BEFFD6}"/>
              </a:ext>
            </a:extLst>
          </p:cNvPr>
          <p:cNvSpPr>
            <a:spLocks/>
          </p:cNvSpPr>
          <p:nvPr/>
        </p:nvSpPr>
        <p:spPr bwMode="auto">
          <a:xfrm>
            <a:off x="6416675" y="6176963"/>
            <a:ext cx="213360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4AA76C11-90A8-404D-975A-61A0F06ACCFF}" type="slidenum">
              <a:rPr lang="es-MX" altLang="es-MX" sz="1400"/>
              <a:pPr algn="r"/>
              <a:t>28</a:t>
            </a:fld>
            <a:endParaRPr lang="es-MX" altLang="es-MX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BE70935A-DC63-FFAE-7A11-11D98AC91C69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69988" y="914400"/>
            <a:ext cx="6327775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76030634-5C64-D3E8-F7B5-1E7F407E1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9413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8C384C96-C5C9-9894-636E-6D4681A0DF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9688" y="890588"/>
            <a:ext cx="674687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0725" name="AutoShape 5">
            <a:extLst>
              <a:ext uri="{FF2B5EF4-FFF2-40B4-BE49-F238E27FC236}">
                <a16:creationId xmlns:a16="http://schemas.microsoft.com/office/drawing/2014/main" id="{C63EFB1D-0A2B-697C-447D-1136C525DB1E}"/>
              </a:ext>
            </a:extLst>
          </p:cNvPr>
          <p:cNvSpPr>
            <a:spLocks/>
          </p:cNvSpPr>
          <p:nvPr/>
        </p:nvSpPr>
        <p:spPr bwMode="auto">
          <a:xfrm>
            <a:off x="4224338" y="1524000"/>
            <a:ext cx="2938462" cy="647700"/>
          </a:xfrm>
          <a:prstGeom prst="roundRect">
            <a:avLst>
              <a:gd name="adj" fmla="val 2891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         DIAGNOSTICO </a:t>
            </a:r>
            <a:endParaRPr lang="es-MX" altLang="es-MX"/>
          </a:p>
        </p:txBody>
      </p:sp>
      <p:sp>
        <p:nvSpPr>
          <p:cNvPr id="30726" name="Line 6">
            <a:extLst>
              <a:ext uri="{FF2B5EF4-FFF2-40B4-BE49-F238E27FC236}">
                <a16:creationId xmlns:a16="http://schemas.microsoft.com/office/drawing/2014/main" id="{D6504E71-83F7-5EAD-3F87-3A25119EA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92775" y="2222500"/>
            <a:ext cx="0" cy="28733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0727" name="AutoShape 7">
            <a:extLst>
              <a:ext uri="{FF2B5EF4-FFF2-40B4-BE49-F238E27FC236}">
                <a16:creationId xmlns:a16="http://schemas.microsoft.com/office/drawing/2014/main" id="{F8098D4E-5038-8A55-0B45-B6EEEDD42800}"/>
              </a:ext>
            </a:extLst>
          </p:cNvPr>
          <p:cNvSpPr>
            <a:spLocks/>
          </p:cNvSpPr>
          <p:nvPr/>
        </p:nvSpPr>
        <p:spPr bwMode="auto">
          <a:xfrm>
            <a:off x="4224338" y="2522538"/>
            <a:ext cx="2938462" cy="1541462"/>
          </a:xfrm>
          <a:prstGeom prst="roundRect">
            <a:avLst>
              <a:gd name="adj" fmla="val 1214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TIROIDECTOMIA TOTAL</a:t>
            </a:r>
          </a:p>
          <a:p>
            <a:pPr algn="ctr"/>
            <a:r>
              <a:rPr lang="es-MX" altLang="es-MX" sz="1600" b="1"/>
              <a:t>   </a:t>
            </a:r>
          </a:p>
          <a:p>
            <a:pPr algn="ctr"/>
            <a:r>
              <a:rPr lang="es-MX" altLang="es-MX" sz="1600" b="1"/>
              <a:t> DISECCION CENTRAL</a:t>
            </a:r>
          </a:p>
          <a:p>
            <a:pPr algn="ctr"/>
            <a:r>
              <a:rPr lang="es-MX" altLang="es-MX" sz="1600" b="1"/>
              <a:t>    DE CUELLO.  </a:t>
            </a:r>
          </a:p>
        </p:txBody>
      </p:sp>
      <p:sp>
        <p:nvSpPr>
          <p:cNvPr id="30728" name="AutoShape 8">
            <a:extLst>
              <a:ext uri="{FF2B5EF4-FFF2-40B4-BE49-F238E27FC236}">
                <a16:creationId xmlns:a16="http://schemas.microsoft.com/office/drawing/2014/main" id="{141EE2CC-9A32-DC3A-4534-FEF1A6CD51ED}"/>
              </a:ext>
            </a:extLst>
          </p:cNvPr>
          <p:cNvSpPr>
            <a:spLocks/>
          </p:cNvSpPr>
          <p:nvPr/>
        </p:nvSpPr>
        <p:spPr bwMode="auto">
          <a:xfrm>
            <a:off x="1004888" y="2368550"/>
            <a:ext cx="2779712" cy="154146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/>
            <a:endParaRPr lang="es-MX" altLang="es-MX" sz="1200"/>
          </a:p>
          <a:p>
            <a:pPr algn="ctr"/>
            <a:r>
              <a:rPr lang="es-MX" altLang="es-MX" sz="1200"/>
              <a:t>ENFERMEDAD </a:t>
            </a:r>
          </a:p>
          <a:p>
            <a:pPr algn="ctr"/>
            <a:r>
              <a:rPr lang="es-MX" altLang="es-MX" sz="1200"/>
              <a:t>   BILATERAL O MULTIFOCAL</a:t>
            </a:r>
          </a:p>
          <a:p>
            <a:pPr algn="ctr"/>
            <a:r>
              <a:rPr lang="es-MX" altLang="es-MX" sz="1200" b="1"/>
              <a:t>(30-65%)</a:t>
            </a:r>
            <a:endParaRPr lang="es-MX" altLang="es-MX"/>
          </a:p>
        </p:txBody>
      </p:sp>
      <p:sp>
        <p:nvSpPr>
          <p:cNvPr id="30729" name="AutoShape 9">
            <a:extLst>
              <a:ext uri="{FF2B5EF4-FFF2-40B4-BE49-F238E27FC236}">
                <a16:creationId xmlns:a16="http://schemas.microsoft.com/office/drawing/2014/main" id="{9F679D30-0B80-D811-09F5-FDC1BD9A8D5B}"/>
              </a:ext>
            </a:extLst>
          </p:cNvPr>
          <p:cNvSpPr>
            <a:spLocks/>
          </p:cNvSpPr>
          <p:nvPr/>
        </p:nvSpPr>
        <p:spPr bwMode="auto">
          <a:xfrm>
            <a:off x="1019175" y="2293938"/>
            <a:ext cx="2938463" cy="16668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/>
            <a:endParaRPr lang="es-MX" altLang="es-MX" sz="1200"/>
          </a:p>
          <a:p>
            <a:pPr algn="ctr"/>
            <a:r>
              <a:rPr lang="es-MX" altLang="es-MX" sz="1200"/>
              <a:t>DISMINUCION RIESGO DE PERSISTENCIA/RECURRENCIA ENFERMEDAD LOCO REGIONAL.</a:t>
            </a:r>
          </a:p>
          <a:p>
            <a:pPr algn="ctr"/>
            <a:r>
              <a:rPr lang="es-MX" altLang="es-MX" sz="1200"/>
              <a:t>RIESGO DE METASTASIS</a:t>
            </a:r>
          </a:p>
          <a:p>
            <a:pPr algn="ctr"/>
            <a:r>
              <a:rPr lang="es-MX" altLang="es-MX" sz="1200"/>
              <a:t>PULMONARES</a:t>
            </a:r>
            <a:endParaRPr lang="es-MX" altLang="es-MX"/>
          </a:p>
        </p:txBody>
      </p:sp>
      <p:sp>
        <p:nvSpPr>
          <p:cNvPr id="30730" name="AutoShape 10">
            <a:extLst>
              <a:ext uri="{FF2B5EF4-FFF2-40B4-BE49-F238E27FC236}">
                <a16:creationId xmlns:a16="http://schemas.microsoft.com/office/drawing/2014/main" id="{EB5A1442-19A3-68A0-BB8E-EDE6D726EF31}"/>
              </a:ext>
            </a:extLst>
          </p:cNvPr>
          <p:cNvSpPr>
            <a:spLocks/>
          </p:cNvSpPr>
          <p:nvPr/>
        </p:nvSpPr>
        <p:spPr bwMode="auto">
          <a:xfrm>
            <a:off x="808038" y="2314575"/>
            <a:ext cx="3573462" cy="166687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/>
            <a:endParaRPr lang="es-MX" altLang="es-MX" sz="1200"/>
          </a:p>
          <a:p>
            <a:pPr algn="ctr"/>
            <a:r>
              <a:rPr lang="es-MX" altLang="es-MX" sz="1400" b="1"/>
              <a:t>&gt;4 CM</a:t>
            </a:r>
            <a:r>
              <a:rPr lang="es-MX" altLang="es-MX" sz="1400"/>
              <a:t> TUMORES INCREMENTO</a:t>
            </a:r>
          </a:p>
          <a:p>
            <a:pPr algn="ctr">
              <a:lnSpc>
                <a:spcPct val="120000"/>
              </a:lnSpc>
            </a:pPr>
            <a:r>
              <a:rPr lang="es-MX" altLang="es-MX" sz="1400"/>
              <a:t>RIESGO METASTASIS GANGLIONAR.</a:t>
            </a:r>
          </a:p>
          <a:p>
            <a:pPr algn="ctr"/>
            <a:r>
              <a:rPr lang="es-MX" altLang="es-MX" sz="1400" b="1"/>
              <a:t>&lt;4 CM </a:t>
            </a:r>
            <a:r>
              <a:rPr lang="es-MX" altLang="es-MX" sz="1400"/>
              <a:t> MAS 36% METASTASIS </a:t>
            </a:r>
          </a:p>
          <a:p>
            <a:pPr algn="ctr"/>
            <a:r>
              <a:rPr lang="es-MX" altLang="es-MX" sz="1400"/>
              <a:t>GANGLIONAR.</a:t>
            </a:r>
            <a:endParaRPr lang="es-MX" altLang="es-MX"/>
          </a:p>
        </p:txBody>
      </p:sp>
      <p:sp>
        <p:nvSpPr>
          <p:cNvPr id="30731" name="AutoShape 11">
            <a:extLst>
              <a:ext uri="{FF2B5EF4-FFF2-40B4-BE49-F238E27FC236}">
                <a16:creationId xmlns:a16="http://schemas.microsoft.com/office/drawing/2014/main" id="{C838EDAB-67EF-1DE8-0742-5756035A645A}"/>
              </a:ext>
            </a:extLst>
          </p:cNvPr>
          <p:cNvSpPr>
            <a:spLocks/>
          </p:cNvSpPr>
          <p:nvPr/>
        </p:nvSpPr>
        <p:spPr bwMode="auto">
          <a:xfrm>
            <a:off x="808038" y="2409825"/>
            <a:ext cx="3573462" cy="1470025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/>
            <a:endParaRPr lang="es-MX" altLang="es-MX" sz="1200"/>
          </a:p>
          <a:p>
            <a:pPr algn="ctr"/>
            <a:r>
              <a:rPr lang="es-MX" altLang="es-MX" sz="1200"/>
              <a:t>DISMINUYEN RIESGO DE REOPERACION </a:t>
            </a:r>
            <a:r>
              <a:rPr lang="es-MX" altLang="es-MX" sz="1200" b="1"/>
              <a:t>77% </a:t>
            </a:r>
            <a:r>
              <a:rPr lang="es-MX" altLang="es-MX" sz="1200"/>
              <a:t>EN RELACION A AQUELLOS QUE NO </a:t>
            </a:r>
          </a:p>
          <a:p>
            <a:pPr algn="ctr"/>
            <a:r>
              <a:rPr lang="es-MX" altLang="es-MX" sz="1200"/>
              <a:t>SE LES REALIZA.</a:t>
            </a:r>
            <a:endParaRPr lang="es-MX" altLang="es-MX"/>
          </a:p>
        </p:txBody>
      </p:sp>
      <p:sp>
        <p:nvSpPr>
          <p:cNvPr id="30732" name="Line 12">
            <a:extLst>
              <a:ext uri="{FF2B5EF4-FFF2-40B4-BE49-F238E27FC236}">
                <a16:creationId xmlns:a16="http://schemas.microsoft.com/office/drawing/2014/main" id="{36460EB8-9695-E071-1947-BF0E0E93386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692775" y="4067175"/>
            <a:ext cx="0" cy="28892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0733" name="Line 13">
            <a:extLst>
              <a:ext uri="{FF2B5EF4-FFF2-40B4-BE49-F238E27FC236}">
                <a16:creationId xmlns:a16="http://schemas.microsoft.com/office/drawing/2014/main" id="{F474E501-55F3-12DB-24A6-4AC74AC92B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60750" y="4343400"/>
            <a:ext cx="3770313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0734" name="Line 14">
            <a:extLst>
              <a:ext uri="{FF2B5EF4-FFF2-40B4-BE49-F238E27FC236}">
                <a16:creationId xmlns:a16="http://schemas.microsoft.com/office/drawing/2014/main" id="{B5DB92FB-5CE9-E3E6-BD61-F2E1C68316B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29475" y="4330700"/>
            <a:ext cx="0" cy="28892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0735" name="Line 15">
            <a:extLst>
              <a:ext uri="{FF2B5EF4-FFF2-40B4-BE49-F238E27FC236}">
                <a16:creationId xmlns:a16="http://schemas.microsoft.com/office/drawing/2014/main" id="{9DE1BD25-4865-A8E6-2F9B-55265C610D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4367213"/>
            <a:ext cx="0" cy="28892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0736" name="AutoShape 16">
            <a:extLst>
              <a:ext uri="{FF2B5EF4-FFF2-40B4-BE49-F238E27FC236}">
                <a16:creationId xmlns:a16="http://schemas.microsoft.com/office/drawing/2014/main" id="{75DFD49F-A13B-FE94-AB1F-8AB7D9CA28AB}"/>
              </a:ext>
            </a:extLst>
          </p:cNvPr>
          <p:cNvSpPr>
            <a:spLocks/>
          </p:cNvSpPr>
          <p:nvPr/>
        </p:nvSpPr>
        <p:spPr bwMode="auto">
          <a:xfrm>
            <a:off x="1516063" y="4679950"/>
            <a:ext cx="3224212" cy="1054100"/>
          </a:xfrm>
          <a:prstGeom prst="roundRect">
            <a:avLst>
              <a:gd name="adj" fmla="val 17759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              ABLACION </a:t>
            </a:r>
          </a:p>
          <a:p>
            <a:r>
              <a:rPr lang="es-MX" altLang="es-MX" sz="1600" b="1"/>
              <a:t>      IODO 131  RADIOACTIVO</a:t>
            </a:r>
            <a:endParaRPr lang="es-MX" altLang="es-MX"/>
          </a:p>
        </p:txBody>
      </p:sp>
      <p:sp>
        <p:nvSpPr>
          <p:cNvPr id="30737" name="AutoShape 17">
            <a:extLst>
              <a:ext uri="{FF2B5EF4-FFF2-40B4-BE49-F238E27FC236}">
                <a16:creationId xmlns:a16="http://schemas.microsoft.com/office/drawing/2014/main" id="{AD748CF3-CAFE-8F03-A492-F2CA991F1791}"/>
              </a:ext>
            </a:extLst>
          </p:cNvPr>
          <p:cNvSpPr>
            <a:spLocks/>
          </p:cNvSpPr>
          <p:nvPr/>
        </p:nvSpPr>
        <p:spPr bwMode="auto">
          <a:xfrm>
            <a:off x="5481638" y="4618038"/>
            <a:ext cx="2565400" cy="1203325"/>
          </a:xfrm>
          <a:prstGeom prst="roundRect">
            <a:avLst>
              <a:gd name="adj" fmla="val 1556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        TRATAMIENTO</a:t>
            </a:r>
          </a:p>
          <a:p>
            <a:r>
              <a:rPr lang="es-MX" altLang="es-MX" sz="1600" b="1"/>
              <a:t>            HORMONAL </a:t>
            </a:r>
          </a:p>
          <a:p>
            <a:r>
              <a:rPr lang="es-MX" altLang="es-MX" sz="1600" b="1"/>
              <a:t>       (LEVOTIROXINA )</a:t>
            </a:r>
          </a:p>
        </p:txBody>
      </p:sp>
      <p:sp>
        <p:nvSpPr>
          <p:cNvPr id="30738" name="AutoShape 18">
            <a:extLst>
              <a:ext uri="{FF2B5EF4-FFF2-40B4-BE49-F238E27FC236}">
                <a16:creationId xmlns:a16="http://schemas.microsoft.com/office/drawing/2014/main" id="{39656A2A-E1FB-9B19-4E57-61E3AE9CA42C}"/>
              </a:ext>
            </a:extLst>
          </p:cNvPr>
          <p:cNvSpPr>
            <a:spLocks/>
          </p:cNvSpPr>
          <p:nvPr/>
        </p:nvSpPr>
        <p:spPr bwMode="auto">
          <a:xfrm>
            <a:off x="1871663" y="4692650"/>
            <a:ext cx="2511425" cy="11287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/>
            <a:r>
              <a:rPr lang="es-MX" altLang="es-MX" sz="1200"/>
              <a:t>DIETA BAJA EN IODO</a:t>
            </a:r>
          </a:p>
          <a:p>
            <a:pPr algn="ctr"/>
            <a:r>
              <a:rPr lang="es-MX" altLang="es-MX" sz="1200"/>
              <a:t>NIVELES DE </a:t>
            </a:r>
            <a:r>
              <a:rPr lang="es-MX" altLang="es-MX" sz="1200" b="1"/>
              <a:t>TSH &gt;30 mIU/L </a:t>
            </a:r>
            <a:r>
              <a:rPr lang="es-MX" altLang="es-MX" sz="1200"/>
              <a:t>SIN LT4 o rhTSH.</a:t>
            </a:r>
          </a:p>
          <a:p>
            <a:pPr algn="ctr"/>
            <a:r>
              <a:rPr lang="es-MX" altLang="es-MX" sz="1200"/>
              <a:t>(14 DIAS)</a:t>
            </a:r>
            <a:endParaRPr lang="es-MX" altLang="es-MX"/>
          </a:p>
        </p:txBody>
      </p:sp>
      <p:sp>
        <p:nvSpPr>
          <p:cNvPr id="30739" name="AutoShape 19">
            <a:extLst>
              <a:ext uri="{FF2B5EF4-FFF2-40B4-BE49-F238E27FC236}">
                <a16:creationId xmlns:a16="http://schemas.microsoft.com/office/drawing/2014/main" id="{4A428FD2-E07B-E947-86BD-595B7F7E4152}"/>
              </a:ext>
            </a:extLst>
          </p:cNvPr>
          <p:cNvSpPr>
            <a:spLocks/>
          </p:cNvSpPr>
          <p:nvPr/>
        </p:nvSpPr>
        <p:spPr bwMode="auto">
          <a:xfrm>
            <a:off x="1698625" y="4705350"/>
            <a:ext cx="2857500" cy="1128713"/>
          </a:xfrm>
          <a:custGeom>
            <a:avLst/>
            <a:gdLst>
              <a:gd name="T0" fmla="+- 0 10800 961"/>
              <a:gd name="T1" fmla="*/ T0 w 19679"/>
              <a:gd name="T2" fmla="+- 0 10800 961"/>
              <a:gd name="T3" fmla="*/ 10800 h 19679"/>
              <a:gd name="T4" fmla="+- 0 10800 961"/>
              <a:gd name="T5" fmla="*/ T4 w 19679"/>
              <a:gd name="T6" fmla="+- 0 10800 961"/>
              <a:gd name="T7" fmla="*/ 10800 h 19679"/>
              <a:gd name="T8" fmla="+- 0 10800 961"/>
              <a:gd name="T9" fmla="*/ T8 w 19679"/>
              <a:gd name="T10" fmla="+- 0 10800 961"/>
              <a:gd name="T11" fmla="*/ 10800 h 19679"/>
              <a:gd name="T12" fmla="+- 0 10800 961"/>
              <a:gd name="T13" fmla="*/ T12 w 19679"/>
              <a:gd name="T14" fmla="+- 0 10800 961"/>
              <a:gd name="T15" fmla="*/ 10800 h 19679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pPr algn="ctr"/>
            <a:r>
              <a:rPr lang="es-MX" altLang="es-MX" sz="1000"/>
              <a:t>DOSIS EMPIRICA.</a:t>
            </a:r>
          </a:p>
          <a:p>
            <a:pPr algn="ctr"/>
            <a:r>
              <a:rPr lang="es-MX" altLang="es-MX" sz="1000"/>
              <a:t>PONDERAL: 1.0-1.5mCIkg: 37-56MBq/kg	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30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5" grpId="0" animBg="1" autoUpdateAnimBg="0"/>
      <p:bldP spid="30726" grpId="0" animBg="1" autoUpdateAnimBg="0"/>
      <p:bldP spid="30727" grpId="0" animBg="1" autoUpdateAnimBg="0"/>
      <p:bldP spid="30728" grpId="0" animBg="1" autoUpdateAnimBg="0"/>
      <p:bldP spid="30729" grpId="0" animBg="1" autoUpdateAnimBg="0"/>
      <p:bldP spid="30730" grpId="0" animBg="1" autoUpdateAnimBg="0"/>
      <p:bldP spid="30731" grpId="0" animBg="1" autoUpdateAnimBg="0"/>
      <p:bldP spid="30732" grpId="0" animBg="1" autoUpdateAnimBg="0"/>
      <p:bldP spid="30733" grpId="0" animBg="1" autoUpdateAnimBg="0"/>
      <p:bldP spid="30734" grpId="0" animBg="1" autoUpdateAnimBg="0"/>
      <p:bldP spid="30735" grpId="0" animBg="1" autoUpdateAnimBg="0"/>
      <p:bldP spid="30736" grpId="0" animBg="1" autoUpdateAnimBg="0"/>
      <p:bldP spid="30737" grpId="0" animBg="1" autoUpdateAnimBg="0"/>
      <p:bldP spid="30738" grpId="0" animBg="1" autoUpdateAnimBg="0"/>
      <p:bldP spid="30739" grpId="0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>
            <a:extLst>
              <a:ext uri="{FF2B5EF4-FFF2-40B4-BE49-F238E27FC236}">
                <a16:creationId xmlns:a16="http://schemas.microsoft.com/office/drawing/2014/main" id="{D3987112-EC2E-3CCB-3B40-70EF1EF8FBCD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A0FDB0EE-BD10-4876-8295-5AABEF6BB935}" type="slidenum">
              <a:rPr lang="es-MX" altLang="es-MX" sz="1400"/>
              <a:pPr algn="r"/>
              <a:t>29</a:t>
            </a:fld>
            <a:endParaRPr lang="es-MX" altLang="es-MX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CD25F7C3-B605-734C-2B4B-6920DCDE08BE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1747" name="Picture 3">
            <a:extLst>
              <a:ext uri="{FF2B5EF4-FFF2-40B4-BE49-F238E27FC236}">
                <a16:creationId xmlns:a16="http://schemas.microsoft.com/office/drawing/2014/main" id="{2FD87011-44A0-BBE7-3736-62EC98AB8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1748" name="Picture 4">
            <a:extLst>
              <a:ext uri="{FF2B5EF4-FFF2-40B4-BE49-F238E27FC236}">
                <a16:creationId xmlns:a16="http://schemas.microsoft.com/office/drawing/2014/main" id="{FEE8D1E0-D7D6-918F-088A-CB086E4EC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1749" name="AutoShape 5">
            <a:extLst>
              <a:ext uri="{FF2B5EF4-FFF2-40B4-BE49-F238E27FC236}">
                <a16:creationId xmlns:a16="http://schemas.microsoft.com/office/drawing/2014/main" id="{7163F25A-0B93-186C-9D38-D4C6E4173294}"/>
              </a:ext>
            </a:extLst>
          </p:cNvPr>
          <p:cNvSpPr>
            <a:spLocks/>
          </p:cNvSpPr>
          <p:nvPr/>
        </p:nvSpPr>
        <p:spPr bwMode="auto">
          <a:xfrm>
            <a:off x="1938338" y="2149475"/>
            <a:ext cx="5265737" cy="2306638"/>
          </a:xfrm>
          <a:prstGeom prst="roundRect">
            <a:avLst>
              <a:gd name="adj" fmla="val 8116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  </a:t>
            </a:r>
          </a:p>
          <a:p>
            <a:pPr algn="ctr"/>
            <a:r>
              <a:rPr lang="es-MX" altLang="es-MX" sz="1600" b="1"/>
              <a:t> COMPLICACIONES QUIRURGICAS</a:t>
            </a:r>
          </a:p>
          <a:p>
            <a:pPr algn="ctr"/>
            <a:r>
              <a:rPr lang="es-MX" altLang="es-MX" sz="1600" b="1"/>
              <a:t>(8.7% vs 13.4%)   </a:t>
            </a:r>
          </a:p>
          <a:p>
            <a:pPr algn="ctr"/>
            <a:r>
              <a:rPr lang="es-MX" altLang="es-MX" sz="1600" b="1"/>
              <a:t>    </a:t>
            </a:r>
            <a:r>
              <a:rPr lang="es-MX" altLang="es-MX" sz="1400"/>
              <a:t> DAÑO NERVIO LARINGEO RECURRENTE.</a:t>
            </a:r>
          </a:p>
          <a:p>
            <a:pPr algn="ctr"/>
            <a:r>
              <a:rPr lang="es-MX" altLang="es-MX" sz="1400"/>
              <a:t>LESION NERVIO ESPINAL ACCESORIO.</a:t>
            </a:r>
          </a:p>
          <a:p>
            <a:pPr algn="ctr"/>
            <a:r>
              <a:rPr lang="es-MX" altLang="es-MX" sz="1400"/>
              <a:t>SINDROME DE HORNER.</a:t>
            </a:r>
          </a:p>
          <a:p>
            <a:pPr algn="ctr"/>
            <a:r>
              <a:rPr lang="es-MX" altLang="es-MX" sz="1400" b="1"/>
              <a:t>(1%-6%)</a:t>
            </a:r>
            <a:endParaRPr lang="es-MX" altLang="es-MX"/>
          </a:p>
        </p:txBody>
      </p:sp>
      <p:sp>
        <p:nvSpPr>
          <p:cNvPr id="31750" name="AutoShape 6">
            <a:extLst>
              <a:ext uri="{FF2B5EF4-FFF2-40B4-BE49-F238E27FC236}">
                <a16:creationId xmlns:a16="http://schemas.microsoft.com/office/drawing/2014/main" id="{D8DD0B43-DCF2-67B9-9CC1-ABF272E57F94}"/>
              </a:ext>
            </a:extLst>
          </p:cNvPr>
          <p:cNvSpPr>
            <a:spLocks/>
          </p:cNvSpPr>
          <p:nvPr/>
        </p:nvSpPr>
        <p:spPr bwMode="auto">
          <a:xfrm>
            <a:off x="1935163" y="2214563"/>
            <a:ext cx="5272087" cy="2178050"/>
          </a:xfrm>
          <a:prstGeom prst="roundRect">
            <a:avLst>
              <a:gd name="adj" fmla="val 859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   </a:t>
            </a:r>
          </a:p>
          <a:p>
            <a:pPr algn="ctr"/>
            <a:r>
              <a:rPr lang="es-MX" altLang="es-MX" sz="1600" b="1"/>
              <a:t>COMPLICACIONES ENDOCRINAS</a:t>
            </a:r>
          </a:p>
          <a:p>
            <a:pPr algn="ctr"/>
            <a:r>
              <a:rPr lang="es-MX" altLang="es-MX" sz="1600" b="1"/>
              <a:t>(5.6% vs 11%)   </a:t>
            </a:r>
          </a:p>
          <a:p>
            <a:pPr algn="ctr"/>
            <a:r>
              <a:rPr lang="es-MX" altLang="es-MX" sz="1600" b="1"/>
              <a:t>    </a:t>
            </a:r>
            <a:r>
              <a:rPr lang="es-MX" altLang="es-MX" sz="1600"/>
              <a:t>   HIPOPARATIROIDISMO TRANSITORIO.</a:t>
            </a:r>
          </a:p>
          <a:p>
            <a:pPr algn="ctr"/>
            <a:r>
              <a:rPr lang="es-MX" altLang="es-MX" sz="1600" b="1"/>
              <a:t>(5 - 15%)</a:t>
            </a:r>
          </a:p>
          <a:p>
            <a:pPr algn="ctr">
              <a:lnSpc>
                <a:spcPct val="120000"/>
              </a:lnSpc>
            </a:pPr>
            <a:r>
              <a:rPr lang="es-MX" altLang="es-MX" sz="1600"/>
              <a:t> PERMANENTE.(</a:t>
            </a:r>
            <a:r>
              <a:rPr lang="es-MX" altLang="es-MX" sz="1600" b="1"/>
              <a:t>&lt;2.5%</a:t>
            </a:r>
            <a:r>
              <a:rPr lang="es-MX" altLang="es-MX" sz="1600"/>
              <a:t>)</a:t>
            </a:r>
            <a:endParaRPr lang="es-MX" altLang="es-MX"/>
          </a:p>
        </p:txBody>
      </p:sp>
      <p:sp>
        <p:nvSpPr>
          <p:cNvPr id="31751" name="AutoShape 7">
            <a:extLst>
              <a:ext uri="{FF2B5EF4-FFF2-40B4-BE49-F238E27FC236}">
                <a16:creationId xmlns:a16="http://schemas.microsoft.com/office/drawing/2014/main" id="{F2EFC89E-70A5-E0D9-71CA-5074EEAD389D}"/>
              </a:ext>
            </a:extLst>
          </p:cNvPr>
          <p:cNvSpPr>
            <a:spLocks/>
          </p:cNvSpPr>
          <p:nvPr/>
        </p:nvSpPr>
        <p:spPr bwMode="auto">
          <a:xfrm>
            <a:off x="2540000" y="2619375"/>
            <a:ext cx="4062413" cy="1366838"/>
          </a:xfrm>
          <a:prstGeom prst="roundRect">
            <a:avLst>
              <a:gd name="adj" fmla="val 1369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</a:t>
            </a:r>
            <a:r>
              <a:rPr lang="es-MX" altLang="es-MX" sz="1300" b="1"/>
              <a:t> MEDICION PERIOPERATORIA</a:t>
            </a:r>
          </a:p>
          <a:p>
            <a:pPr algn="ctr"/>
            <a:r>
              <a:rPr lang="es-MX" altLang="es-MX" sz="1300" b="1"/>
              <a:t>      i PTH (10-15pg/mL.</a:t>
            </a:r>
          </a:p>
          <a:p>
            <a:pPr algn="ctr"/>
            <a:r>
              <a:rPr lang="es-MX" altLang="es-MX" sz="1300" b="1"/>
              <a:t>     DETERMINACION FOSFORO</a:t>
            </a:r>
          </a:p>
          <a:p>
            <a:pPr algn="ctr"/>
            <a:r>
              <a:rPr lang="es-MX" altLang="es-MX" sz="1300" b="1"/>
              <a:t>     POST OPERATORIO .</a:t>
            </a:r>
            <a:endParaRPr lang="es-MX" altLang="es-MX"/>
          </a:p>
        </p:txBody>
      </p:sp>
      <p:sp>
        <p:nvSpPr>
          <p:cNvPr id="31752" name="AutoShape 8">
            <a:extLst>
              <a:ext uri="{FF2B5EF4-FFF2-40B4-BE49-F238E27FC236}">
                <a16:creationId xmlns:a16="http://schemas.microsoft.com/office/drawing/2014/main" id="{669C6282-4363-32C8-D3BB-D93340BC6D73}"/>
              </a:ext>
            </a:extLst>
          </p:cNvPr>
          <p:cNvSpPr>
            <a:spLocks/>
          </p:cNvSpPr>
          <p:nvPr/>
        </p:nvSpPr>
        <p:spPr bwMode="auto">
          <a:xfrm>
            <a:off x="3214688" y="2820988"/>
            <a:ext cx="2940050" cy="965200"/>
          </a:xfrm>
          <a:prstGeom prst="roundRect">
            <a:avLst>
              <a:gd name="adj" fmla="val 1939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 </a:t>
            </a:r>
            <a:r>
              <a:rPr lang="es-MX" altLang="es-MX" sz="1300" b="1"/>
              <a:t>INCORPORACION TEMPRANA</a:t>
            </a:r>
          </a:p>
          <a:p>
            <a:r>
              <a:rPr lang="es-MX" altLang="es-MX" sz="1300" b="1"/>
              <a:t>     CALCIO Y CALCITRIOL 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utoUpdateAnimBg="0"/>
      <p:bldP spid="31749" grpId="0" animBg="1" autoUpdateAnimBg="0"/>
      <p:bldP spid="31750" grpId="0" animBg="1" autoUpdateAnimBg="0"/>
      <p:bldP spid="31751" grpId="0" animBg="1" autoUpdateAnimBg="0"/>
      <p:bldP spid="31752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>
            <a:extLst>
              <a:ext uri="{FF2B5EF4-FFF2-40B4-BE49-F238E27FC236}">
                <a16:creationId xmlns:a16="http://schemas.microsoft.com/office/drawing/2014/main" id="{2D69C40A-7BB9-10E5-2C5A-7103F427E788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9A20BFEC-04FC-4BD4-A4EB-CB6AFDD00115}" type="slidenum">
              <a:rPr lang="es-MX" altLang="es-MX" sz="1400"/>
              <a:pPr algn="r"/>
              <a:t>3</a:t>
            </a:fld>
            <a:endParaRPr lang="es-MX" altLang="es-MX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4CBE6495-5C44-BC21-1F33-7CF460237C7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23963" y="814388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8F150180-AD34-F16E-7113-9AAEC0B9D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FD315102-6DFB-5731-ECE2-085FF39EF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125" name="Picture 5">
            <a:extLst>
              <a:ext uri="{FF2B5EF4-FFF2-40B4-BE49-F238E27FC236}">
                <a16:creationId xmlns:a16="http://schemas.microsoft.com/office/drawing/2014/main" id="{9DF61352-88EF-48C3-25F7-25582C7973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438275"/>
            <a:ext cx="6207125" cy="428307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pSp>
        <p:nvGrpSpPr>
          <p:cNvPr id="5126" name="Group 6">
            <a:extLst>
              <a:ext uri="{FF2B5EF4-FFF2-40B4-BE49-F238E27FC236}">
                <a16:creationId xmlns:a16="http://schemas.microsoft.com/office/drawing/2014/main" id="{1C9542FA-9A7B-9176-0B5F-CBF14E086D26}"/>
              </a:ext>
            </a:extLst>
          </p:cNvPr>
          <p:cNvGrpSpPr>
            <a:grpSpLocks/>
          </p:cNvGrpSpPr>
          <p:nvPr/>
        </p:nvGrpSpPr>
        <p:grpSpPr bwMode="auto">
          <a:xfrm>
            <a:off x="1479550" y="3148013"/>
            <a:ext cx="1927225" cy="1090612"/>
            <a:chOff x="0" y="0"/>
            <a:chExt cx="1927225" cy="1090613"/>
          </a:xfrm>
        </p:grpSpPr>
        <p:pic>
          <p:nvPicPr>
            <p:cNvPr id="5127" name="Picture 7">
              <a:extLst>
                <a:ext uri="{FF2B5EF4-FFF2-40B4-BE49-F238E27FC236}">
                  <a16:creationId xmlns:a16="http://schemas.microsoft.com/office/drawing/2014/main" id="{931BEBFE-A038-6E71-BEB1-4C9DFDF66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27225" cy="109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8" name="Rectangle 8">
              <a:extLst>
                <a:ext uri="{FF2B5EF4-FFF2-40B4-BE49-F238E27FC236}">
                  <a16:creationId xmlns:a16="http://schemas.microsoft.com/office/drawing/2014/main" id="{41E92475-5546-8638-3968-DA47B72DFA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112" y="325978"/>
              <a:ext cx="1146176" cy="43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s-MX" altLang="es-MX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old" charset="0"/>
                  <a:sym typeface="Arial Bold" charset="0"/>
                </a:rPr>
                <a:t>5- 9 a</a:t>
              </a:r>
              <a:endParaRPr lang="es-MX" altLang="es-MX">
                <a:latin typeface="Arial Bold" charset="0"/>
                <a:sym typeface="Arial Bold" charset="0"/>
              </a:endParaRPr>
            </a:p>
          </p:txBody>
        </p:sp>
      </p:grp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29582DBA-E404-EC70-8E1C-7972F6EE5157}"/>
              </a:ext>
            </a:extLst>
          </p:cNvPr>
          <p:cNvGrpSpPr>
            <a:grpSpLocks/>
          </p:cNvGrpSpPr>
          <p:nvPr/>
        </p:nvGrpSpPr>
        <p:grpSpPr bwMode="auto">
          <a:xfrm>
            <a:off x="1400175" y="4765675"/>
            <a:ext cx="2085975" cy="1090613"/>
            <a:chOff x="0" y="0"/>
            <a:chExt cx="2085975" cy="1090613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1D067CF7-EFC2-48E8-89E1-4D1B527F9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85975" cy="109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Rectangle 11">
              <a:extLst>
                <a:ext uri="{FF2B5EF4-FFF2-40B4-BE49-F238E27FC236}">
                  <a16:creationId xmlns:a16="http://schemas.microsoft.com/office/drawing/2014/main" id="{DD3013CC-CF37-34DD-1675-FAF5403C345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" y="325978"/>
              <a:ext cx="1258888" cy="4370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lang="es-MX" altLang="es-MX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old" charset="0"/>
                  <a:sym typeface="Arial Bold" charset="0"/>
                </a:rPr>
                <a:t>15-19 a</a:t>
              </a:r>
              <a:endParaRPr lang="es-MX" altLang="es-MX">
                <a:latin typeface="Arial Bold" charset="0"/>
                <a:sym typeface="Arial Bold" charset="0"/>
              </a:endParaRPr>
            </a:p>
          </p:txBody>
        </p:sp>
      </p:grpSp>
      <p:sp>
        <p:nvSpPr>
          <p:cNvPr id="5132" name="Rectangle 12">
            <a:extLst>
              <a:ext uri="{FF2B5EF4-FFF2-40B4-BE49-F238E27FC236}">
                <a16:creationId xmlns:a16="http://schemas.microsoft.com/office/drawing/2014/main" id="{092F566B-DD08-553D-265E-416AEBF833FA}"/>
              </a:ext>
            </a:extLst>
          </p:cNvPr>
          <p:cNvSpPr>
            <a:spLocks/>
          </p:cNvSpPr>
          <p:nvPr/>
        </p:nvSpPr>
        <p:spPr bwMode="auto">
          <a:xfrm>
            <a:off x="5259388" y="6178550"/>
            <a:ext cx="2932112" cy="204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s-MX" altLang="es-MX" sz="800">
                <a:latin typeface="Arial Narrow Bold" charset="0"/>
                <a:sym typeface="Arial Narrow Bold" charset="0"/>
              </a:rPr>
              <a:t>www.seer.cancer.gov/Publications/Ped-Mono/carcinomas.pdf,2001</a:t>
            </a:r>
            <a:endParaRPr lang="es-MX" altLang="es-MX">
              <a:latin typeface="Arial Narrow Bold" charset="0"/>
              <a:sym typeface="Arial Narrow Bold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3" presetClass="entr" presetSubtype="16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 autoUpdateAnimBg="0"/>
      <p:bldP spid="5132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>
            <a:extLst>
              <a:ext uri="{FF2B5EF4-FFF2-40B4-BE49-F238E27FC236}">
                <a16:creationId xmlns:a16="http://schemas.microsoft.com/office/drawing/2014/main" id="{FEFACB81-4CB9-9D09-6E68-3D927E54CDFF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DEEE5793-1F1D-458F-A2CA-16F1B7C05196}" type="slidenum">
              <a:rPr lang="es-MX" altLang="es-MX" sz="1400"/>
              <a:pPr algn="r"/>
              <a:t>30</a:t>
            </a:fld>
            <a:endParaRPr lang="es-MX" altLang="es-MX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5A5AFB40-1D41-55F7-FFF9-A1183C89D05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BE198BA2-D84B-E6D4-49FF-D918E2C24A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2772" name="Picture 4">
            <a:extLst>
              <a:ext uri="{FF2B5EF4-FFF2-40B4-BE49-F238E27FC236}">
                <a16:creationId xmlns:a16="http://schemas.microsoft.com/office/drawing/2014/main" id="{8AD4B4D2-AF0B-53E3-AAA0-2230572EE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2773" name="AutoShape 5">
            <a:extLst>
              <a:ext uri="{FF2B5EF4-FFF2-40B4-BE49-F238E27FC236}">
                <a16:creationId xmlns:a16="http://schemas.microsoft.com/office/drawing/2014/main" id="{EBB0F576-3F94-CB7B-ECE2-DB5EAF68A313}"/>
              </a:ext>
            </a:extLst>
          </p:cNvPr>
          <p:cNvSpPr>
            <a:spLocks/>
          </p:cNvSpPr>
          <p:nvPr/>
        </p:nvSpPr>
        <p:spPr bwMode="auto">
          <a:xfrm>
            <a:off x="2374900" y="2184400"/>
            <a:ext cx="5272088" cy="2176463"/>
          </a:xfrm>
          <a:prstGeom prst="roundRect">
            <a:avLst>
              <a:gd name="adj" fmla="val 859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   </a:t>
            </a:r>
          </a:p>
          <a:p>
            <a:pPr algn="ctr"/>
            <a:r>
              <a:rPr lang="es-MX" altLang="es-MX" sz="1600" b="1"/>
              <a:t>COMPLICACIONES POST IODO:</a:t>
            </a:r>
          </a:p>
          <a:p>
            <a:pPr algn="ctr"/>
            <a:endParaRPr lang="es-MX" altLang="es-MX" sz="1600"/>
          </a:p>
          <a:p>
            <a:pPr algn="ctr"/>
            <a:r>
              <a:rPr lang="es-MX" altLang="es-MX" sz="1200"/>
              <a:t>SIALOADENITIS, XEROSTOMIA, CARIES DENTAL,</a:t>
            </a:r>
          </a:p>
          <a:p>
            <a:pPr algn="ctr"/>
            <a:r>
              <a:rPr lang="es-MX" altLang="es-MX" sz="1200"/>
              <a:t>ESTOMATITIS,SEQUEDAD OCULAR, OBSTRUCCION</a:t>
            </a:r>
          </a:p>
          <a:p>
            <a:pPr algn="ctr"/>
            <a:r>
              <a:rPr lang="es-MX" altLang="es-MX" sz="1200"/>
              <a:t> DEL CONDUCTO NASOLAGRIMAL.</a:t>
            </a:r>
          </a:p>
        </p:txBody>
      </p:sp>
      <p:sp>
        <p:nvSpPr>
          <p:cNvPr id="32774" name="AutoShape 6">
            <a:extLst>
              <a:ext uri="{FF2B5EF4-FFF2-40B4-BE49-F238E27FC236}">
                <a16:creationId xmlns:a16="http://schemas.microsoft.com/office/drawing/2014/main" id="{9CBF3DF9-3429-D664-0452-E4D62FE0D4DA}"/>
              </a:ext>
            </a:extLst>
          </p:cNvPr>
          <p:cNvSpPr>
            <a:spLocks/>
          </p:cNvSpPr>
          <p:nvPr/>
        </p:nvSpPr>
        <p:spPr bwMode="auto">
          <a:xfrm>
            <a:off x="2374900" y="2184400"/>
            <a:ext cx="5272088" cy="2176463"/>
          </a:xfrm>
          <a:prstGeom prst="roundRect">
            <a:avLst>
              <a:gd name="adj" fmla="val 859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   </a:t>
            </a:r>
          </a:p>
          <a:p>
            <a:pPr algn="ctr"/>
            <a:r>
              <a:rPr lang="es-MX" altLang="es-MX" sz="1600" b="1"/>
              <a:t>COMPLICACIONES POST IODO:</a:t>
            </a:r>
          </a:p>
          <a:p>
            <a:pPr algn="ctr"/>
            <a:r>
              <a:rPr lang="es-MX" altLang="es-MX" sz="1200" b="1"/>
              <a:t>HEMATOLOGICO:</a:t>
            </a:r>
          </a:p>
          <a:p>
            <a:pPr algn="ctr"/>
            <a:r>
              <a:rPr lang="es-MX" altLang="es-MX" sz="1200"/>
              <a:t>SUPRESION AGUDA MEDULA OSEA</a:t>
            </a:r>
          </a:p>
          <a:p>
            <a:pPr algn="ctr"/>
            <a:r>
              <a:rPr lang="es-MX" altLang="es-MX" sz="1200" b="1"/>
              <a:t> (DENTRO DEL PRIMER MES )</a:t>
            </a:r>
          </a:p>
          <a:p>
            <a:pPr algn="ctr"/>
            <a:r>
              <a:rPr lang="es-MX" altLang="es-MX" sz="1200"/>
              <a:t>DISMINUCION CONTEO LEUCOCITOS Y PLAQUETAS </a:t>
            </a:r>
          </a:p>
          <a:p>
            <a:pPr algn="ctr"/>
            <a:endParaRPr lang="es-MX" altLang="es-MX" sz="1200"/>
          </a:p>
          <a:p>
            <a:pPr algn="ctr"/>
            <a:endParaRPr lang="es-MX" altLang="es-MX" sz="1200"/>
          </a:p>
          <a:p>
            <a:pPr algn="ctr"/>
            <a:endParaRPr lang="es-MX" altLang="es-MX" sz="1200"/>
          </a:p>
          <a:p>
            <a:pPr algn="ctr"/>
            <a:endParaRPr lang="es-MX" altLang="es-MX" sz="1200"/>
          </a:p>
          <a:p>
            <a:pPr algn="ctr"/>
            <a:endParaRPr lang="es-MX" altLang="es-MX" sz="1200"/>
          </a:p>
        </p:txBody>
      </p:sp>
      <p:sp>
        <p:nvSpPr>
          <p:cNvPr id="32775" name="AutoShape 7">
            <a:extLst>
              <a:ext uri="{FF2B5EF4-FFF2-40B4-BE49-F238E27FC236}">
                <a16:creationId xmlns:a16="http://schemas.microsoft.com/office/drawing/2014/main" id="{DB213830-0F96-42FE-51BA-6B1C2B6E28DE}"/>
              </a:ext>
            </a:extLst>
          </p:cNvPr>
          <p:cNvSpPr>
            <a:spLocks/>
          </p:cNvSpPr>
          <p:nvPr/>
        </p:nvSpPr>
        <p:spPr bwMode="auto">
          <a:xfrm>
            <a:off x="2374900" y="2184400"/>
            <a:ext cx="5272088" cy="2176463"/>
          </a:xfrm>
          <a:prstGeom prst="roundRect">
            <a:avLst>
              <a:gd name="adj" fmla="val 859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   </a:t>
            </a:r>
          </a:p>
          <a:p>
            <a:pPr algn="ctr"/>
            <a:r>
              <a:rPr lang="es-MX" altLang="es-MX" sz="1200" b="1"/>
              <a:t>DAÑO GONADAL:</a:t>
            </a:r>
          </a:p>
          <a:p>
            <a:pPr algn="ctr"/>
            <a:endParaRPr lang="es-MX" altLang="es-MX" sz="1200" b="1"/>
          </a:p>
          <a:p>
            <a:pPr algn="ctr"/>
            <a:r>
              <a:rPr lang="es-MX" altLang="es-MX" sz="1000" b="1"/>
              <a:t>HOMBRE: </a:t>
            </a:r>
            <a:r>
              <a:rPr lang="es-MX" altLang="es-MX" sz="1000"/>
              <a:t>FSH AUMENTO TRANSITORIO (PUEDE PERSISTIR POR 18/12).</a:t>
            </a:r>
          </a:p>
          <a:p>
            <a:pPr algn="ctr"/>
            <a:r>
              <a:rPr lang="es-MX" altLang="es-MX" sz="1000"/>
              <a:t>DISMINUCION DE LA ESPERMATOGENESIS.</a:t>
            </a:r>
          </a:p>
          <a:p>
            <a:pPr algn="ctr"/>
            <a:endParaRPr lang="es-MX" altLang="es-MX" sz="1000"/>
          </a:p>
          <a:p>
            <a:r>
              <a:rPr lang="es-MX" altLang="es-MX" sz="1000"/>
              <a:t>           </a:t>
            </a:r>
            <a:r>
              <a:rPr lang="es-MX" altLang="es-MX" sz="1000" b="1"/>
              <a:t>MUJERES: </a:t>
            </a:r>
            <a:r>
              <a:rPr lang="es-MX" altLang="es-MX" sz="1000"/>
              <a:t>AMENORREA Y TRASTORNOS HORMONALES 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autoUpdateAnimBg="0"/>
      <p:bldP spid="32773" grpId="0" animBg="1" autoUpdateAnimBg="0"/>
      <p:bldP spid="32774" grpId="0" animBg="1" autoUpdateAnimBg="0"/>
      <p:bldP spid="32775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CDA8ADFA-6F56-581C-A70B-E23A4A599C6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BE04884F-F63D-48BE-90A3-8FFD8D27844A}" type="slidenum">
              <a:rPr lang="es-MX" altLang="es-MX" sz="1400"/>
              <a:pPr algn="r"/>
              <a:t>31</a:t>
            </a:fld>
            <a:endParaRPr lang="es-MX" altLang="es-MX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69D84FB-EF0C-E555-8CEE-4C778B2E05E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3795" name="Picture 3">
            <a:extLst>
              <a:ext uri="{FF2B5EF4-FFF2-40B4-BE49-F238E27FC236}">
                <a16:creationId xmlns:a16="http://schemas.microsoft.com/office/drawing/2014/main" id="{A0732E9E-A413-3C33-725B-A02CA5AAE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4">
            <a:extLst>
              <a:ext uri="{FF2B5EF4-FFF2-40B4-BE49-F238E27FC236}">
                <a16:creationId xmlns:a16="http://schemas.microsoft.com/office/drawing/2014/main" id="{CD1CB026-57AB-D0D7-CAC2-DA15CDA1E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aphicFrame>
        <p:nvGraphicFramePr>
          <p:cNvPr id="33797" name="Group 5">
            <a:extLst>
              <a:ext uri="{FF2B5EF4-FFF2-40B4-BE49-F238E27FC236}">
                <a16:creationId xmlns:a16="http://schemas.microsoft.com/office/drawing/2014/main" id="{BC9D6B94-8078-13D9-77D7-BF242AC16A97}"/>
              </a:ext>
            </a:extLst>
          </p:cNvPr>
          <p:cNvGraphicFramePr>
            <a:graphicFrameLocks noGrp="1"/>
          </p:cNvGraphicFramePr>
          <p:nvPr/>
        </p:nvGraphicFramePr>
        <p:xfrm>
          <a:off x="704850" y="1871663"/>
          <a:ext cx="7532688" cy="3567112"/>
        </p:xfrm>
        <a:graphic>
          <a:graphicData uri="http://schemas.openxmlformats.org/drawingml/2006/table">
            <a:tbl>
              <a:tblPr/>
              <a:tblGrid>
                <a:gridCol w="1506538">
                  <a:extLst>
                    <a:ext uri="{9D8B030D-6E8A-4147-A177-3AD203B41FA5}">
                      <a16:colId xmlns:a16="http://schemas.microsoft.com/office/drawing/2014/main" val="714871116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2227865900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4078229556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85575296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1111682401"/>
                    </a:ext>
                  </a:extLst>
                </a:gridCol>
              </a:tblGrid>
              <a:tr h="174783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      </a:t>
                      </a: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ATA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NIVELES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DE RIESGO PEDIATRICO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 DEFINICION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ETAPA
POST OPERATORIA
INICIAL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TSH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VIGILANCIA PACIENTES SIN EVIDENCIA DE ENFERMEDAD.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975399614"/>
                  </a:ext>
                </a:extLst>
              </a:tr>
              <a:tr h="181927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    </a:t>
                      </a:r>
                      <a:r>
                        <a:rPr kumimoji="0" lang="es-MX" altLang="es-MX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BAJO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ENFERMEDAD CONFINADA ALA TIROIDES CON  N0/Nx.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N1a ( </a:t>
                      </a:r>
                      <a:r>
                        <a:rPr kumimoji="0" lang="es-MX" altLang="es-MX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METASTASIS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MICROSCOPICAS A GANGLIOS CENTRALES )</a:t>
                      </a: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          Tg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0.5-1.0mIU/L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US CADA 6 MESES POST OPERATORIO.
ANUALMENTE POR 5 AÑOS.
Tg  CON LT4 CADA
3-6 MESES POR 
2 AÑOS Y ANUALMENTE.
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bevel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759344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>
            <a:extLst>
              <a:ext uri="{FF2B5EF4-FFF2-40B4-BE49-F238E27FC236}">
                <a16:creationId xmlns:a16="http://schemas.microsoft.com/office/drawing/2014/main" id="{649C252D-9BF2-1A58-1881-D87B6DF25325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D84FF4ED-CCFD-4104-98B2-867EAF556B2C}" type="slidenum">
              <a:rPr lang="es-MX" altLang="es-MX" sz="1400"/>
              <a:pPr algn="r"/>
              <a:t>32</a:t>
            </a:fld>
            <a:endParaRPr lang="es-MX" altLang="es-MX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B7D87614-8045-E973-E13E-1716120B10A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9D464465-6DB2-B335-386E-38A00F78B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4">
            <a:extLst>
              <a:ext uri="{FF2B5EF4-FFF2-40B4-BE49-F238E27FC236}">
                <a16:creationId xmlns:a16="http://schemas.microsoft.com/office/drawing/2014/main" id="{48398D50-5278-4028-5599-5F8E47C027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aphicFrame>
        <p:nvGraphicFramePr>
          <p:cNvPr id="34821" name="Group 5">
            <a:extLst>
              <a:ext uri="{FF2B5EF4-FFF2-40B4-BE49-F238E27FC236}">
                <a16:creationId xmlns:a16="http://schemas.microsoft.com/office/drawing/2014/main" id="{0140A558-2DA4-3239-944F-3C5F281555B6}"/>
              </a:ext>
            </a:extLst>
          </p:cNvPr>
          <p:cNvGraphicFramePr>
            <a:graphicFrameLocks noGrp="1"/>
          </p:cNvGraphicFramePr>
          <p:nvPr/>
        </p:nvGraphicFramePr>
        <p:xfrm>
          <a:off x="704850" y="1439863"/>
          <a:ext cx="7532688" cy="4591050"/>
        </p:xfrm>
        <a:graphic>
          <a:graphicData uri="http://schemas.openxmlformats.org/drawingml/2006/table">
            <a:tbl>
              <a:tblPr/>
              <a:tblGrid>
                <a:gridCol w="1506538">
                  <a:extLst>
                    <a:ext uri="{9D8B030D-6E8A-4147-A177-3AD203B41FA5}">
                      <a16:colId xmlns:a16="http://schemas.microsoft.com/office/drawing/2014/main" val="3664869081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2176196340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2206801855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2715111146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2395797735"/>
                    </a:ext>
                  </a:extLst>
                </a:gridCol>
              </a:tblGrid>
              <a:tr h="20542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      </a:t>
                      </a: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ATA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NIVELES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DE RIESGO PEDIATRICO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</a:t>
                      </a:r>
                      <a:r>
                        <a:rPr kumimoji="0" lang="es-MX" altLang="es-MX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DEFINICION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ETAPA
POST OPERATORIA
INICIAL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TSH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VIGILANCIA PACIENTES SIN EVIDENCIA DE ENFERMEDAD.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05649551"/>
                  </a:ext>
                </a:extLst>
              </a:tr>
              <a:tr h="25368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</a:t>
                      </a: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INTERMEDIO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ENFERMEDAD EXTENSIVA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N1a (VI)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N1b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(METASTASIS UNI,BILA, O CONTRALATERAL I,II,II,IV O V,RETROFARINGEO,O MEDIASTINO SUPERIOR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5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Tg estimulada TSH 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GAMAGRAMA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DE RASTREO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I 123  </a:t>
                      </a:r>
                      <a:r>
                        <a:rPr kumimoji="0" lang="es-MX" altLang="es-MX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(ALGUNOS)   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0.1-0.5mIU/L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US CADA 6 MESES POST OPERATORIO.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CADA 6 -12 MESES POR 5 AÑOS.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Tg  CON LT4 CADA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3-6 MESES POR 3 AÑOS Y ANUALMENTE.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CONSIDERAR TG ESTIMULADA Y GAMAGRAMA DERASTREO 123 EN PACIENTES TRATADOS CON IODO 131.</a:t>
                      </a: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06896894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>
            <a:extLst>
              <a:ext uri="{FF2B5EF4-FFF2-40B4-BE49-F238E27FC236}">
                <a16:creationId xmlns:a16="http://schemas.microsoft.com/office/drawing/2014/main" id="{085A881D-6B9E-C8D3-8315-94072AB15AD6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11721C48-D0AF-4EC1-86CA-74B540C98349}" type="slidenum">
              <a:rPr lang="es-MX" altLang="es-MX" sz="1400"/>
              <a:pPr algn="r"/>
              <a:t>33</a:t>
            </a:fld>
            <a:endParaRPr lang="es-MX" altLang="es-MX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5BAB545-A5D7-E0F1-09F1-C7CDF139F622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002A5F73-7E14-AFFE-4561-1CCC6D372A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EDE8F90A-BAD8-EAE0-957D-719DA39A8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aphicFrame>
        <p:nvGraphicFramePr>
          <p:cNvPr id="35845" name="Group 5">
            <a:extLst>
              <a:ext uri="{FF2B5EF4-FFF2-40B4-BE49-F238E27FC236}">
                <a16:creationId xmlns:a16="http://schemas.microsoft.com/office/drawing/2014/main" id="{397F62B9-2822-E0D1-EBA0-7ACD85E7C06D}"/>
              </a:ext>
            </a:extLst>
          </p:cNvPr>
          <p:cNvGraphicFramePr>
            <a:graphicFrameLocks noGrp="1"/>
          </p:cNvGraphicFramePr>
          <p:nvPr/>
        </p:nvGraphicFramePr>
        <p:xfrm>
          <a:off x="704850" y="1439863"/>
          <a:ext cx="7532688" cy="4591050"/>
        </p:xfrm>
        <a:graphic>
          <a:graphicData uri="http://schemas.openxmlformats.org/drawingml/2006/table">
            <a:tbl>
              <a:tblPr/>
              <a:tblGrid>
                <a:gridCol w="1506538">
                  <a:extLst>
                    <a:ext uri="{9D8B030D-6E8A-4147-A177-3AD203B41FA5}">
                      <a16:colId xmlns:a16="http://schemas.microsoft.com/office/drawing/2014/main" val="2078192791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4238355832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2786183152"/>
                    </a:ext>
                  </a:extLst>
                </a:gridCol>
                <a:gridCol w="1506537">
                  <a:extLst>
                    <a:ext uri="{9D8B030D-6E8A-4147-A177-3AD203B41FA5}">
                      <a16:colId xmlns:a16="http://schemas.microsoft.com/office/drawing/2014/main" val="517615221"/>
                    </a:ext>
                  </a:extLst>
                </a:gridCol>
                <a:gridCol w="1506538">
                  <a:extLst>
                    <a:ext uri="{9D8B030D-6E8A-4147-A177-3AD203B41FA5}">
                      <a16:colId xmlns:a16="http://schemas.microsoft.com/office/drawing/2014/main" val="352078245"/>
                    </a:ext>
                  </a:extLst>
                </a:gridCol>
              </a:tblGrid>
              <a:tr h="20542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      </a:t>
                      </a: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ATA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NIVELES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DE RIESGO PEDIATRICO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7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</a:t>
                      </a:r>
                      <a:r>
                        <a:rPr kumimoji="0" lang="es-MX" altLang="es-MX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3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DEFINICION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ETAPA
POST OPERATORIA
INICIAL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TSH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VIGILANCIA PACIENTES SIN EVIDENCIA DE ENFERMEDAD.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458077602"/>
                  </a:ext>
                </a:extLst>
              </a:tr>
              <a:tr h="2536825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  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2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 </a:t>
                      </a: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ALTO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ENFERMEDAD EXTENSIVA REGIONAL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N1b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(METASTASIS UNI,BILA, O CONTRALATERAL I,II,II,IV O V,RETROFARINGEO,O MEDIASTINO SUPERIOR.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ENFERMEDAD INVASIVA TUMORES T4 CON O SIN METASTASIS A DISTANCIA  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
Tg estimulada TSH .
GAMAGRAMA
DE RASTREO
I 123(TODOS)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200" b="1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5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&lt;0.1mIU/L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US CADA 6 MESES POST OPERATORIO.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CADA 6 -12 MESES POR 5 AÑOS.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Tg  CON LT4 CADA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1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3-6 MESES POR 3 AÑOS Y ANUALMENTE.</a:t>
                      </a:r>
                    </a:p>
                    <a:p>
                      <a:pPr marL="0" marR="0" lvl="0" indent="0" algn="l" defTabSz="914400" rtl="0" eaLnBrk="1" fontAlgn="base" latinLnBrk="0" hangingPunct="0">
                        <a:lnSpc>
                          <a:spcPct val="100000"/>
                        </a:lnSpc>
                        <a:spcBef>
                          <a:spcPts val="5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9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TG ESTIMULADA Y GAMAGRAMA DE RASTREO 123 EN  1 A 2 AÑOS  EN PACIENTES TRATADOS CON IODO 131.</a:t>
                      </a:r>
                    </a:p>
                  </a:txBody>
                  <a:tcPr marL="63500" marR="63500" marT="63500" marB="63500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0">
                      <a:gsLst>
                        <a:gs pos="0">
                          <a:srgbClr val="C0C0C0"/>
                        </a:gs>
                        <a:gs pos="100000">
                          <a:srgbClr val="5E5E5E"/>
                        </a:gs>
                      </a:gsLst>
                      <a:lin ang="54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7233489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>
            <a:extLst>
              <a:ext uri="{FF2B5EF4-FFF2-40B4-BE49-F238E27FC236}">
                <a16:creationId xmlns:a16="http://schemas.microsoft.com/office/drawing/2014/main" id="{8134D7C0-F8CF-FC15-E4C4-72FF5C10C4A4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E7C99028-F65C-486B-853E-D0452F4278CD}" type="slidenum">
              <a:rPr lang="es-MX" altLang="es-MX" sz="1400"/>
              <a:pPr algn="r"/>
              <a:t>34</a:t>
            </a:fld>
            <a:endParaRPr lang="es-MX" altLang="es-MX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752F9E3B-7BE6-2483-10F3-28578F4EC180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6867" name="Picture 3">
            <a:extLst>
              <a:ext uri="{FF2B5EF4-FFF2-40B4-BE49-F238E27FC236}">
                <a16:creationId xmlns:a16="http://schemas.microsoft.com/office/drawing/2014/main" id="{22558009-B17A-8C52-6F16-1353B7FFC0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6868" name="Picture 4">
            <a:extLst>
              <a:ext uri="{FF2B5EF4-FFF2-40B4-BE49-F238E27FC236}">
                <a16:creationId xmlns:a16="http://schemas.microsoft.com/office/drawing/2014/main" id="{D8D0DE1E-F580-FD06-50F6-AE19529828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6869" name="AutoShape 5">
            <a:extLst>
              <a:ext uri="{FF2B5EF4-FFF2-40B4-BE49-F238E27FC236}">
                <a16:creationId xmlns:a16="http://schemas.microsoft.com/office/drawing/2014/main" id="{2CFE15BD-7234-7867-57F4-2601FE278CDE}"/>
              </a:ext>
            </a:extLst>
          </p:cNvPr>
          <p:cNvSpPr>
            <a:spLocks/>
          </p:cNvSpPr>
          <p:nvPr/>
        </p:nvSpPr>
        <p:spPr bwMode="auto">
          <a:xfrm>
            <a:off x="985838" y="1614488"/>
            <a:ext cx="2449512" cy="647700"/>
          </a:xfrm>
          <a:prstGeom prst="roundRect">
            <a:avLst>
              <a:gd name="adj" fmla="val 2891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 T</a:t>
            </a:r>
            <a:r>
              <a:rPr lang="es-MX" altLang="es-MX" sz="1200"/>
              <a:t>g DETECTABLE con LT4.</a:t>
            </a:r>
            <a:endParaRPr lang="es-MX" altLang="es-MX"/>
          </a:p>
        </p:txBody>
      </p:sp>
      <p:sp>
        <p:nvSpPr>
          <p:cNvPr id="36870" name="Line 6">
            <a:extLst>
              <a:ext uri="{FF2B5EF4-FFF2-40B4-BE49-F238E27FC236}">
                <a16:creationId xmlns:a16="http://schemas.microsoft.com/office/drawing/2014/main" id="{5B4FFE4C-7E2F-EA0A-CC86-C30F5CB8EC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475038" y="1938338"/>
            <a:ext cx="38735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71" name="AutoShape 7">
            <a:extLst>
              <a:ext uri="{FF2B5EF4-FFF2-40B4-BE49-F238E27FC236}">
                <a16:creationId xmlns:a16="http://schemas.microsoft.com/office/drawing/2014/main" id="{B88FB339-3CB2-F8E5-DBC1-3A84AC8531B1}"/>
              </a:ext>
            </a:extLst>
          </p:cNvPr>
          <p:cNvSpPr>
            <a:spLocks/>
          </p:cNvSpPr>
          <p:nvPr/>
        </p:nvSpPr>
        <p:spPr bwMode="auto">
          <a:xfrm>
            <a:off x="3902075" y="1627188"/>
            <a:ext cx="1338263" cy="622300"/>
          </a:xfrm>
          <a:prstGeom prst="roundRect">
            <a:avLst>
              <a:gd name="adj" fmla="val 30083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>
              <a:lnSpc>
                <a:spcPct val="150000"/>
              </a:lnSpc>
            </a:pPr>
            <a:r>
              <a:rPr lang="es-MX" altLang="es-MX" sz="1000" b="1"/>
              <a:t>        </a:t>
            </a:r>
            <a:r>
              <a:rPr lang="es-MX" altLang="es-MX" sz="1000"/>
              <a:t>US CUELLO</a:t>
            </a:r>
            <a:endParaRPr lang="es-MX" altLang="es-MX"/>
          </a:p>
        </p:txBody>
      </p:sp>
      <p:sp>
        <p:nvSpPr>
          <p:cNvPr id="36872" name="Line 8">
            <a:extLst>
              <a:ext uri="{FF2B5EF4-FFF2-40B4-BE49-F238E27FC236}">
                <a16:creationId xmlns:a16="http://schemas.microsoft.com/office/drawing/2014/main" id="{EAB77697-1B07-FC08-FF32-22D29D92E2DA}"/>
              </a:ext>
            </a:extLst>
          </p:cNvPr>
          <p:cNvSpPr>
            <a:spLocks noChangeShapeType="1"/>
          </p:cNvSpPr>
          <p:nvPr/>
        </p:nvSpPr>
        <p:spPr bwMode="auto">
          <a:xfrm>
            <a:off x="5280025" y="1938338"/>
            <a:ext cx="823913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73" name="Rectangle 9">
            <a:extLst>
              <a:ext uri="{FF2B5EF4-FFF2-40B4-BE49-F238E27FC236}">
                <a16:creationId xmlns:a16="http://schemas.microsoft.com/office/drawing/2014/main" id="{552DDC9B-4FF5-F7FD-E2C4-EE53C6BEB712}"/>
              </a:ext>
            </a:extLst>
          </p:cNvPr>
          <p:cNvSpPr>
            <a:spLocks/>
          </p:cNvSpPr>
          <p:nvPr/>
        </p:nvSpPr>
        <p:spPr bwMode="auto">
          <a:xfrm>
            <a:off x="5280025" y="1606550"/>
            <a:ext cx="823913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200"/>
              <a:t>POSITIVO</a:t>
            </a:r>
            <a:endParaRPr lang="es-MX" altLang="es-MX"/>
          </a:p>
        </p:txBody>
      </p:sp>
      <p:sp>
        <p:nvSpPr>
          <p:cNvPr id="36874" name="AutoShape 10">
            <a:extLst>
              <a:ext uri="{FF2B5EF4-FFF2-40B4-BE49-F238E27FC236}">
                <a16:creationId xmlns:a16="http://schemas.microsoft.com/office/drawing/2014/main" id="{B826B037-B665-11A8-5B8A-1B5EE9694DD5}"/>
              </a:ext>
            </a:extLst>
          </p:cNvPr>
          <p:cNvSpPr>
            <a:spLocks/>
          </p:cNvSpPr>
          <p:nvPr/>
        </p:nvSpPr>
        <p:spPr bwMode="auto">
          <a:xfrm>
            <a:off x="6084888" y="1658938"/>
            <a:ext cx="2449512" cy="990600"/>
          </a:xfrm>
          <a:prstGeom prst="roundRect">
            <a:avLst>
              <a:gd name="adj" fmla="val 1889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</a:t>
            </a:r>
            <a:r>
              <a:rPr lang="es-MX" altLang="es-MX" sz="1300" b="1"/>
              <a:t> </a:t>
            </a:r>
            <a:r>
              <a:rPr lang="es-MX" altLang="es-MX" sz="1200"/>
              <a:t>FNA / VALORACION QX.</a:t>
            </a:r>
          </a:p>
          <a:p>
            <a:pPr algn="ctr"/>
            <a:r>
              <a:rPr lang="es-MX" altLang="es-MX" sz="1200"/>
              <a:t>     CONSIDERAR CT/ RM </a:t>
            </a:r>
          </a:p>
          <a:p>
            <a:pPr algn="ctr"/>
            <a:r>
              <a:rPr lang="es-MX" altLang="es-MX" sz="1200"/>
              <a:t>     CUELLO. </a:t>
            </a:r>
            <a:endParaRPr lang="es-MX" altLang="es-MX"/>
          </a:p>
        </p:txBody>
      </p:sp>
      <p:sp>
        <p:nvSpPr>
          <p:cNvPr id="36875" name="Line 11">
            <a:extLst>
              <a:ext uri="{FF2B5EF4-FFF2-40B4-BE49-F238E27FC236}">
                <a16:creationId xmlns:a16="http://schemas.microsoft.com/office/drawing/2014/main" id="{B8F6E77D-34E6-467A-2E96-1FA140CCD0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29213" y="2424113"/>
            <a:ext cx="815975" cy="63817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76" name="AutoShape 12">
            <a:extLst>
              <a:ext uri="{FF2B5EF4-FFF2-40B4-BE49-F238E27FC236}">
                <a16:creationId xmlns:a16="http://schemas.microsoft.com/office/drawing/2014/main" id="{047527F4-D02B-0B65-EC70-E583B7D673F9}"/>
              </a:ext>
            </a:extLst>
          </p:cNvPr>
          <p:cNvSpPr>
            <a:spLocks/>
          </p:cNvSpPr>
          <p:nvPr/>
        </p:nvSpPr>
        <p:spPr bwMode="auto">
          <a:xfrm>
            <a:off x="3517900" y="3105150"/>
            <a:ext cx="2108200" cy="646113"/>
          </a:xfrm>
          <a:prstGeom prst="roundRect">
            <a:avLst>
              <a:gd name="adj" fmla="val 2891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</a:t>
            </a:r>
            <a:r>
              <a:rPr lang="es-MX" altLang="es-MX" sz="1200"/>
              <a:t> NO CANDIDATO A QX</a:t>
            </a:r>
            <a:endParaRPr lang="es-MX" altLang="es-MX"/>
          </a:p>
        </p:txBody>
      </p:sp>
      <p:sp>
        <p:nvSpPr>
          <p:cNvPr id="36877" name="AutoShape 13">
            <a:extLst>
              <a:ext uri="{FF2B5EF4-FFF2-40B4-BE49-F238E27FC236}">
                <a16:creationId xmlns:a16="http://schemas.microsoft.com/office/drawing/2014/main" id="{3DC7A39E-4AE9-4B05-8D72-116A98823CF8}"/>
              </a:ext>
            </a:extLst>
          </p:cNvPr>
          <p:cNvSpPr>
            <a:spLocks/>
          </p:cNvSpPr>
          <p:nvPr/>
        </p:nvSpPr>
        <p:spPr bwMode="auto">
          <a:xfrm>
            <a:off x="6056313" y="3040063"/>
            <a:ext cx="2108200" cy="647700"/>
          </a:xfrm>
          <a:prstGeom prst="roundRect">
            <a:avLst>
              <a:gd name="adj" fmla="val 2891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</a:t>
            </a:r>
            <a:r>
              <a:rPr lang="es-MX" altLang="es-MX" sz="1200"/>
              <a:t>   CANDIDATO A QX</a:t>
            </a:r>
            <a:endParaRPr lang="es-MX" altLang="es-MX"/>
          </a:p>
        </p:txBody>
      </p:sp>
      <p:sp>
        <p:nvSpPr>
          <p:cNvPr id="36878" name="Line 14">
            <a:extLst>
              <a:ext uri="{FF2B5EF4-FFF2-40B4-BE49-F238E27FC236}">
                <a16:creationId xmlns:a16="http://schemas.microsoft.com/office/drawing/2014/main" id="{17E01FC6-CD3E-90E5-603D-E5DEE9BDF4F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2013" y="2708275"/>
            <a:ext cx="0" cy="3190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79" name="Line 15">
            <a:extLst>
              <a:ext uri="{FF2B5EF4-FFF2-40B4-BE49-F238E27FC236}">
                <a16:creationId xmlns:a16="http://schemas.microsoft.com/office/drawing/2014/main" id="{795BBD84-408C-8AB6-15F3-A8220EED48E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2013" y="3762375"/>
            <a:ext cx="0" cy="3190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80" name="AutoShape 16">
            <a:extLst>
              <a:ext uri="{FF2B5EF4-FFF2-40B4-BE49-F238E27FC236}">
                <a16:creationId xmlns:a16="http://schemas.microsoft.com/office/drawing/2014/main" id="{4AC8A3D5-DDE5-5FFC-69BF-64D667BD90AF}"/>
              </a:ext>
            </a:extLst>
          </p:cNvPr>
          <p:cNvSpPr>
            <a:spLocks/>
          </p:cNvSpPr>
          <p:nvPr/>
        </p:nvSpPr>
        <p:spPr bwMode="auto">
          <a:xfrm>
            <a:off x="6542088" y="4087813"/>
            <a:ext cx="1338262" cy="622300"/>
          </a:xfrm>
          <a:prstGeom prst="roundRect">
            <a:avLst>
              <a:gd name="adj" fmla="val 30083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>
              <a:lnSpc>
                <a:spcPct val="150000"/>
              </a:lnSpc>
            </a:pPr>
            <a:r>
              <a:rPr lang="es-MX" altLang="es-MX" sz="1000"/>
              <a:t>          </a:t>
            </a:r>
            <a:r>
              <a:rPr lang="es-MX" altLang="es-MX" sz="1100"/>
              <a:t>CIRUGIA</a:t>
            </a:r>
            <a:endParaRPr lang="es-MX" altLang="es-MX"/>
          </a:p>
        </p:txBody>
      </p:sp>
      <p:sp>
        <p:nvSpPr>
          <p:cNvPr id="36881" name="AutoShape 17">
            <a:extLst>
              <a:ext uri="{FF2B5EF4-FFF2-40B4-BE49-F238E27FC236}">
                <a16:creationId xmlns:a16="http://schemas.microsoft.com/office/drawing/2014/main" id="{E09B3AE9-C089-D0E7-140E-E58BBF206E88}"/>
              </a:ext>
            </a:extLst>
          </p:cNvPr>
          <p:cNvSpPr>
            <a:spLocks/>
          </p:cNvSpPr>
          <p:nvPr/>
        </p:nvSpPr>
        <p:spPr bwMode="auto">
          <a:xfrm>
            <a:off x="4222750" y="4214813"/>
            <a:ext cx="1339850" cy="898525"/>
          </a:xfrm>
          <a:prstGeom prst="roundRect">
            <a:avLst>
              <a:gd name="adj" fmla="val 2082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1100"/>
              <a:t>TX PREVIO CON</a:t>
            </a:r>
          </a:p>
          <a:p>
            <a:pPr>
              <a:lnSpc>
                <a:spcPct val="150000"/>
              </a:lnSpc>
            </a:pPr>
            <a:r>
              <a:rPr lang="es-MX" altLang="es-MX" sz="1100"/>
              <a:t>     IODO</a:t>
            </a:r>
            <a:endParaRPr lang="es-MX" altLang="es-MX"/>
          </a:p>
        </p:txBody>
      </p:sp>
      <p:sp>
        <p:nvSpPr>
          <p:cNvPr id="36882" name="Line 18">
            <a:extLst>
              <a:ext uri="{FF2B5EF4-FFF2-40B4-BE49-F238E27FC236}">
                <a16:creationId xmlns:a16="http://schemas.microsoft.com/office/drawing/2014/main" id="{1C83D60F-6860-0265-04A6-CF263F97A9B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83238" y="3687763"/>
            <a:ext cx="476250" cy="47625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83" name="Line 19">
            <a:extLst>
              <a:ext uri="{FF2B5EF4-FFF2-40B4-BE49-F238E27FC236}">
                <a16:creationId xmlns:a16="http://schemas.microsoft.com/office/drawing/2014/main" id="{4C5DD61A-6A94-6EFE-D464-BC76F18F646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762375" y="4656138"/>
            <a:ext cx="376238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84" name="AutoShape 20">
            <a:extLst>
              <a:ext uri="{FF2B5EF4-FFF2-40B4-BE49-F238E27FC236}">
                <a16:creationId xmlns:a16="http://schemas.microsoft.com/office/drawing/2014/main" id="{43A9CB4A-7797-62C8-C963-01AC9F4DAF94}"/>
              </a:ext>
            </a:extLst>
          </p:cNvPr>
          <p:cNvSpPr>
            <a:spLocks/>
          </p:cNvSpPr>
          <p:nvPr/>
        </p:nvSpPr>
        <p:spPr bwMode="auto">
          <a:xfrm>
            <a:off x="1530350" y="4213225"/>
            <a:ext cx="2224088" cy="900113"/>
          </a:xfrm>
          <a:prstGeom prst="roundRect">
            <a:avLst>
              <a:gd name="adj" fmla="val 2082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RASTREO CON IODO 123</a:t>
            </a:r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 Tg ESTIMULADA CON TSH</a:t>
            </a:r>
            <a:endParaRPr lang="es-MX" altLang="es-MX"/>
          </a:p>
        </p:txBody>
      </p:sp>
      <p:sp>
        <p:nvSpPr>
          <p:cNvPr id="36885" name="Line 21">
            <a:extLst>
              <a:ext uri="{FF2B5EF4-FFF2-40B4-BE49-F238E27FC236}">
                <a16:creationId xmlns:a16="http://schemas.microsoft.com/office/drawing/2014/main" id="{3E6181A5-A697-262B-69D2-D84E9C2185EC}"/>
              </a:ext>
            </a:extLst>
          </p:cNvPr>
          <p:cNvSpPr>
            <a:spLocks noChangeShapeType="1"/>
          </p:cNvSpPr>
          <p:nvPr/>
        </p:nvSpPr>
        <p:spPr bwMode="auto">
          <a:xfrm>
            <a:off x="7212013" y="4749800"/>
            <a:ext cx="0" cy="3190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6886" name="Rectangle 22">
            <a:extLst>
              <a:ext uri="{FF2B5EF4-FFF2-40B4-BE49-F238E27FC236}">
                <a16:creationId xmlns:a16="http://schemas.microsoft.com/office/drawing/2014/main" id="{A13FF7AA-5972-B1D4-62A2-1709FF13CD08}"/>
              </a:ext>
            </a:extLst>
          </p:cNvPr>
          <p:cNvSpPr>
            <a:spLocks/>
          </p:cNvSpPr>
          <p:nvPr/>
        </p:nvSpPr>
        <p:spPr bwMode="auto">
          <a:xfrm>
            <a:off x="7680325" y="4778375"/>
            <a:ext cx="377825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s-MX" altLang="es-MX" sz="1200"/>
              <a:t>SI</a:t>
            </a:r>
            <a:endParaRPr lang="es-MX" altLang="es-MX"/>
          </a:p>
        </p:txBody>
      </p:sp>
      <p:sp>
        <p:nvSpPr>
          <p:cNvPr id="36887" name="AutoShape 23">
            <a:extLst>
              <a:ext uri="{FF2B5EF4-FFF2-40B4-BE49-F238E27FC236}">
                <a16:creationId xmlns:a16="http://schemas.microsoft.com/office/drawing/2014/main" id="{FA428FA3-32E3-F184-6C04-51AF933F8D9F}"/>
              </a:ext>
            </a:extLst>
          </p:cNvPr>
          <p:cNvSpPr>
            <a:spLocks/>
          </p:cNvSpPr>
          <p:nvPr/>
        </p:nvSpPr>
        <p:spPr bwMode="auto">
          <a:xfrm>
            <a:off x="5997575" y="5265738"/>
            <a:ext cx="2224088" cy="739775"/>
          </a:xfrm>
          <a:prstGeom prst="roundRect">
            <a:avLst>
              <a:gd name="adj" fmla="val 2531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OBSERVACION CON LT4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6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68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8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utoUpdateAnimBg="0"/>
      <p:bldP spid="36869" grpId="0" animBg="1" autoUpdateAnimBg="0"/>
      <p:bldP spid="36870" grpId="0" animBg="1" autoUpdateAnimBg="0"/>
      <p:bldP spid="36871" grpId="0" animBg="1" autoUpdateAnimBg="0"/>
      <p:bldP spid="36872" grpId="0" animBg="1" autoUpdateAnimBg="0"/>
      <p:bldP spid="36873" grpId="0" autoUpdateAnimBg="0"/>
      <p:bldP spid="36874" grpId="0" animBg="1" autoUpdateAnimBg="0"/>
      <p:bldP spid="36875" grpId="0" animBg="1" autoUpdateAnimBg="0"/>
      <p:bldP spid="36876" grpId="0" animBg="1" autoUpdateAnimBg="0"/>
      <p:bldP spid="36877" grpId="0" animBg="1" autoUpdateAnimBg="0"/>
      <p:bldP spid="36878" grpId="0" animBg="1" autoUpdateAnimBg="0"/>
      <p:bldP spid="36879" grpId="0" animBg="1" autoUpdateAnimBg="0"/>
      <p:bldP spid="36880" grpId="0" animBg="1" autoUpdateAnimBg="0"/>
      <p:bldP spid="36881" grpId="0" animBg="1" autoUpdateAnimBg="0"/>
      <p:bldP spid="36882" grpId="0" animBg="1" autoUpdateAnimBg="0"/>
      <p:bldP spid="36883" grpId="0" animBg="1" autoUpdateAnimBg="0"/>
      <p:bldP spid="36884" grpId="0" animBg="1" autoUpdateAnimBg="0"/>
      <p:bldP spid="36885" grpId="0" animBg="1" autoUpdateAnimBg="0"/>
      <p:bldP spid="36886" grpId="0" autoUpdateAnimBg="0"/>
      <p:bldP spid="36887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417A03E9-1D97-18A8-EBDC-28D5F9F3D661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3F7233DE-CD6F-49D0-AF2E-7C386D5D9209}" type="slidenum">
              <a:rPr lang="es-MX" altLang="es-MX" sz="1400"/>
              <a:pPr algn="r"/>
              <a:t>35</a:t>
            </a:fld>
            <a:endParaRPr lang="es-MX" altLang="es-MX"/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id="{663F4329-3CE6-AC50-0E23-96255742B887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7891" name="Picture 3">
            <a:extLst>
              <a:ext uri="{FF2B5EF4-FFF2-40B4-BE49-F238E27FC236}">
                <a16:creationId xmlns:a16="http://schemas.microsoft.com/office/drawing/2014/main" id="{ADC8A151-8CA3-7B3C-3040-754E37E363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2" name="Picture 4">
            <a:extLst>
              <a:ext uri="{FF2B5EF4-FFF2-40B4-BE49-F238E27FC236}">
                <a16:creationId xmlns:a16="http://schemas.microsoft.com/office/drawing/2014/main" id="{48793D2D-7191-310C-6D80-4357A0029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7893" name="AutoShape 5">
            <a:extLst>
              <a:ext uri="{FF2B5EF4-FFF2-40B4-BE49-F238E27FC236}">
                <a16:creationId xmlns:a16="http://schemas.microsoft.com/office/drawing/2014/main" id="{421AE1F0-2831-2274-587E-A8D3B3C123FB}"/>
              </a:ext>
            </a:extLst>
          </p:cNvPr>
          <p:cNvSpPr>
            <a:spLocks/>
          </p:cNvSpPr>
          <p:nvPr/>
        </p:nvSpPr>
        <p:spPr bwMode="auto">
          <a:xfrm>
            <a:off x="782638" y="1727200"/>
            <a:ext cx="2449512" cy="647700"/>
          </a:xfrm>
          <a:prstGeom prst="roundRect">
            <a:avLst>
              <a:gd name="adj" fmla="val 2891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r>
              <a:rPr lang="es-MX" altLang="es-MX" sz="1600" b="1"/>
              <a:t>    T</a:t>
            </a:r>
            <a:r>
              <a:rPr lang="es-MX" altLang="es-MX" sz="1200"/>
              <a:t>g DETECTABLE con LT4.</a:t>
            </a:r>
            <a:endParaRPr lang="es-MX" altLang="es-MX"/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id="{7E053FD8-7D8F-D2CF-A90C-A7732CF951D9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9300" y="2051050"/>
            <a:ext cx="465138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7895" name="AutoShape 7">
            <a:extLst>
              <a:ext uri="{FF2B5EF4-FFF2-40B4-BE49-F238E27FC236}">
                <a16:creationId xmlns:a16="http://schemas.microsoft.com/office/drawing/2014/main" id="{03BC653B-DF84-805C-81CF-994786E55531}"/>
              </a:ext>
            </a:extLst>
          </p:cNvPr>
          <p:cNvSpPr>
            <a:spLocks/>
          </p:cNvSpPr>
          <p:nvPr/>
        </p:nvSpPr>
        <p:spPr bwMode="auto">
          <a:xfrm>
            <a:off x="3744913" y="1685925"/>
            <a:ext cx="1949450" cy="730250"/>
          </a:xfrm>
          <a:prstGeom prst="roundRect">
            <a:avLst>
              <a:gd name="adj" fmla="val 25606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>
              <a:lnSpc>
                <a:spcPct val="150000"/>
              </a:lnSpc>
            </a:pPr>
            <a:r>
              <a:rPr lang="es-MX" altLang="es-MX" sz="1000" b="1"/>
              <a:t>      </a:t>
            </a:r>
            <a:r>
              <a:rPr lang="es-MX" altLang="es-MX" sz="1400" b="1"/>
              <a:t>     </a:t>
            </a:r>
            <a:r>
              <a:rPr lang="es-MX" altLang="es-MX" sz="1400"/>
              <a:t>US CUELLO</a:t>
            </a:r>
            <a:endParaRPr lang="es-MX" altLang="es-MX"/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id="{9E6E73E7-1B44-FED8-F1FB-A5185E1CC9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19638" y="2463800"/>
            <a:ext cx="0" cy="2682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7897" name="AutoShape 9">
            <a:extLst>
              <a:ext uri="{FF2B5EF4-FFF2-40B4-BE49-F238E27FC236}">
                <a16:creationId xmlns:a16="http://schemas.microsoft.com/office/drawing/2014/main" id="{F03F45D1-1E6E-2102-EFFA-51F79621041F}"/>
              </a:ext>
            </a:extLst>
          </p:cNvPr>
          <p:cNvSpPr>
            <a:spLocks/>
          </p:cNvSpPr>
          <p:nvPr/>
        </p:nvSpPr>
        <p:spPr bwMode="auto">
          <a:xfrm>
            <a:off x="3551238" y="2778125"/>
            <a:ext cx="2338387" cy="1360488"/>
          </a:xfrm>
          <a:prstGeom prst="roundRect">
            <a:avLst>
              <a:gd name="adj" fmla="val 1376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</a:t>
            </a:r>
            <a:r>
              <a:rPr lang="es-MX" altLang="es-MX" sz="1600"/>
              <a:t>TX PREVIO              IODO</a:t>
            </a:r>
            <a:endParaRPr lang="es-MX" altLang="es-MX"/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id="{B36E698E-585C-88CC-AD9B-345164CC44A5}"/>
              </a:ext>
            </a:extLst>
          </p:cNvPr>
          <p:cNvSpPr>
            <a:spLocks/>
          </p:cNvSpPr>
          <p:nvPr/>
        </p:nvSpPr>
        <p:spPr bwMode="auto">
          <a:xfrm>
            <a:off x="4975225" y="2452688"/>
            <a:ext cx="10096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400"/>
              <a:t>NEGATIVO</a:t>
            </a:r>
            <a:endParaRPr lang="es-MX" altLang="es-MX"/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E52F7846-CCD2-CC34-6DB3-3591724191C6}"/>
              </a:ext>
            </a:extLst>
          </p:cNvPr>
          <p:cNvSpPr>
            <a:spLocks/>
          </p:cNvSpPr>
          <p:nvPr/>
        </p:nvSpPr>
        <p:spPr bwMode="auto">
          <a:xfrm>
            <a:off x="6272213" y="3081338"/>
            <a:ext cx="3508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1300"/>
              <a:t>NO</a:t>
            </a:r>
            <a:endParaRPr lang="es-MX" altLang="es-MX"/>
          </a:p>
        </p:txBody>
      </p:sp>
      <p:sp>
        <p:nvSpPr>
          <p:cNvPr id="37900" name="Line 12">
            <a:extLst>
              <a:ext uri="{FF2B5EF4-FFF2-40B4-BE49-F238E27FC236}">
                <a16:creationId xmlns:a16="http://schemas.microsoft.com/office/drawing/2014/main" id="{5C57C4CA-2DFA-F094-7CE1-41C0D10C76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427413"/>
            <a:ext cx="100965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7901" name="Line 13">
            <a:extLst>
              <a:ext uri="{FF2B5EF4-FFF2-40B4-BE49-F238E27FC236}">
                <a16:creationId xmlns:a16="http://schemas.microsoft.com/office/drawing/2014/main" id="{6E57CB23-F4E0-3EFC-FD3A-905FC85FCA3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600" y="3427413"/>
            <a:ext cx="0" cy="544512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7902" name="AutoShape 14">
            <a:extLst>
              <a:ext uri="{FF2B5EF4-FFF2-40B4-BE49-F238E27FC236}">
                <a16:creationId xmlns:a16="http://schemas.microsoft.com/office/drawing/2014/main" id="{63C294F8-3AFD-FF07-9947-11289162A99F}"/>
              </a:ext>
            </a:extLst>
          </p:cNvPr>
          <p:cNvSpPr>
            <a:spLocks/>
          </p:cNvSpPr>
          <p:nvPr/>
        </p:nvSpPr>
        <p:spPr bwMode="auto">
          <a:xfrm>
            <a:off x="6224588" y="3995738"/>
            <a:ext cx="1949450" cy="1830387"/>
          </a:xfrm>
          <a:prstGeom prst="roundRect">
            <a:avLst>
              <a:gd name="adj" fmla="val 1022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RASTREO CON IODO 123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 Tg ESTIMULADA CON TSH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8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8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9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utoUpdateAnimBg="0"/>
      <p:bldP spid="37893" grpId="0" animBg="1" autoUpdateAnimBg="0"/>
      <p:bldP spid="37894" grpId="0" animBg="1" autoUpdateAnimBg="0"/>
      <p:bldP spid="37895" grpId="0" animBg="1" autoUpdateAnimBg="0"/>
      <p:bldP spid="37896" grpId="0" animBg="1" autoUpdateAnimBg="0"/>
      <p:bldP spid="37897" grpId="0" animBg="1" autoUpdateAnimBg="0"/>
      <p:bldP spid="37898" grpId="0" autoUpdateAnimBg="0"/>
      <p:bldP spid="37899" grpId="0" autoUpdateAnimBg="0"/>
      <p:bldP spid="37900" grpId="0" animBg="1" autoUpdateAnimBg="0"/>
      <p:bldP spid="37901" grpId="0" animBg="1" autoUpdateAnimBg="0"/>
      <p:bldP spid="37902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>
            <a:extLst>
              <a:ext uri="{FF2B5EF4-FFF2-40B4-BE49-F238E27FC236}">
                <a16:creationId xmlns:a16="http://schemas.microsoft.com/office/drawing/2014/main" id="{F42913C0-5EFE-EEF2-972F-BE6779AC17B9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21914F95-EBAF-411D-91F6-C95D25DCF203}" type="slidenum">
              <a:rPr lang="es-MX" altLang="es-MX" sz="1400"/>
              <a:pPr algn="r"/>
              <a:t>36</a:t>
            </a:fld>
            <a:endParaRPr lang="es-MX" altLang="es-MX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259C045E-55D2-AB20-7484-29FC3E69F03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059DAD0C-BEE0-0960-E412-AC2BF67C7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0F9C26A8-C4D0-6BF2-5643-B98632CA3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8917" name="AutoShape 5">
            <a:extLst>
              <a:ext uri="{FF2B5EF4-FFF2-40B4-BE49-F238E27FC236}">
                <a16:creationId xmlns:a16="http://schemas.microsoft.com/office/drawing/2014/main" id="{E5E6952A-094E-4A26-3CEB-CAECA4B56417}"/>
              </a:ext>
            </a:extLst>
          </p:cNvPr>
          <p:cNvSpPr>
            <a:spLocks/>
          </p:cNvSpPr>
          <p:nvPr/>
        </p:nvSpPr>
        <p:spPr bwMode="auto">
          <a:xfrm>
            <a:off x="1698625" y="1520825"/>
            <a:ext cx="3667125" cy="647700"/>
          </a:xfrm>
          <a:prstGeom prst="roundRect">
            <a:avLst>
              <a:gd name="adj" fmla="val 28917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 algn="ctr"/>
            <a:r>
              <a:rPr lang="es-MX" altLang="es-MX" sz="1600" b="1"/>
              <a:t>    </a:t>
            </a:r>
            <a:r>
              <a:rPr lang="es-MX" altLang="es-MX" sz="1700" b="1"/>
              <a:t>T</a:t>
            </a:r>
            <a:r>
              <a:rPr lang="es-MX" altLang="es-MX" sz="1700"/>
              <a:t>g DETECTABLE con LT4.</a:t>
            </a:r>
            <a:endParaRPr lang="es-MX" altLang="es-MX"/>
          </a:p>
        </p:txBody>
      </p:sp>
      <p:sp>
        <p:nvSpPr>
          <p:cNvPr id="38918" name="Line 6">
            <a:extLst>
              <a:ext uri="{FF2B5EF4-FFF2-40B4-BE49-F238E27FC236}">
                <a16:creationId xmlns:a16="http://schemas.microsoft.com/office/drawing/2014/main" id="{5D86756B-CEDC-E835-9E8B-A236804EEF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429250" y="1844675"/>
            <a:ext cx="1363663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19" name="AutoShape 7">
            <a:extLst>
              <a:ext uri="{FF2B5EF4-FFF2-40B4-BE49-F238E27FC236}">
                <a16:creationId xmlns:a16="http://schemas.microsoft.com/office/drawing/2014/main" id="{291B12EC-4422-ECF9-5A95-3A1B505C390E}"/>
              </a:ext>
            </a:extLst>
          </p:cNvPr>
          <p:cNvSpPr>
            <a:spLocks/>
          </p:cNvSpPr>
          <p:nvPr/>
        </p:nvSpPr>
        <p:spPr bwMode="auto">
          <a:xfrm>
            <a:off x="6792913" y="1495425"/>
            <a:ext cx="1339850" cy="622300"/>
          </a:xfrm>
          <a:prstGeom prst="roundRect">
            <a:avLst>
              <a:gd name="adj" fmla="val 30083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  </a:t>
            </a:r>
            <a:endParaRPr lang="es-MX" altLang="es-MX" sz="1000" b="1"/>
          </a:p>
          <a:p>
            <a:pPr>
              <a:lnSpc>
                <a:spcPct val="150000"/>
              </a:lnSpc>
            </a:pPr>
            <a:r>
              <a:rPr lang="es-MX" altLang="es-MX" sz="1000" b="1"/>
              <a:t>        </a:t>
            </a:r>
            <a:r>
              <a:rPr lang="es-MX" altLang="es-MX" sz="1000"/>
              <a:t>US CUELLO</a:t>
            </a:r>
            <a:endParaRPr lang="es-MX" altLang="es-MX"/>
          </a:p>
        </p:txBody>
      </p:sp>
      <p:sp>
        <p:nvSpPr>
          <p:cNvPr id="38920" name="Line 8">
            <a:extLst>
              <a:ext uri="{FF2B5EF4-FFF2-40B4-BE49-F238E27FC236}">
                <a16:creationId xmlns:a16="http://schemas.microsoft.com/office/drawing/2014/main" id="{09DDA710-E64B-D944-39EE-630C2143812D}"/>
              </a:ext>
            </a:extLst>
          </p:cNvPr>
          <p:cNvSpPr>
            <a:spLocks noChangeShapeType="1"/>
          </p:cNvSpPr>
          <p:nvPr/>
        </p:nvSpPr>
        <p:spPr bwMode="auto">
          <a:xfrm>
            <a:off x="7462838" y="2136775"/>
            <a:ext cx="0" cy="2682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21" name="Line 9">
            <a:extLst>
              <a:ext uri="{FF2B5EF4-FFF2-40B4-BE49-F238E27FC236}">
                <a16:creationId xmlns:a16="http://schemas.microsoft.com/office/drawing/2014/main" id="{39D78467-B015-2533-C33E-F1E26FC6FF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46663" y="2771775"/>
            <a:ext cx="1360487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22" name="AutoShape 10">
            <a:extLst>
              <a:ext uri="{FF2B5EF4-FFF2-40B4-BE49-F238E27FC236}">
                <a16:creationId xmlns:a16="http://schemas.microsoft.com/office/drawing/2014/main" id="{30F21B1D-4B02-DBB6-FCAD-3DF2A005F6D9}"/>
              </a:ext>
            </a:extLst>
          </p:cNvPr>
          <p:cNvSpPr>
            <a:spLocks/>
          </p:cNvSpPr>
          <p:nvPr/>
        </p:nvSpPr>
        <p:spPr bwMode="auto">
          <a:xfrm>
            <a:off x="3149600" y="4076700"/>
            <a:ext cx="2108200" cy="819150"/>
          </a:xfrm>
          <a:prstGeom prst="roundRect">
            <a:avLst>
              <a:gd name="adj" fmla="val 2288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900"/>
              <a:t>IMAGEN PARA  IDENTIFICAR</a:t>
            </a:r>
          </a:p>
          <a:p>
            <a:pPr algn="ctr"/>
            <a:r>
              <a:rPr lang="es-MX" altLang="es-MX" sz="900"/>
              <a:t>   ENFERMEDAD RESECABLE .</a:t>
            </a:r>
          </a:p>
          <a:p>
            <a:pPr algn="ctr"/>
            <a:r>
              <a:rPr lang="es-MX" altLang="es-MX" sz="900"/>
              <a:t>   </a:t>
            </a:r>
          </a:p>
          <a:p>
            <a:pPr algn="ctr"/>
            <a:r>
              <a:rPr lang="es-MX" altLang="es-MX" sz="900"/>
              <a:t>    VALORACION QUIRURGICA</a:t>
            </a:r>
          </a:p>
          <a:p>
            <a:endParaRPr lang="es-MX" altLang="es-MX" sz="1200"/>
          </a:p>
        </p:txBody>
      </p:sp>
      <p:sp>
        <p:nvSpPr>
          <p:cNvPr id="38923" name="Line 11">
            <a:extLst>
              <a:ext uri="{FF2B5EF4-FFF2-40B4-BE49-F238E27FC236}">
                <a16:creationId xmlns:a16="http://schemas.microsoft.com/office/drawing/2014/main" id="{79E2987C-94B3-7EBC-4461-7F3A37DB4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3371850"/>
            <a:ext cx="0" cy="319088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24" name="Line 12">
            <a:extLst>
              <a:ext uri="{FF2B5EF4-FFF2-40B4-BE49-F238E27FC236}">
                <a16:creationId xmlns:a16="http://schemas.microsoft.com/office/drawing/2014/main" id="{DD65A515-CF09-C87E-9FEF-AF24093E7F2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0975" y="2744788"/>
            <a:ext cx="0" cy="73025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25" name="AutoShape 13">
            <a:extLst>
              <a:ext uri="{FF2B5EF4-FFF2-40B4-BE49-F238E27FC236}">
                <a16:creationId xmlns:a16="http://schemas.microsoft.com/office/drawing/2014/main" id="{6C3303C8-F40C-09C6-BC20-33C735903616}"/>
              </a:ext>
            </a:extLst>
          </p:cNvPr>
          <p:cNvSpPr>
            <a:spLocks/>
          </p:cNvSpPr>
          <p:nvPr/>
        </p:nvSpPr>
        <p:spPr bwMode="auto">
          <a:xfrm>
            <a:off x="6338888" y="2387600"/>
            <a:ext cx="1947862" cy="817563"/>
          </a:xfrm>
          <a:prstGeom prst="roundRect">
            <a:avLst>
              <a:gd name="adj" fmla="val 2288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>
              <a:lnSpc>
                <a:spcPct val="150000"/>
              </a:lnSpc>
            </a:pPr>
            <a:r>
              <a:rPr lang="es-MX" altLang="es-MX" sz="1000"/>
              <a:t>        </a:t>
            </a:r>
            <a:r>
              <a:rPr lang="es-MX" altLang="es-MX" sz="1100"/>
              <a:t>TX PREVIO CON</a:t>
            </a:r>
          </a:p>
          <a:p>
            <a:pPr>
              <a:lnSpc>
                <a:spcPct val="150000"/>
              </a:lnSpc>
            </a:pPr>
            <a:r>
              <a:rPr lang="es-MX" altLang="es-MX" sz="1100"/>
              <a:t>                   IODO</a:t>
            </a:r>
            <a:endParaRPr lang="es-MX" altLang="es-MX"/>
          </a:p>
        </p:txBody>
      </p:sp>
      <p:sp>
        <p:nvSpPr>
          <p:cNvPr id="38926" name="Line 14">
            <a:extLst>
              <a:ext uri="{FF2B5EF4-FFF2-40B4-BE49-F238E27FC236}">
                <a16:creationId xmlns:a16="http://schemas.microsoft.com/office/drawing/2014/main" id="{164D814D-5D0F-125E-155A-27B1905FBD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90975" y="3862388"/>
            <a:ext cx="0" cy="268287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27" name="Line 15">
            <a:extLst>
              <a:ext uri="{FF2B5EF4-FFF2-40B4-BE49-F238E27FC236}">
                <a16:creationId xmlns:a16="http://schemas.microsoft.com/office/drawing/2014/main" id="{5BEB2603-802E-B83D-1C7F-25B0DC27B7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8988" y="3370263"/>
            <a:ext cx="0" cy="35877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28" name="AutoShape 16">
            <a:extLst>
              <a:ext uri="{FF2B5EF4-FFF2-40B4-BE49-F238E27FC236}">
                <a16:creationId xmlns:a16="http://schemas.microsoft.com/office/drawing/2014/main" id="{D1205CAC-24DF-5DCF-3CD7-88E328624E18}"/>
              </a:ext>
            </a:extLst>
          </p:cNvPr>
          <p:cNvSpPr>
            <a:spLocks/>
          </p:cNvSpPr>
          <p:nvPr/>
        </p:nvSpPr>
        <p:spPr bwMode="auto">
          <a:xfrm>
            <a:off x="676275" y="3762375"/>
            <a:ext cx="1236663" cy="519113"/>
          </a:xfrm>
          <a:prstGeom prst="roundRect">
            <a:avLst>
              <a:gd name="adj" fmla="val 3606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900"/>
              <a:t>SIN   CAPTACION</a:t>
            </a:r>
          </a:p>
        </p:txBody>
      </p:sp>
      <p:sp>
        <p:nvSpPr>
          <p:cNvPr id="38929" name="Line 17">
            <a:extLst>
              <a:ext uri="{FF2B5EF4-FFF2-40B4-BE49-F238E27FC236}">
                <a16:creationId xmlns:a16="http://schemas.microsoft.com/office/drawing/2014/main" id="{A2B3A1A5-21BC-A922-3F4A-AE0E6E0A5A7D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5378450"/>
            <a:ext cx="21590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D0D0DB21-0097-30B3-AF92-B6F214136EC9}"/>
              </a:ext>
            </a:extLst>
          </p:cNvPr>
          <p:cNvSpPr>
            <a:spLocks/>
          </p:cNvSpPr>
          <p:nvPr/>
        </p:nvSpPr>
        <p:spPr bwMode="auto">
          <a:xfrm>
            <a:off x="5561013" y="2501900"/>
            <a:ext cx="331787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s-MX" altLang="es-MX" sz="1200"/>
              <a:t>SI</a:t>
            </a:r>
            <a:endParaRPr lang="es-MX" altLang="es-MX"/>
          </a:p>
        </p:txBody>
      </p:sp>
      <p:sp>
        <p:nvSpPr>
          <p:cNvPr id="38931" name="AutoShape 19">
            <a:extLst>
              <a:ext uri="{FF2B5EF4-FFF2-40B4-BE49-F238E27FC236}">
                <a16:creationId xmlns:a16="http://schemas.microsoft.com/office/drawing/2014/main" id="{336FE544-72DA-0F2E-67FB-A933136B68AE}"/>
              </a:ext>
            </a:extLst>
          </p:cNvPr>
          <p:cNvSpPr>
            <a:spLocks/>
          </p:cNvSpPr>
          <p:nvPr/>
        </p:nvSpPr>
        <p:spPr bwMode="auto">
          <a:xfrm>
            <a:off x="6489700" y="5505450"/>
            <a:ext cx="1947863" cy="530225"/>
          </a:xfrm>
          <a:prstGeom prst="roundRect">
            <a:avLst>
              <a:gd name="adj" fmla="val 3524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OBSERVACION CON LT4</a:t>
            </a:r>
            <a:endParaRPr lang="es-MX" altLang="es-MX"/>
          </a:p>
        </p:txBody>
      </p:sp>
      <p:sp>
        <p:nvSpPr>
          <p:cNvPr id="38932" name="AutoShape 20">
            <a:extLst>
              <a:ext uri="{FF2B5EF4-FFF2-40B4-BE49-F238E27FC236}">
                <a16:creationId xmlns:a16="http://schemas.microsoft.com/office/drawing/2014/main" id="{CECDF2BE-2829-542D-3D06-51F59838A5E6}"/>
              </a:ext>
            </a:extLst>
          </p:cNvPr>
          <p:cNvSpPr>
            <a:spLocks/>
          </p:cNvSpPr>
          <p:nvPr/>
        </p:nvSpPr>
        <p:spPr bwMode="auto">
          <a:xfrm>
            <a:off x="2765425" y="2292350"/>
            <a:ext cx="2224088" cy="990600"/>
          </a:xfrm>
          <a:prstGeom prst="roundRect">
            <a:avLst>
              <a:gd name="adj" fmla="val 18898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RASTREO CON IODO 123</a:t>
            </a:r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 Tg ESTIMULADA CON TSH</a:t>
            </a:r>
          </a:p>
          <a:p>
            <a:pPr algn="ctr">
              <a:lnSpc>
                <a:spcPct val="150000"/>
              </a:lnSpc>
            </a:pPr>
            <a:r>
              <a:rPr lang="es-MX" altLang="es-MX" sz="1000"/>
              <a:t>TAC TORAX SIN CONTRASTE</a:t>
            </a:r>
            <a:endParaRPr lang="es-MX" altLang="es-MX"/>
          </a:p>
        </p:txBody>
      </p:sp>
      <p:sp>
        <p:nvSpPr>
          <p:cNvPr id="38933" name="Line 21">
            <a:extLst>
              <a:ext uri="{FF2B5EF4-FFF2-40B4-BE49-F238E27FC236}">
                <a16:creationId xmlns:a16="http://schemas.microsoft.com/office/drawing/2014/main" id="{2113FED2-7F6C-6594-7EBE-197662D4FD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89050" y="3375025"/>
            <a:ext cx="5830888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34" name="AutoShape 22">
            <a:extLst>
              <a:ext uri="{FF2B5EF4-FFF2-40B4-BE49-F238E27FC236}">
                <a16:creationId xmlns:a16="http://schemas.microsoft.com/office/drawing/2014/main" id="{8F341BBC-3B75-73DD-F3AB-C8BCBF241131}"/>
              </a:ext>
            </a:extLst>
          </p:cNvPr>
          <p:cNvSpPr>
            <a:spLocks/>
          </p:cNvSpPr>
          <p:nvPr/>
        </p:nvSpPr>
        <p:spPr bwMode="auto">
          <a:xfrm>
            <a:off x="3460750" y="3419475"/>
            <a:ext cx="1060450" cy="519113"/>
          </a:xfrm>
          <a:prstGeom prst="roundRect">
            <a:avLst>
              <a:gd name="adj" fmla="val 3606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900"/>
              <a:t> CAPTACION</a:t>
            </a:r>
          </a:p>
          <a:p>
            <a:pPr>
              <a:lnSpc>
                <a:spcPct val="150000"/>
              </a:lnSpc>
            </a:pPr>
            <a:r>
              <a:rPr lang="es-MX" altLang="es-MX" sz="900"/>
              <a:t>      CERVICAL</a:t>
            </a:r>
          </a:p>
        </p:txBody>
      </p:sp>
      <p:sp>
        <p:nvSpPr>
          <p:cNvPr id="38935" name="Rectangle 23">
            <a:extLst>
              <a:ext uri="{FF2B5EF4-FFF2-40B4-BE49-F238E27FC236}">
                <a16:creationId xmlns:a16="http://schemas.microsoft.com/office/drawing/2014/main" id="{A208319F-11AC-EF3B-2317-B5390A237B05}"/>
              </a:ext>
            </a:extLst>
          </p:cNvPr>
          <p:cNvSpPr>
            <a:spLocks/>
          </p:cNvSpPr>
          <p:nvPr/>
        </p:nvSpPr>
        <p:spPr bwMode="auto">
          <a:xfrm>
            <a:off x="1697038" y="4318000"/>
            <a:ext cx="1389062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r>
              <a:rPr lang="es-MX" altLang="es-MX" sz="900" b="1"/>
              <a:t>   </a:t>
            </a:r>
            <a:r>
              <a:rPr lang="es-MX" altLang="es-MX" sz="900"/>
              <a:t> NO CANDIDATO A QX</a:t>
            </a:r>
            <a:endParaRPr lang="es-MX" altLang="es-MX"/>
          </a:p>
        </p:txBody>
      </p:sp>
      <p:sp>
        <p:nvSpPr>
          <p:cNvPr id="38936" name="Line 24">
            <a:extLst>
              <a:ext uri="{FF2B5EF4-FFF2-40B4-BE49-F238E27FC236}">
                <a16:creationId xmlns:a16="http://schemas.microsoft.com/office/drawing/2014/main" id="{F01D5E6F-A6F1-E781-80F5-F876BDD0D9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79525" y="4637088"/>
            <a:ext cx="1870075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37" name="Line 25">
            <a:extLst>
              <a:ext uri="{FF2B5EF4-FFF2-40B4-BE49-F238E27FC236}">
                <a16:creationId xmlns:a16="http://schemas.microsoft.com/office/drawing/2014/main" id="{1EBDAF44-88EB-E9E8-58A9-86511A43D4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95400" y="4224338"/>
            <a:ext cx="0" cy="1747837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38" name="AutoShape 26">
            <a:extLst>
              <a:ext uri="{FF2B5EF4-FFF2-40B4-BE49-F238E27FC236}">
                <a16:creationId xmlns:a16="http://schemas.microsoft.com/office/drawing/2014/main" id="{783F12C6-ACC9-996E-8489-6E8506AB8B9F}"/>
              </a:ext>
            </a:extLst>
          </p:cNvPr>
          <p:cNvSpPr>
            <a:spLocks/>
          </p:cNvSpPr>
          <p:nvPr/>
        </p:nvSpPr>
        <p:spPr bwMode="auto">
          <a:xfrm>
            <a:off x="1543050" y="5237163"/>
            <a:ext cx="2108200" cy="295275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900"/>
              <a:t>  Tg  ESTIMULADA &gt;10ng/ml</a:t>
            </a:r>
            <a:endParaRPr lang="es-MX" altLang="es-MX"/>
          </a:p>
        </p:txBody>
      </p:sp>
      <p:sp>
        <p:nvSpPr>
          <p:cNvPr id="38939" name="Line 27">
            <a:extLst>
              <a:ext uri="{FF2B5EF4-FFF2-40B4-BE49-F238E27FC236}">
                <a16:creationId xmlns:a16="http://schemas.microsoft.com/office/drawing/2014/main" id="{362315C5-4A45-97CB-C141-C61C7C9B198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688138" y="5038725"/>
            <a:ext cx="0" cy="358775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40" name="Line 28">
            <a:extLst>
              <a:ext uri="{FF2B5EF4-FFF2-40B4-BE49-F238E27FC236}">
                <a16:creationId xmlns:a16="http://schemas.microsoft.com/office/drawing/2014/main" id="{9B86609F-CBCD-5289-3472-9B4A210F1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0" y="5384800"/>
            <a:ext cx="3030538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41" name="AutoShape 29">
            <a:extLst>
              <a:ext uri="{FF2B5EF4-FFF2-40B4-BE49-F238E27FC236}">
                <a16:creationId xmlns:a16="http://schemas.microsoft.com/office/drawing/2014/main" id="{351D2B83-F040-C9F7-2621-17E1EF6BE711}"/>
              </a:ext>
            </a:extLst>
          </p:cNvPr>
          <p:cNvSpPr>
            <a:spLocks/>
          </p:cNvSpPr>
          <p:nvPr/>
        </p:nvSpPr>
        <p:spPr bwMode="auto">
          <a:xfrm>
            <a:off x="6084888" y="4200525"/>
            <a:ext cx="2108200" cy="817563"/>
          </a:xfrm>
          <a:prstGeom prst="roundRect">
            <a:avLst>
              <a:gd name="adj" fmla="val 2288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900"/>
          </a:p>
          <a:p>
            <a:pPr algn="ctr"/>
            <a:r>
              <a:rPr lang="es-MX" altLang="es-MX" sz="900"/>
              <a:t>    TERAPIA CON IODO 131 .</a:t>
            </a:r>
          </a:p>
          <a:p>
            <a:pPr algn="ctr"/>
            <a:r>
              <a:rPr lang="es-MX" altLang="es-MX" sz="900"/>
              <a:t>    RASTREO POST TRATAMIENTO</a:t>
            </a:r>
            <a:endParaRPr lang="es-MX" altLang="es-MX" sz="1200"/>
          </a:p>
        </p:txBody>
      </p:sp>
      <p:sp>
        <p:nvSpPr>
          <p:cNvPr id="38942" name="AutoShape 30">
            <a:extLst>
              <a:ext uri="{FF2B5EF4-FFF2-40B4-BE49-F238E27FC236}">
                <a16:creationId xmlns:a16="http://schemas.microsoft.com/office/drawing/2014/main" id="{7BAC1A87-467E-097A-390B-862E207F9040}"/>
              </a:ext>
            </a:extLst>
          </p:cNvPr>
          <p:cNvSpPr>
            <a:spLocks/>
          </p:cNvSpPr>
          <p:nvPr/>
        </p:nvSpPr>
        <p:spPr bwMode="auto">
          <a:xfrm>
            <a:off x="6783388" y="3516313"/>
            <a:ext cx="1058862" cy="519112"/>
          </a:xfrm>
          <a:prstGeom prst="roundRect">
            <a:avLst>
              <a:gd name="adj" fmla="val 3606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r>
              <a:rPr lang="es-MX" altLang="es-MX" sz="1000"/>
              <a:t>METASTASIS</a:t>
            </a:r>
          </a:p>
          <a:p>
            <a:pPr>
              <a:lnSpc>
                <a:spcPct val="150000"/>
              </a:lnSpc>
            </a:pPr>
            <a:r>
              <a:rPr lang="es-MX" altLang="es-MX" sz="1000"/>
              <a:t>A DISTANCIA</a:t>
            </a:r>
            <a:endParaRPr lang="es-MX" altLang="es-MX" sz="900"/>
          </a:p>
        </p:txBody>
      </p:sp>
      <p:sp>
        <p:nvSpPr>
          <p:cNvPr id="38943" name="Line 31">
            <a:extLst>
              <a:ext uri="{FF2B5EF4-FFF2-40B4-BE49-F238E27FC236}">
                <a16:creationId xmlns:a16="http://schemas.microsoft.com/office/drawing/2014/main" id="{F1FE9F09-1FCE-4A98-EBE5-BB45C9E3141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8988" y="3987800"/>
            <a:ext cx="0" cy="214313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44" name="Rectangle 32">
            <a:extLst>
              <a:ext uri="{FF2B5EF4-FFF2-40B4-BE49-F238E27FC236}">
                <a16:creationId xmlns:a16="http://schemas.microsoft.com/office/drawing/2014/main" id="{B4CDB2C0-2A56-7974-62FB-D9D5C18C187E}"/>
              </a:ext>
            </a:extLst>
          </p:cNvPr>
          <p:cNvSpPr>
            <a:spLocks/>
          </p:cNvSpPr>
          <p:nvPr/>
        </p:nvSpPr>
        <p:spPr bwMode="auto">
          <a:xfrm>
            <a:off x="2311400" y="4991100"/>
            <a:ext cx="1185863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900" b="1"/>
              <a:t>   </a:t>
            </a:r>
            <a:r>
              <a:rPr lang="es-MX" altLang="es-MX" sz="900"/>
              <a:t> CANDIDATO A QX</a:t>
            </a:r>
            <a:endParaRPr lang="es-MX" altLang="es-MX"/>
          </a:p>
        </p:txBody>
      </p:sp>
      <p:sp>
        <p:nvSpPr>
          <p:cNvPr id="38945" name="Line 33">
            <a:extLst>
              <a:ext uri="{FF2B5EF4-FFF2-40B4-BE49-F238E27FC236}">
                <a16:creationId xmlns:a16="http://schemas.microsoft.com/office/drawing/2014/main" id="{995D1D3E-A1F5-2592-B8CC-A95EA3B0139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92575" y="4889500"/>
            <a:ext cx="0" cy="106363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46" name="AutoShape 34">
            <a:extLst>
              <a:ext uri="{FF2B5EF4-FFF2-40B4-BE49-F238E27FC236}">
                <a16:creationId xmlns:a16="http://schemas.microsoft.com/office/drawing/2014/main" id="{2576146A-2819-7171-A1DE-05B9F79235F2}"/>
              </a:ext>
            </a:extLst>
          </p:cNvPr>
          <p:cNvSpPr>
            <a:spLocks/>
          </p:cNvSpPr>
          <p:nvPr/>
        </p:nvSpPr>
        <p:spPr bwMode="auto">
          <a:xfrm>
            <a:off x="3675063" y="4979988"/>
            <a:ext cx="1058862" cy="320675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900"/>
              <a:t> CIRUGIA</a:t>
            </a:r>
          </a:p>
        </p:txBody>
      </p:sp>
      <p:sp>
        <p:nvSpPr>
          <p:cNvPr id="38947" name="Line 35">
            <a:extLst>
              <a:ext uri="{FF2B5EF4-FFF2-40B4-BE49-F238E27FC236}">
                <a16:creationId xmlns:a16="http://schemas.microsoft.com/office/drawing/2014/main" id="{009C67B6-7D54-6C5C-2ED2-C5D37D9FE78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06513" y="5700713"/>
            <a:ext cx="21590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48" name="AutoShape 36">
            <a:extLst>
              <a:ext uri="{FF2B5EF4-FFF2-40B4-BE49-F238E27FC236}">
                <a16:creationId xmlns:a16="http://schemas.microsoft.com/office/drawing/2014/main" id="{DFE0E117-65BA-C6C0-6261-A82A6F4CD462}"/>
              </a:ext>
            </a:extLst>
          </p:cNvPr>
          <p:cNvSpPr>
            <a:spLocks/>
          </p:cNvSpPr>
          <p:nvPr/>
        </p:nvSpPr>
        <p:spPr bwMode="auto">
          <a:xfrm>
            <a:off x="1543050" y="5548313"/>
            <a:ext cx="2108200" cy="295275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900"/>
              <a:t>  Tg  ESTIMULADA 2-10ng/ml</a:t>
            </a:r>
            <a:endParaRPr lang="es-MX" altLang="es-MX"/>
          </a:p>
        </p:txBody>
      </p:sp>
      <p:sp>
        <p:nvSpPr>
          <p:cNvPr id="38949" name="Line 37">
            <a:extLst>
              <a:ext uri="{FF2B5EF4-FFF2-40B4-BE49-F238E27FC236}">
                <a16:creationId xmlns:a16="http://schemas.microsoft.com/office/drawing/2014/main" id="{BC8E27FC-A848-6E8D-C0A8-E1A56A1E71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0613" y="5700713"/>
            <a:ext cx="319087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50" name="AutoShape 38">
            <a:extLst>
              <a:ext uri="{FF2B5EF4-FFF2-40B4-BE49-F238E27FC236}">
                <a16:creationId xmlns:a16="http://schemas.microsoft.com/office/drawing/2014/main" id="{1C4E1E68-DC22-74CF-2488-E39B7229DF6D}"/>
              </a:ext>
            </a:extLst>
          </p:cNvPr>
          <p:cNvSpPr>
            <a:spLocks/>
          </p:cNvSpPr>
          <p:nvPr/>
        </p:nvSpPr>
        <p:spPr bwMode="auto">
          <a:xfrm>
            <a:off x="3898900" y="5530850"/>
            <a:ext cx="2108200" cy="295275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900"/>
              <a:t>  Tg  ESTABLE O DESCENSO</a:t>
            </a:r>
            <a:endParaRPr lang="es-MX" altLang="es-MX"/>
          </a:p>
        </p:txBody>
      </p:sp>
      <p:sp>
        <p:nvSpPr>
          <p:cNvPr id="38951" name="Line 39">
            <a:extLst>
              <a:ext uri="{FF2B5EF4-FFF2-40B4-BE49-F238E27FC236}">
                <a16:creationId xmlns:a16="http://schemas.microsoft.com/office/drawing/2014/main" id="{C7BE2074-950E-083F-E43B-F9859D2C9AC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81713" y="5676900"/>
            <a:ext cx="330200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52" name="Rectangle 40">
            <a:extLst>
              <a:ext uri="{FF2B5EF4-FFF2-40B4-BE49-F238E27FC236}">
                <a16:creationId xmlns:a16="http://schemas.microsoft.com/office/drawing/2014/main" id="{F9E3600F-B2B3-9371-6B39-787C8077FC08}"/>
              </a:ext>
            </a:extLst>
          </p:cNvPr>
          <p:cNvSpPr>
            <a:spLocks/>
          </p:cNvSpPr>
          <p:nvPr/>
        </p:nvSpPr>
        <p:spPr bwMode="auto">
          <a:xfrm>
            <a:off x="6076950" y="5341938"/>
            <a:ext cx="331788" cy="26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s-MX" altLang="es-MX" sz="1200"/>
              <a:t>SI</a:t>
            </a:r>
            <a:endParaRPr lang="es-MX" altLang="es-MX"/>
          </a:p>
        </p:txBody>
      </p:sp>
      <p:sp>
        <p:nvSpPr>
          <p:cNvPr id="38953" name="Line 41">
            <a:extLst>
              <a:ext uri="{FF2B5EF4-FFF2-40B4-BE49-F238E27FC236}">
                <a16:creationId xmlns:a16="http://schemas.microsoft.com/office/drawing/2014/main" id="{698AB0B4-E02B-E0DD-7393-0B57AD7DA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5938838"/>
            <a:ext cx="217488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  <p:sp>
        <p:nvSpPr>
          <p:cNvPr id="38954" name="AutoShape 42">
            <a:extLst>
              <a:ext uri="{FF2B5EF4-FFF2-40B4-BE49-F238E27FC236}">
                <a16:creationId xmlns:a16="http://schemas.microsoft.com/office/drawing/2014/main" id="{80D2A763-2553-F3A9-75A2-E6809CC32C0F}"/>
              </a:ext>
            </a:extLst>
          </p:cNvPr>
          <p:cNvSpPr>
            <a:spLocks/>
          </p:cNvSpPr>
          <p:nvPr/>
        </p:nvSpPr>
        <p:spPr bwMode="auto">
          <a:xfrm>
            <a:off x="1543050" y="5783263"/>
            <a:ext cx="2108200" cy="293687"/>
          </a:xfrm>
          <a:prstGeom prst="roundRect">
            <a:avLst>
              <a:gd name="adj" fmla="val 50000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r>
              <a:rPr lang="es-MX" altLang="es-MX" sz="1000"/>
              <a:t>  </a:t>
            </a:r>
            <a:r>
              <a:rPr lang="es-MX" altLang="es-MX" sz="900"/>
              <a:t>  Tg  ESTIMULADA &lt;2 ng/ml</a:t>
            </a:r>
            <a:endParaRPr lang="es-MX" altLang="es-MX"/>
          </a:p>
        </p:txBody>
      </p:sp>
      <p:sp>
        <p:nvSpPr>
          <p:cNvPr id="38955" name="Line 43">
            <a:extLst>
              <a:ext uri="{FF2B5EF4-FFF2-40B4-BE49-F238E27FC236}">
                <a16:creationId xmlns:a16="http://schemas.microsoft.com/office/drawing/2014/main" id="{57D98B84-9A11-8046-B8F3-9D8F3E6BA6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83000" y="5976938"/>
            <a:ext cx="2728913" cy="0"/>
          </a:xfrm>
          <a:prstGeom prst="line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  <a:effectLst>
            <a:outerShdw blurRad="38100" dist="20000" dir="5400000" algn="ctr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>
            <a:lvl1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defTabSz="457200"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4572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9144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13716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1828800" indent="1828800" defTabSz="45720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es-MX" altLang="es-MX" sz="1200">
              <a:latin typeface="Helvetica" panose="020B0604020202020204" pitchFamily="34" charset="0"/>
              <a:sym typeface="Helvetica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9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8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8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8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8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8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8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 nodeType="clickPar">
                      <p:stCondLst>
                        <p:cond delay="indefinite"/>
                      </p:stCondLst>
                      <p:childTnLst>
                        <p:par>
                          <p:cTn id="1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 nodeType="clickPar">
                      <p:stCondLst>
                        <p:cond delay="indefinite"/>
                      </p:stCondLst>
                      <p:childTnLst>
                        <p:par>
                          <p:cTn id="1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8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 nodeType="clickPar">
                      <p:stCondLst>
                        <p:cond delay="indefinite"/>
                      </p:stCondLst>
                      <p:childTnLst>
                        <p:par>
                          <p:cTn id="1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38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 nodeType="clickPar">
                      <p:stCondLst>
                        <p:cond delay="indefinite"/>
                      </p:stCondLst>
                      <p:childTnLst>
                        <p:par>
                          <p:cTn id="1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38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 nodeType="clickPar">
                      <p:stCondLst>
                        <p:cond delay="indefinite"/>
                      </p:stCondLst>
                      <p:childTnLst>
                        <p:par>
                          <p:cTn id="1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8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8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 nodeType="clickPar">
                      <p:stCondLst>
                        <p:cond delay="indefinite"/>
                      </p:stCondLst>
                      <p:childTnLst>
                        <p:par>
                          <p:cTn id="1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 autoUpdateAnimBg="0"/>
      <p:bldP spid="38917" grpId="0" animBg="1" autoUpdateAnimBg="0"/>
      <p:bldP spid="38918" grpId="0" animBg="1" autoUpdateAnimBg="0"/>
      <p:bldP spid="38919" grpId="0" animBg="1" autoUpdateAnimBg="0"/>
      <p:bldP spid="38920" grpId="0" animBg="1" autoUpdateAnimBg="0"/>
      <p:bldP spid="38921" grpId="0" animBg="1" autoUpdateAnimBg="0"/>
      <p:bldP spid="38922" grpId="0" animBg="1" autoUpdateAnimBg="0"/>
      <p:bldP spid="38923" grpId="0" animBg="1" autoUpdateAnimBg="0"/>
      <p:bldP spid="38924" grpId="0" animBg="1" autoUpdateAnimBg="0"/>
      <p:bldP spid="38925" grpId="0" animBg="1" autoUpdateAnimBg="0"/>
      <p:bldP spid="38926" grpId="0" animBg="1" autoUpdateAnimBg="0"/>
      <p:bldP spid="38927" grpId="0" animBg="1" autoUpdateAnimBg="0"/>
      <p:bldP spid="38928" grpId="0" animBg="1" autoUpdateAnimBg="0"/>
      <p:bldP spid="38929" grpId="0" animBg="1" autoUpdateAnimBg="0"/>
      <p:bldP spid="38930" grpId="0" autoUpdateAnimBg="0"/>
      <p:bldP spid="38931" grpId="0" animBg="1" autoUpdateAnimBg="0"/>
      <p:bldP spid="38932" grpId="0" animBg="1" autoUpdateAnimBg="0"/>
      <p:bldP spid="38933" grpId="0" animBg="1" autoUpdateAnimBg="0"/>
      <p:bldP spid="38934" grpId="0" animBg="1" autoUpdateAnimBg="0"/>
      <p:bldP spid="38935" grpId="0" autoUpdateAnimBg="0"/>
      <p:bldP spid="38936" grpId="0" animBg="1" autoUpdateAnimBg="0"/>
      <p:bldP spid="38937" grpId="0" animBg="1" autoUpdateAnimBg="0"/>
      <p:bldP spid="38938" grpId="0" animBg="1" autoUpdateAnimBg="0"/>
      <p:bldP spid="38939" grpId="0" animBg="1" autoUpdateAnimBg="0"/>
      <p:bldP spid="38940" grpId="0" animBg="1" autoUpdateAnimBg="0"/>
      <p:bldP spid="38941" grpId="0" animBg="1" autoUpdateAnimBg="0"/>
      <p:bldP spid="38942" grpId="0" animBg="1" autoUpdateAnimBg="0"/>
      <p:bldP spid="38943" grpId="0" animBg="1" autoUpdateAnimBg="0"/>
      <p:bldP spid="38944" grpId="0" autoUpdateAnimBg="0"/>
      <p:bldP spid="38945" grpId="0" animBg="1" autoUpdateAnimBg="0"/>
      <p:bldP spid="38946" grpId="0" animBg="1" autoUpdateAnimBg="0"/>
      <p:bldP spid="38947" grpId="0" animBg="1" autoUpdateAnimBg="0"/>
      <p:bldP spid="38948" grpId="0" animBg="1" autoUpdateAnimBg="0"/>
      <p:bldP spid="38949" grpId="0" animBg="1" autoUpdateAnimBg="0"/>
      <p:bldP spid="38950" grpId="0" animBg="1" autoUpdateAnimBg="0"/>
      <p:bldP spid="38951" grpId="0" animBg="1" autoUpdateAnimBg="0"/>
      <p:bldP spid="38952" grpId="0" autoUpdateAnimBg="0"/>
      <p:bldP spid="38953" grpId="0" animBg="1" autoUpdateAnimBg="0"/>
      <p:bldP spid="38954" grpId="0" animBg="1" autoUpdateAnimBg="0"/>
      <p:bldP spid="38955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AA143F7C-8B02-E35D-DF4D-D1845BA05BDC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BF6AC036-B31C-4706-9236-14F0B4AA5B1F}" type="slidenum">
              <a:rPr lang="es-MX" altLang="es-MX" sz="1400"/>
              <a:pPr algn="r"/>
              <a:t>37</a:t>
            </a:fld>
            <a:endParaRPr lang="es-MX" altLang="es-MX"/>
          </a:p>
        </p:txBody>
      </p:sp>
      <p:sp>
        <p:nvSpPr>
          <p:cNvPr id="39938" name="Rectangle 2">
            <a:extLst>
              <a:ext uri="{FF2B5EF4-FFF2-40B4-BE49-F238E27FC236}">
                <a16:creationId xmlns:a16="http://schemas.microsoft.com/office/drawing/2014/main" id="{7754E5EF-AFEB-6263-B4BE-39EF0D372DDF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39939" name="Picture 3">
            <a:extLst>
              <a:ext uri="{FF2B5EF4-FFF2-40B4-BE49-F238E27FC236}">
                <a16:creationId xmlns:a16="http://schemas.microsoft.com/office/drawing/2014/main" id="{827CFCF8-C8DC-1979-A75A-F99B24BA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9940" name="Picture 4">
            <a:extLst>
              <a:ext uri="{FF2B5EF4-FFF2-40B4-BE49-F238E27FC236}">
                <a16:creationId xmlns:a16="http://schemas.microsoft.com/office/drawing/2014/main" id="{9FE8505D-8213-0FBA-2770-944BDE84CF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39941" name="AutoShape 5">
            <a:extLst>
              <a:ext uri="{FF2B5EF4-FFF2-40B4-BE49-F238E27FC236}">
                <a16:creationId xmlns:a16="http://schemas.microsoft.com/office/drawing/2014/main" id="{6E1F795C-6AA5-700E-CC63-8F17ABDB9298}"/>
              </a:ext>
            </a:extLst>
          </p:cNvPr>
          <p:cNvSpPr>
            <a:spLocks/>
          </p:cNvSpPr>
          <p:nvPr/>
        </p:nvSpPr>
        <p:spPr bwMode="auto">
          <a:xfrm>
            <a:off x="2781300" y="2257425"/>
            <a:ext cx="4189413" cy="2341563"/>
          </a:xfrm>
          <a:prstGeom prst="roundRect">
            <a:avLst>
              <a:gd name="adj" fmla="val 799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500"/>
          </a:p>
          <a:p>
            <a:pPr algn="ctr">
              <a:lnSpc>
                <a:spcPct val="150000"/>
              </a:lnSpc>
            </a:pPr>
            <a:r>
              <a:rPr lang="es-MX" altLang="es-MX" sz="1500"/>
              <a:t>     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LA MAYORIA DE LOS PACIENTES SE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     ENCUENTRAN EN ESTADIOS 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     AVANZADOS.</a:t>
            </a:r>
          </a:p>
        </p:txBody>
      </p:sp>
      <p:sp>
        <p:nvSpPr>
          <p:cNvPr id="39942" name="Rectangle 6">
            <a:extLst>
              <a:ext uri="{FF2B5EF4-FFF2-40B4-BE49-F238E27FC236}">
                <a16:creationId xmlns:a16="http://schemas.microsoft.com/office/drawing/2014/main" id="{AA5A4349-E520-2F8D-9ACC-5A54BF9933C9}"/>
              </a:ext>
            </a:extLst>
          </p:cNvPr>
          <p:cNvSpPr>
            <a:spLocks/>
          </p:cNvSpPr>
          <p:nvPr/>
        </p:nvSpPr>
        <p:spPr bwMode="auto">
          <a:xfrm>
            <a:off x="3355975" y="1676400"/>
            <a:ext cx="2430463" cy="36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r>
              <a:rPr lang="es-MX" altLang="es-MX" sz="1900" b="1"/>
              <a:t>   </a:t>
            </a:r>
            <a:r>
              <a:rPr lang="es-MX" altLang="es-MX" sz="1900"/>
              <a:t> CONCLUSIONES</a:t>
            </a:r>
            <a:endParaRPr lang="es-MX" altLang="es-MX"/>
          </a:p>
        </p:txBody>
      </p:sp>
      <p:sp>
        <p:nvSpPr>
          <p:cNvPr id="39943" name="AutoShape 7">
            <a:extLst>
              <a:ext uri="{FF2B5EF4-FFF2-40B4-BE49-F238E27FC236}">
                <a16:creationId xmlns:a16="http://schemas.microsoft.com/office/drawing/2014/main" id="{AAFEF534-C9FE-D8D8-1E44-E60E3F792B93}"/>
              </a:ext>
            </a:extLst>
          </p:cNvPr>
          <p:cNvSpPr>
            <a:spLocks/>
          </p:cNvSpPr>
          <p:nvPr/>
        </p:nvSpPr>
        <p:spPr bwMode="auto">
          <a:xfrm>
            <a:off x="2781300" y="2333625"/>
            <a:ext cx="4189413" cy="2189163"/>
          </a:xfrm>
          <a:prstGeom prst="roundRect">
            <a:avLst>
              <a:gd name="adj" fmla="val 8551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500"/>
          </a:p>
          <a:p>
            <a:pPr algn="ctr">
              <a:lnSpc>
                <a:spcPct val="150000"/>
              </a:lnSpc>
            </a:pPr>
            <a:r>
              <a:rPr lang="es-MX" altLang="es-MX" sz="1500"/>
              <a:t>     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        DESAFORTUNADAMENTE NO                      CONTAMOS CON LA DETERMINACION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DE REARREGLOS RET/PTC1.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RET/PTC3 </a:t>
            </a:r>
          </a:p>
        </p:txBody>
      </p:sp>
      <p:sp>
        <p:nvSpPr>
          <p:cNvPr id="39944" name="AutoShape 8">
            <a:extLst>
              <a:ext uri="{FF2B5EF4-FFF2-40B4-BE49-F238E27FC236}">
                <a16:creationId xmlns:a16="http://schemas.microsoft.com/office/drawing/2014/main" id="{A0476481-1916-74FC-729F-93F7F04A41B3}"/>
              </a:ext>
            </a:extLst>
          </p:cNvPr>
          <p:cNvSpPr>
            <a:spLocks/>
          </p:cNvSpPr>
          <p:nvPr/>
        </p:nvSpPr>
        <p:spPr bwMode="auto">
          <a:xfrm>
            <a:off x="2908300" y="2333625"/>
            <a:ext cx="3935413" cy="2189163"/>
          </a:xfrm>
          <a:prstGeom prst="roundRect">
            <a:avLst>
              <a:gd name="adj" fmla="val 8551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500"/>
          </a:p>
          <a:p>
            <a:pPr algn="ctr">
              <a:lnSpc>
                <a:spcPct val="150000"/>
              </a:lnSpc>
            </a:pPr>
            <a:r>
              <a:rPr lang="es-MX" altLang="es-MX" sz="1500"/>
              <a:t>    LA DOSIS ABLATIVA SE DA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ENTRE 100-200 mCi.</a:t>
            </a:r>
          </a:p>
          <a:p>
            <a:pPr algn="ctr">
              <a:lnSpc>
                <a:spcPct val="150000"/>
              </a:lnSpc>
            </a:pPr>
            <a:r>
              <a:rPr lang="es-MX" altLang="es-MX" sz="1500"/>
              <a:t>EL TRATAMIENTO HORMONAL ES SUPRESIVO.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autoUpdateAnimBg="0"/>
      <p:bldP spid="39941" grpId="0" animBg="1" autoUpdateAnimBg="0"/>
      <p:bldP spid="39942" grpId="0" autoUpdateAnimBg="0"/>
      <p:bldP spid="39943" grpId="0" animBg="1" autoUpdateAnimBg="0"/>
      <p:bldP spid="39944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>
            <a:extLst>
              <a:ext uri="{FF2B5EF4-FFF2-40B4-BE49-F238E27FC236}">
                <a16:creationId xmlns:a16="http://schemas.microsoft.com/office/drawing/2014/main" id="{730EFDF5-AE3A-97F6-E450-96F0AB9A7B42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F4B7E703-3B05-401E-BCB8-B4D5AEEEB2C4}" type="slidenum">
              <a:rPr lang="es-MX" altLang="es-MX" sz="1400"/>
              <a:pPr algn="r"/>
              <a:t>38</a:t>
            </a:fld>
            <a:endParaRPr lang="es-MX" altLang="es-MX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49FD1627-EA58-B7CF-EA99-42A6BA4BE24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47763" y="814388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CASO CLINICO: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2500">
                <a:latin typeface="Arial Bold" charset="0"/>
                <a:sym typeface="Arial Bold" charset="0"/>
              </a:rPr>
              <a:t>CA</a:t>
            </a:r>
            <a:endParaRPr lang="es-MX" altLang="es-MX" sz="1800"/>
          </a:p>
        </p:txBody>
      </p:sp>
      <p:pic>
        <p:nvPicPr>
          <p:cNvPr id="40963" name="Picture 3">
            <a:extLst>
              <a:ext uri="{FF2B5EF4-FFF2-40B4-BE49-F238E27FC236}">
                <a16:creationId xmlns:a16="http://schemas.microsoft.com/office/drawing/2014/main" id="{777399B2-DA52-B99C-6DBE-FF0FB54545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0964" name="Picture 4">
            <a:extLst>
              <a:ext uri="{FF2B5EF4-FFF2-40B4-BE49-F238E27FC236}">
                <a16:creationId xmlns:a16="http://schemas.microsoft.com/office/drawing/2014/main" id="{C5B009B6-D79D-7BA2-D292-AEFF1DF3C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0965" name="AutoShape 5">
            <a:extLst>
              <a:ext uri="{FF2B5EF4-FFF2-40B4-BE49-F238E27FC236}">
                <a16:creationId xmlns:a16="http://schemas.microsoft.com/office/drawing/2014/main" id="{26B77AB2-AC57-E2C5-69BD-0F37C74B72EA}"/>
              </a:ext>
            </a:extLst>
          </p:cNvPr>
          <p:cNvSpPr>
            <a:spLocks/>
          </p:cNvSpPr>
          <p:nvPr/>
        </p:nvSpPr>
        <p:spPr bwMode="auto">
          <a:xfrm>
            <a:off x="1123950" y="2747963"/>
            <a:ext cx="2339975" cy="2347912"/>
          </a:xfrm>
          <a:prstGeom prst="roundRect">
            <a:avLst>
              <a:gd name="adj" fmla="val 800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200"/>
              <a:t>FEMENINA 6 AÑOS 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AHF: NEGADOS.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SOMATOMETRIA AL NACIMIENTO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PESO 3 KG  TALLA 50 CM.</a:t>
            </a:r>
          </a:p>
        </p:txBody>
      </p:sp>
      <p:sp>
        <p:nvSpPr>
          <p:cNvPr id="40966" name="AutoShape 6">
            <a:extLst>
              <a:ext uri="{FF2B5EF4-FFF2-40B4-BE49-F238E27FC236}">
                <a16:creationId xmlns:a16="http://schemas.microsoft.com/office/drawing/2014/main" id="{CD85AA6F-E261-5D75-C643-182EA1A30529}"/>
              </a:ext>
            </a:extLst>
          </p:cNvPr>
          <p:cNvSpPr>
            <a:spLocks/>
          </p:cNvSpPr>
          <p:nvPr/>
        </p:nvSpPr>
        <p:spPr bwMode="auto">
          <a:xfrm>
            <a:off x="1123950" y="2755900"/>
            <a:ext cx="2339975" cy="2454275"/>
          </a:xfrm>
          <a:prstGeom prst="roundRect">
            <a:avLst>
              <a:gd name="adj" fmla="val 800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endParaRPr lang="es-MX" altLang="es-MX" sz="1200"/>
          </a:p>
          <a:p>
            <a:pPr algn="ctr">
              <a:lnSpc>
                <a:spcPct val="150000"/>
              </a:lnSpc>
            </a:pPr>
            <a:r>
              <a:rPr lang="es-MX" altLang="es-MX" sz="1200"/>
              <a:t>VARICELA SIN COMPLICACIONES</a:t>
            </a:r>
          </a:p>
          <a:p>
            <a:pPr algn="ctr">
              <a:lnSpc>
                <a:spcPct val="150000"/>
              </a:lnSpc>
            </a:pPr>
            <a:endParaRPr lang="es-MX" altLang="es-MX" sz="1200"/>
          </a:p>
          <a:p>
            <a:pPr algn="ctr">
              <a:lnSpc>
                <a:spcPct val="150000"/>
              </a:lnSpc>
            </a:pPr>
            <a:r>
              <a:rPr lang="es-MX" altLang="es-MX" sz="1200"/>
              <a:t>PUBARQUIA IDIOPATICA  A LOS 4 AÑOS</a:t>
            </a:r>
          </a:p>
        </p:txBody>
      </p:sp>
      <p:sp>
        <p:nvSpPr>
          <p:cNvPr id="40967" name="AutoShape 7">
            <a:extLst>
              <a:ext uri="{FF2B5EF4-FFF2-40B4-BE49-F238E27FC236}">
                <a16:creationId xmlns:a16="http://schemas.microsoft.com/office/drawing/2014/main" id="{E31F5E7F-EF18-3660-6DFD-15F5086D61B2}"/>
              </a:ext>
            </a:extLst>
          </p:cNvPr>
          <p:cNvSpPr>
            <a:spLocks/>
          </p:cNvSpPr>
          <p:nvPr/>
        </p:nvSpPr>
        <p:spPr bwMode="auto">
          <a:xfrm>
            <a:off x="1123950" y="2789238"/>
            <a:ext cx="2339975" cy="2386012"/>
          </a:xfrm>
          <a:prstGeom prst="roundRect">
            <a:avLst>
              <a:gd name="adj" fmla="val 800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>
              <a:lnSpc>
                <a:spcPct val="150000"/>
              </a:lnSpc>
            </a:pPr>
            <a:endParaRPr lang="es-MX" altLang="es-MX" sz="1200"/>
          </a:p>
          <a:p>
            <a:pPr algn="ctr">
              <a:lnSpc>
                <a:spcPct val="150000"/>
              </a:lnSpc>
            </a:pPr>
            <a:endParaRPr lang="es-MX" altLang="es-MX" sz="1200"/>
          </a:p>
          <a:p>
            <a:pPr algn="ctr">
              <a:lnSpc>
                <a:spcPct val="150000"/>
              </a:lnSpc>
            </a:pPr>
            <a:r>
              <a:rPr lang="es-MX" altLang="es-MX" sz="1200"/>
              <a:t>PADECIMIENTO ACTUAL: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INCREMENTO DE VOLUMEN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EN CARA ANTERIOR DE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CUELLO </a:t>
            </a:r>
          </a:p>
        </p:txBody>
      </p:sp>
      <p:pic>
        <p:nvPicPr>
          <p:cNvPr id="40968" name="Picture 8">
            <a:extLst>
              <a:ext uri="{FF2B5EF4-FFF2-40B4-BE49-F238E27FC236}">
                <a16:creationId xmlns:a16="http://schemas.microsoft.com/office/drawing/2014/main" id="{AC2C2A19-2F7E-2126-503F-2830975937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8" y="1595438"/>
            <a:ext cx="3551237" cy="400843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40969" name="Picture 9">
            <a:extLst>
              <a:ext uri="{FF2B5EF4-FFF2-40B4-BE49-F238E27FC236}">
                <a16:creationId xmlns:a16="http://schemas.microsoft.com/office/drawing/2014/main" id="{D7AFD679-5D5E-EB72-5DA3-951A9C1AF4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r="7217" b="50406"/>
          <a:stretch>
            <a:fillRect/>
          </a:stretch>
        </p:blipFill>
        <p:spPr bwMode="auto">
          <a:xfrm>
            <a:off x="4111625" y="2359025"/>
            <a:ext cx="3408363" cy="2481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0970" name="AutoShape 10">
            <a:extLst>
              <a:ext uri="{FF2B5EF4-FFF2-40B4-BE49-F238E27FC236}">
                <a16:creationId xmlns:a16="http://schemas.microsoft.com/office/drawing/2014/main" id="{97251BA7-EF29-19E2-4C73-C3F8776E179C}"/>
              </a:ext>
            </a:extLst>
          </p:cNvPr>
          <p:cNvSpPr>
            <a:spLocks/>
          </p:cNvSpPr>
          <p:nvPr/>
        </p:nvSpPr>
        <p:spPr bwMode="auto">
          <a:xfrm>
            <a:off x="1123950" y="2735263"/>
            <a:ext cx="2339975" cy="2455862"/>
          </a:xfrm>
          <a:prstGeom prst="roundRect">
            <a:avLst>
              <a:gd name="adj" fmla="val 800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GLANDULA TIROIDEA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 AUMENTADA  DE TAMAÑO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(6X4 CM APROX).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PETREA,BORDES 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IRREGULARES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40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2" grpId="0" autoUpdateAnimBg="0"/>
      <p:bldP spid="40965" grpId="0" animBg="1" autoUpdateAnimBg="0"/>
      <p:bldP spid="40966" grpId="0" animBg="1" autoUpdateAnimBg="0"/>
      <p:bldP spid="40967" grpId="0" animBg="1" autoUpdateAnimBg="0"/>
      <p:bldP spid="40970" grpId="0" animBg="1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>
            <a:extLst>
              <a:ext uri="{FF2B5EF4-FFF2-40B4-BE49-F238E27FC236}">
                <a16:creationId xmlns:a16="http://schemas.microsoft.com/office/drawing/2014/main" id="{30CF7B27-8B41-BD86-AD18-8A69A863D571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E62CE261-4695-490A-89AB-AA2B22917383}" type="slidenum">
              <a:rPr lang="es-MX" altLang="es-MX" sz="1400"/>
              <a:pPr algn="r"/>
              <a:t>39</a:t>
            </a:fld>
            <a:endParaRPr lang="es-MX" altLang="es-MX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69DE908-2902-170A-7784-F6D21528F43C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41987" name="Picture 3">
            <a:extLst>
              <a:ext uri="{FF2B5EF4-FFF2-40B4-BE49-F238E27FC236}">
                <a16:creationId xmlns:a16="http://schemas.microsoft.com/office/drawing/2014/main" id="{BA655116-581B-5496-E4D5-13EB40930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5877B515-A597-B557-049E-C6470D03B0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1989" name="AutoShape 5">
            <a:extLst>
              <a:ext uri="{FF2B5EF4-FFF2-40B4-BE49-F238E27FC236}">
                <a16:creationId xmlns:a16="http://schemas.microsoft.com/office/drawing/2014/main" id="{F204A71C-437D-7D9E-55A2-EC4975F26F2E}"/>
              </a:ext>
            </a:extLst>
          </p:cNvPr>
          <p:cNvSpPr>
            <a:spLocks/>
          </p:cNvSpPr>
          <p:nvPr/>
        </p:nvSpPr>
        <p:spPr bwMode="auto">
          <a:xfrm>
            <a:off x="1022350" y="1946275"/>
            <a:ext cx="3471863" cy="2963863"/>
          </a:xfrm>
          <a:prstGeom prst="roundRect">
            <a:avLst>
              <a:gd name="adj" fmla="val 6315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</a:t>
            </a:r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LABORATORIO: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TSH 3.87 mUI/ml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(0.7-5.0)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T4 LIBRE 1.12 ngml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(0.69-1.68)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ANTICUERPOS 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ANTIPEROXIDASA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NEGATIVOS</a:t>
            </a:r>
            <a:endParaRPr lang="es-MX" altLang="es-MX"/>
          </a:p>
        </p:txBody>
      </p:sp>
      <p:sp>
        <p:nvSpPr>
          <p:cNvPr id="41990" name="AutoShape 6">
            <a:extLst>
              <a:ext uri="{FF2B5EF4-FFF2-40B4-BE49-F238E27FC236}">
                <a16:creationId xmlns:a16="http://schemas.microsoft.com/office/drawing/2014/main" id="{E472D5BC-6FFF-87D7-5D06-2452B57DDCEE}"/>
              </a:ext>
            </a:extLst>
          </p:cNvPr>
          <p:cNvSpPr>
            <a:spLocks/>
          </p:cNvSpPr>
          <p:nvPr/>
        </p:nvSpPr>
        <p:spPr bwMode="auto">
          <a:xfrm>
            <a:off x="1076325" y="1957388"/>
            <a:ext cx="3363913" cy="2941637"/>
          </a:xfrm>
          <a:prstGeom prst="roundRect">
            <a:avLst>
              <a:gd name="adj" fmla="val 6366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</a:t>
            </a:r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ECO DE CUELLO.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LD 2.2X1.1X1CM HOMOGENEO SIN 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LESIONES.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 ISTMO 3MM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LI 3.7X2.2X2.5CM CON NODULO QUE OCUPA TODO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EL LOBULO CON MULTIPLES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      CALCIFICACIONES Y VASCULARIZADO.</a:t>
            </a:r>
            <a:endParaRPr lang="es-MX" altLang="es-MX"/>
          </a:p>
        </p:txBody>
      </p:sp>
      <p:sp>
        <p:nvSpPr>
          <p:cNvPr id="41991" name="AutoShape 7">
            <a:extLst>
              <a:ext uri="{FF2B5EF4-FFF2-40B4-BE49-F238E27FC236}">
                <a16:creationId xmlns:a16="http://schemas.microsoft.com/office/drawing/2014/main" id="{FB57A26E-DE4F-1E12-7CE9-D88D7D1165C4}"/>
              </a:ext>
            </a:extLst>
          </p:cNvPr>
          <p:cNvSpPr>
            <a:spLocks/>
          </p:cNvSpPr>
          <p:nvPr/>
        </p:nvSpPr>
        <p:spPr bwMode="auto">
          <a:xfrm>
            <a:off x="1076325" y="2178050"/>
            <a:ext cx="3363913" cy="2336800"/>
          </a:xfrm>
          <a:prstGeom prst="roundRect">
            <a:avLst>
              <a:gd name="adj" fmla="val 8014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000"/>
              <a:t>    </a:t>
            </a:r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BIOPSIA POR ASPIRACION CON</a:t>
            </a:r>
          </a:p>
          <a:p>
            <a:pPr algn="ctr">
              <a:lnSpc>
                <a:spcPct val="150000"/>
              </a:lnSpc>
            </a:pPr>
            <a:r>
              <a:rPr lang="es-MX" altLang="es-MX" sz="1200" b="1"/>
              <a:t>AGUJA FINA</a:t>
            </a:r>
          </a:p>
          <a:p>
            <a:pPr algn="ctr">
              <a:lnSpc>
                <a:spcPct val="150000"/>
              </a:lnSpc>
            </a:pPr>
            <a:r>
              <a:rPr lang="es-MX" altLang="es-MX" sz="1200"/>
              <a:t>CARCINOMA PAPILAR TIROIDEO</a:t>
            </a:r>
            <a:endParaRPr lang="es-MX" altLang="es-MX"/>
          </a:p>
        </p:txBody>
      </p:sp>
      <p:pic>
        <p:nvPicPr>
          <p:cNvPr id="41992" name="Picture 8">
            <a:extLst>
              <a:ext uri="{FF2B5EF4-FFF2-40B4-BE49-F238E27FC236}">
                <a16:creationId xmlns:a16="http://schemas.microsoft.com/office/drawing/2014/main" id="{01752545-A605-7A54-5B19-8AAAE948AD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6163" y="2211388"/>
            <a:ext cx="2974975" cy="243363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1993" name="AutoShape 9">
            <a:extLst>
              <a:ext uri="{FF2B5EF4-FFF2-40B4-BE49-F238E27FC236}">
                <a16:creationId xmlns:a16="http://schemas.microsoft.com/office/drawing/2014/main" id="{3E1B1887-C670-81E5-C86B-D7EB9EE73FFB}"/>
              </a:ext>
            </a:extLst>
          </p:cNvPr>
          <p:cNvSpPr>
            <a:spLocks/>
          </p:cNvSpPr>
          <p:nvPr/>
        </p:nvSpPr>
        <p:spPr bwMode="auto">
          <a:xfrm>
            <a:off x="1022350" y="2255838"/>
            <a:ext cx="3471863" cy="2344737"/>
          </a:xfrm>
          <a:prstGeom prst="roundRect">
            <a:avLst>
              <a:gd name="adj" fmla="val 7981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>
              <a:lnSpc>
                <a:spcPct val="150000"/>
              </a:lnSpc>
            </a:pPr>
            <a:endParaRPr lang="es-MX" altLang="es-MX" sz="1000"/>
          </a:p>
          <a:p>
            <a:pPr algn="ctr">
              <a:lnSpc>
                <a:spcPct val="150000"/>
              </a:lnSpc>
            </a:pPr>
            <a:r>
              <a:rPr lang="es-MX" altLang="es-MX" sz="1100"/>
              <a:t>    </a:t>
            </a:r>
          </a:p>
          <a:p>
            <a:pPr algn="ctr">
              <a:lnSpc>
                <a:spcPct val="150000"/>
              </a:lnSpc>
            </a:pPr>
            <a:r>
              <a:rPr lang="es-MX" altLang="es-MX" sz="1100" b="1"/>
              <a:t>FRONDA PAPILAR MONTADO NUCLEOS </a:t>
            </a:r>
          </a:p>
          <a:p>
            <a:pPr algn="ctr">
              <a:lnSpc>
                <a:spcPct val="150000"/>
              </a:lnSpc>
            </a:pPr>
            <a:r>
              <a:rPr lang="es-MX" altLang="es-MX" sz="1100" b="1"/>
              <a:t>COMO INCLUSIONES INTRANUCLEARES,CROMATINA EN VIDRIO ESMERILADO Y EN GRANOS DE CAFE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19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autoUpdateAnimBg="0"/>
      <p:bldP spid="41989" grpId="0" animBg="1" autoUpdateAnimBg="0"/>
      <p:bldP spid="41990" grpId="0" animBg="1" autoUpdateAnimBg="0"/>
      <p:bldP spid="41991" grpId="0" animBg="1" autoUpdateAnimBg="0"/>
      <p:bldP spid="41993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B1A31AAF-9F8D-B175-5893-D601143FEDE5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DC57B9EF-EA1D-46CC-977D-3ED757CCAAD7}" type="slidenum">
              <a:rPr lang="es-MX" altLang="es-MX" sz="1400"/>
              <a:pPr algn="r"/>
              <a:t>4</a:t>
            </a:fld>
            <a:endParaRPr lang="es-MX" altLang="es-MX"/>
          </a:p>
        </p:txBody>
      </p:sp>
      <p:sp>
        <p:nvSpPr>
          <p:cNvPr id="6146" name="Rectangle 2">
            <a:extLst>
              <a:ext uri="{FF2B5EF4-FFF2-40B4-BE49-F238E27FC236}">
                <a16:creationId xmlns:a16="http://schemas.microsoft.com/office/drawing/2014/main" id="{023FE345-602E-BDBD-3879-84CA9DD7508D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65225" y="942975"/>
            <a:ext cx="6329363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6147" name="Picture 3">
            <a:extLst>
              <a:ext uri="{FF2B5EF4-FFF2-40B4-BE49-F238E27FC236}">
                <a16:creationId xmlns:a16="http://schemas.microsoft.com/office/drawing/2014/main" id="{E91B9379-51C2-3A0F-5312-031BF74022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76E8439D-7F45-9FE2-874A-AB1F2EF039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83CE1E0C-4CEA-A32D-697B-6A9B813EC8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138" y="1320800"/>
            <a:ext cx="4999037" cy="2886075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748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6150" name="AutoShape 6">
            <a:extLst>
              <a:ext uri="{FF2B5EF4-FFF2-40B4-BE49-F238E27FC236}">
                <a16:creationId xmlns:a16="http://schemas.microsoft.com/office/drawing/2014/main" id="{7345C9EC-6CA2-3E2D-8C52-993332E6BCB5}"/>
              </a:ext>
            </a:extLst>
          </p:cNvPr>
          <p:cNvSpPr>
            <a:spLocks/>
          </p:cNvSpPr>
          <p:nvPr/>
        </p:nvSpPr>
        <p:spPr bwMode="auto">
          <a:xfrm>
            <a:off x="3090863" y="3236913"/>
            <a:ext cx="2960687" cy="2016125"/>
          </a:xfrm>
          <a:prstGeom prst="roundRect">
            <a:avLst>
              <a:gd name="adj" fmla="val 944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                </a:t>
            </a:r>
            <a:r>
              <a:rPr lang="es-MX" altLang="es-MX" sz="1600"/>
              <a:t>1960</a:t>
            </a:r>
            <a:endParaRPr lang="es-MX" altLang="es-MX"/>
          </a:p>
          <a:p>
            <a:r>
              <a:rPr lang="es-MX" altLang="es-MX"/>
              <a:t>   </a:t>
            </a:r>
            <a:r>
              <a:rPr lang="es-MX" altLang="es-MX" sz="1400" b="1"/>
              <a:t> HIPERPLASIA TIMICA.</a:t>
            </a:r>
          </a:p>
          <a:p>
            <a:r>
              <a:rPr lang="es-MX" altLang="es-MX" sz="1400" b="1"/>
              <a:t>     HIPERTROFIA ADENOIDEA.</a:t>
            </a:r>
          </a:p>
          <a:p>
            <a:r>
              <a:rPr lang="es-MX" altLang="es-MX" sz="1400" b="1"/>
              <a:t>     TIÑA CAPITIS</a:t>
            </a:r>
          </a:p>
          <a:p>
            <a:r>
              <a:rPr lang="es-MX" altLang="es-MX" sz="1400" b="1"/>
              <a:t>     ACNE.</a:t>
            </a:r>
            <a:endParaRPr lang="es-MX" altLang="es-MX"/>
          </a:p>
        </p:txBody>
      </p:sp>
      <p:sp>
        <p:nvSpPr>
          <p:cNvPr id="6151" name="AutoShape 7">
            <a:extLst>
              <a:ext uri="{FF2B5EF4-FFF2-40B4-BE49-F238E27FC236}">
                <a16:creationId xmlns:a16="http://schemas.microsoft.com/office/drawing/2014/main" id="{D5C96D74-3A39-650D-4FB1-6AF8B743A6E1}"/>
              </a:ext>
            </a:extLst>
          </p:cNvPr>
          <p:cNvSpPr>
            <a:spLocks/>
          </p:cNvSpPr>
          <p:nvPr/>
        </p:nvSpPr>
        <p:spPr bwMode="auto">
          <a:xfrm>
            <a:off x="3090863" y="3236913"/>
            <a:ext cx="2960687" cy="2016125"/>
          </a:xfrm>
          <a:prstGeom prst="roundRect">
            <a:avLst>
              <a:gd name="adj" fmla="val 944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           </a:t>
            </a:r>
            <a:r>
              <a:rPr lang="es-MX" altLang="es-MX" sz="1600"/>
              <a:t>1990  y 2000</a:t>
            </a:r>
          </a:p>
          <a:p>
            <a:endParaRPr lang="es-MX" altLang="es-MX" sz="1600"/>
          </a:p>
          <a:p>
            <a:r>
              <a:rPr lang="es-MX" altLang="es-MX" sz="1600"/>
              <a:t>      </a:t>
            </a:r>
            <a:r>
              <a:rPr lang="es-MX" altLang="es-MX" sz="1300" b="1"/>
              <a:t>ACCIDENTES NUCLEARES </a:t>
            </a:r>
            <a:endParaRPr lang="es-MX" altLang="es-MX"/>
          </a:p>
        </p:txBody>
      </p:sp>
      <p:grpSp>
        <p:nvGrpSpPr>
          <p:cNvPr id="6152" name="Group 8">
            <a:extLst>
              <a:ext uri="{FF2B5EF4-FFF2-40B4-BE49-F238E27FC236}">
                <a16:creationId xmlns:a16="http://schemas.microsoft.com/office/drawing/2014/main" id="{8316C7E8-20B8-52C7-0289-707B71A5FEBF}"/>
              </a:ext>
            </a:extLst>
          </p:cNvPr>
          <p:cNvGrpSpPr>
            <a:grpSpLocks/>
          </p:cNvGrpSpPr>
          <p:nvPr/>
        </p:nvGrpSpPr>
        <p:grpSpPr bwMode="auto">
          <a:xfrm>
            <a:off x="3473450" y="3732213"/>
            <a:ext cx="5230813" cy="2646362"/>
            <a:chOff x="0" y="-2859"/>
            <a:chExt cx="5231489" cy="2647191"/>
          </a:xfrm>
        </p:grpSpPr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0CD41524-B8DE-B880-EDDC-4E008FE7B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7056" y="-2859"/>
              <a:ext cx="2824433" cy="2647191"/>
            </a:xfrm>
            <a:prstGeom prst="rect">
              <a:avLst/>
            </a:prstGeom>
            <a:noFill/>
            <a:ln>
              <a:noFill/>
            </a:ln>
            <a:effectLst>
              <a:outerShdw blurRad="254000" dist="127000" dir="16200000" algn="ctr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42918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6154" name="Picture 10">
              <a:extLst>
                <a:ext uri="{FF2B5EF4-FFF2-40B4-BE49-F238E27FC236}">
                  <a16:creationId xmlns:a16="http://schemas.microsoft.com/office/drawing/2014/main" id="{88FA791E-98BE-B64F-61A2-9A365B646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0044"/>
              <a:ext cx="3390463" cy="2481385"/>
            </a:xfrm>
            <a:prstGeom prst="rect">
              <a:avLst/>
            </a:prstGeom>
            <a:noFill/>
            <a:ln>
              <a:noFill/>
            </a:ln>
            <a:effectLst>
              <a:outerShdw blurRad="254000" dist="127000" dir="16200000" algn="ctr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>
                      <a:alpha val="55826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solid"/>
                  <a:miter lim="0"/>
                  <a:headEnd type="none" w="med" len="med"/>
                  <a:tailEnd type="none" w="med" len="med"/>
                </a14:hiddenLine>
              </a:ext>
            </a:extLst>
          </p:spPr>
        </p:pic>
        <p:grpSp>
          <p:nvGrpSpPr>
            <p:cNvPr id="6155" name="Group 11">
              <a:extLst>
                <a:ext uri="{FF2B5EF4-FFF2-40B4-BE49-F238E27FC236}">
                  <a16:creationId xmlns:a16="http://schemas.microsoft.com/office/drawing/2014/main" id="{D7780BF4-42DF-C767-66EB-13DB7D9E8C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0238" y="245851"/>
              <a:ext cx="1978248" cy="1863898"/>
              <a:chOff x="0" y="0"/>
              <a:chExt cx="1978247" cy="1863897"/>
            </a:xfrm>
          </p:grpSpPr>
          <p:pic>
            <p:nvPicPr>
              <p:cNvPr id="6156" name="Picture 12">
                <a:extLst>
                  <a:ext uri="{FF2B5EF4-FFF2-40B4-BE49-F238E27FC236}">
                    <a16:creationId xmlns:a16="http://schemas.microsoft.com/office/drawing/2014/main" id="{EA247596-ECCE-A1B6-D4E5-E3DD629B5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978247" cy="18638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6157" name="Rectangle 13">
                <a:extLst>
                  <a:ext uri="{FF2B5EF4-FFF2-40B4-BE49-F238E27FC236}">
                    <a16:creationId xmlns:a16="http://schemas.microsoft.com/office/drawing/2014/main" id="{5EF6C606-8169-1CD2-9115-55054FB20E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13" y="160389"/>
                <a:ext cx="1926801" cy="15425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217819" tIns="217819" rIns="217819" bIns="217819" anchor="ctr"/>
              <a:lstStyle>
                <a:lvl1pPr defTabSz="151130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defTabSz="151130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defTabSz="151130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defTabSz="151130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defTabSz="1511300"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457200" indent="1828800" defTabSz="151130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914400" indent="1828800" defTabSz="151130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1371600" indent="1828800" defTabSz="151130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1828800" indent="1828800" defTabSz="151130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90000"/>
                  </a:lnSpc>
                  <a:spcBef>
                    <a:spcPts val="1100"/>
                  </a:spcBef>
                </a:pPr>
                <a:r>
                  <a:rPr lang="es-MX" altLang="es-MX" sz="1500">
                    <a:solidFill>
                      <a:srgbClr val="FFFFFF"/>
                    </a:solidFill>
                    <a:latin typeface="Arial Bold" charset="0"/>
                    <a:sym typeface="Arial Bold" charset="0"/>
                  </a:rPr>
                  <a:t>CANCER TIROIDEO</a:t>
                </a:r>
                <a:endParaRPr lang="es-MX" altLang="es-MX">
                  <a:latin typeface="Arial Bold" charset="0"/>
                  <a:sym typeface="Arial Bold" charset="0"/>
                </a:endParaRPr>
              </a:p>
            </p:txBody>
          </p:sp>
        </p:grpSp>
      </p:grpSp>
      <p:sp>
        <p:nvSpPr>
          <p:cNvPr id="6158" name="AutoShape 14">
            <a:extLst>
              <a:ext uri="{FF2B5EF4-FFF2-40B4-BE49-F238E27FC236}">
                <a16:creationId xmlns:a16="http://schemas.microsoft.com/office/drawing/2014/main" id="{5BB566EA-E337-81E2-33D1-BD403CD17D50}"/>
              </a:ext>
            </a:extLst>
          </p:cNvPr>
          <p:cNvSpPr>
            <a:spLocks/>
          </p:cNvSpPr>
          <p:nvPr/>
        </p:nvSpPr>
        <p:spPr bwMode="auto">
          <a:xfrm>
            <a:off x="3090863" y="3236913"/>
            <a:ext cx="2960687" cy="2016125"/>
          </a:xfrm>
          <a:prstGeom prst="roundRect">
            <a:avLst>
              <a:gd name="adj" fmla="val 9449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</a:t>
            </a:r>
            <a:r>
              <a:rPr lang="es-MX" altLang="es-MX" sz="1400"/>
              <a:t>  </a:t>
            </a:r>
            <a:r>
              <a:rPr lang="es-MX" altLang="es-MX" sz="1400" b="1"/>
              <a:t>SOBREVIVIENTES CANCER </a:t>
            </a:r>
          </a:p>
          <a:p>
            <a:r>
              <a:rPr lang="es-MX" altLang="es-MX" sz="1400" b="1"/>
              <a:t>     </a:t>
            </a:r>
            <a:r>
              <a:rPr lang="es-MX" altLang="es-MX" sz="1200"/>
              <a:t>TUMORES SNC.</a:t>
            </a:r>
          </a:p>
          <a:p>
            <a:r>
              <a:rPr lang="es-MX" altLang="es-MX" sz="1200"/>
              <a:t>      SARCOMA DE EWINGS.</a:t>
            </a:r>
          </a:p>
          <a:p>
            <a:r>
              <a:rPr lang="es-MX" altLang="es-MX" sz="1200"/>
              <a:t>      TUMOR WILMS.</a:t>
            </a:r>
          </a:p>
          <a:p>
            <a:r>
              <a:rPr lang="es-MX" altLang="es-MX" sz="1200"/>
              <a:t>      </a:t>
            </a:r>
            <a:r>
              <a:rPr lang="es-MX" altLang="es-MX" sz="1200" b="1"/>
              <a:t>LLA</a:t>
            </a:r>
            <a:r>
              <a:rPr lang="es-MX" altLang="es-MX" sz="1200"/>
              <a:t>  / LINFOMA NO HODKING</a:t>
            </a:r>
            <a:r>
              <a:rPr lang="es-MX" altLang="es-MX" sz="1400" b="1"/>
              <a:t> .</a:t>
            </a:r>
          </a:p>
          <a:p>
            <a:r>
              <a:rPr lang="es-MX" altLang="es-MX" sz="1400" b="1"/>
              <a:t>     </a:t>
            </a:r>
            <a:r>
              <a:rPr lang="es-MX" altLang="es-MX" sz="1200"/>
              <a:t>TRANSPLANTE MEDULA OSEA . </a:t>
            </a:r>
            <a:endParaRPr lang="es-MX" altLang="es-MX"/>
          </a:p>
        </p:txBody>
      </p:sp>
      <p:sp>
        <p:nvSpPr>
          <p:cNvPr id="6159" name="Rectangle 15">
            <a:extLst>
              <a:ext uri="{FF2B5EF4-FFF2-40B4-BE49-F238E27FC236}">
                <a16:creationId xmlns:a16="http://schemas.microsoft.com/office/drawing/2014/main" id="{4F5413BB-62BC-BF12-4B31-E2C3E4353152}"/>
              </a:ext>
            </a:extLst>
          </p:cNvPr>
          <p:cNvSpPr>
            <a:spLocks/>
          </p:cNvSpPr>
          <p:nvPr/>
        </p:nvSpPr>
        <p:spPr bwMode="auto">
          <a:xfrm>
            <a:off x="5729288" y="6280150"/>
            <a:ext cx="2379662" cy="217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s-MX" altLang="es-MX" sz="90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Endocrine-Related Cancer (2005) 12 773–803</a:t>
            </a:r>
            <a:endParaRPr lang="es-MX" altLang="es-MX"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 autoUpdateAnimBg="0"/>
      <p:bldP spid="6150" grpId="0" animBg="1" autoUpdateAnimBg="0"/>
      <p:bldP spid="6151" grpId="0" animBg="1" autoUpdateAnimBg="0"/>
      <p:bldP spid="6158" grpId="0" animBg="1" autoUpdateAnimBg="0"/>
      <p:bldP spid="6159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>
            <a:extLst>
              <a:ext uri="{FF2B5EF4-FFF2-40B4-BE49-F238E27FC236}">
                <a16:creationId xmlns:a16="http://schemas.microsoft.com/office/drawing/2014/main" id="{B6B003F6-6107-22CA-9F9A-9DBA210E6545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F24BACE7-23C0-49EC-A73B-AECF3F58AF96}" type="slidenum">
              <a:rPr lang="es-MX" altLang="es-MX" sz="1400"/>
              <a:pPr algn="r"/>
              <a:t>5</a:t>
            </a:fld>
            <a:endParaRPr lang="es-MX" altLang="es-MX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51CC96EE-A33A-9048-1ABE-64350CDF280F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858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7171" name="Picture 3">
            <a:extLst>
              <a:ext uri="{FF2B5EF4-FFF2-40B4-BE49-F238E27FC236}">
                <a16:creationId xmlns:a16="http://schemas.microsoft.com/office/drawing/2014/main" id="{A2B552FA-7FC7-4999-4A4A-865CC41BB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F6ACDB8-CB99-7677-CF40-833D2C66CA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ACA3CC50-47D3-CFB5-67C2-4A0B30810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1606550"/>
            <a:ext cx="4516437" cy="4084638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64272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174" name="AutoShape 6">
            <a:extLst>
              <a:ext uri="{FF2B5EF4-FFF2-40B4-BE49-F238E27FC236}">
                <a16:creationId xmlns:a16="http://schemas.microsoft.com/office/drawing/2014/main" id="{43714E7B-11EC-E76C-682E-3E0FDEC414EA}"/>
              </a:ext>
            </a:extLst>
          </p:cNvPr>
          <p:cNvSpPr>
            <a:spLocks/>
          </p:cNvSpPr>
          <p:nvPr/>
        </p:nvSpPr>
        <p:spPr bwMode="auto">
          <a:xfrm>
            <a:off x="4813300" y="2474913"/>
            <a:ext cx="3278188" cy="2346325"/>
          </a:xfrm>
          <a:prstGeom prst="roundRect">
            <a:avLst>
              <a:gd name="adj" fmla="val 8120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algn="ctr"/>
            <a:endParaRPr lang="es-MX" altLang="es-MX"/>
          </a:p>
          <a:p>
            <a:pPr algn="ctr">
              <a:lnSpc>
                <a:spcPct val="120000"/>
              </a:lnSpc>
            </a:pPr>
            <a:r>
              <a:rPr lang="es-MX" altLang="es-MX"/>
              <a:t>  </a:t>
            </a:r>
            <a:r>
              <a:rPr lang="es-MX" altLang="es-MX" sz="1400"/>
              <a:t> </a:t>
            </a:r>
          </a:p>
          <a:p>
            <a:pPr algn="ctr">
              <a:lnSpc>
                <a:spcPct val="120000"/>
              </a:lnSpc>
            </a:pPr>
            <a:r>
              <a:rPr lang="es-MX" altLang="es-MX" sz="1400"/>
              <a:t>     DEFICIENCIA DE IODO.</a:t>
            </a:r>
          </a:p>
          <a:p>
            <a:pPr algn="ctr">
              <a:lnSpc>
                <a:spcPct val="120000"/>
              </a:lnSpc>
            </a:pPr>
            <a:r>
              <a:rPr lang="es-MX" altLang="es-MX" sz="1400"/>
              <a:t>      ANTECEDENTE FAMILIAR </a:t>
            </a:r>
          </a:p>
          <a:p>
            <a:pPr algn="ctr">
              <a:lnSpc>
                <a:spcPct val="120000"/>
              </a:lnSpc>
            </a:pPr>
            <a:r>
              <a:rPr lang="es-MX" altLang="es-MX" sz="1400"/>
              <a:t>     DE ENFERMEDAD TIROIDEA.</a:t>
            </a:r>
          </a:p>
          <a:p>
            <a:pPr algn="ctr">
              <a:lnSpc>
                <a:spcPct val="120000"/>
              </a:lnSpc>
            </a:pPr>
            <a:r>
              <a:rPr lang="es-MX" altLang="es-MX" sz="1400"/>
              <a:t>    *SINDROMES GENETICOS.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autoUpdateAnimBg="0"/>
      <p:bldP spid="717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4E41055C-20F3-C2CE-EEA5-30739626497B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653AA9E8-C202-4301-A9F1-E5E7CA6BDA38}" type="slidenum">
              <a:rPr lang="es-MX" altLang="es-MX" sz="1400"/>
              <a:pPr algn="r"/>
              <a:t>6</a:t>
            </a:fld>
            <a:endParaRPr lang="es-MX" altLang="es-MX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602E3A60-E32F-C1F6-5475-2C7E0D3EC57A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55BBC1A3-0B03-16E6-9C87-8DBA0801EF84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777875" y="1600200"/>
            <a:ext cx="7586663" cy="4183063"/>
          </a:xfrm>
        </p:spPr>
        <p:txBody>
          <a:bodyPr lIns="0" tIns="0" rIns="0" bIns="0"/>
          <a:lstStyle/>
          <a:p>
            <a:pPr marL="0" indent="0">
              <a:lnSpc>
                <a:spcPct val="90000"/>
              </a:lnSpc>
              <a:spcBef>
                <a:spcPts val="600"/>
              </a:spcBef>
              <a:buSzTx/>
              <a:buFontTx/>
              <a:buNone/>
            </a:pPr>
            <a:endParaRPr lang="es-MX" altLang="es-MX" sz="1700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032C5CC8-9AC7-DDBD-B74B-1A9D45F966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C9C299B3-04A3-DAB9-0F71-1A04543D4F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D6D7910-B20E-E055-BF12-44F8A45F1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1563688"/>
            <a:ext cx="6181725" cy="42545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5867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8199" name="Picture 7">
            <a:extLst>
              <a:ext uri="{FF2B5EF4-FFF2-40B4-BE49-F238E27FC236}">
                <a16:creationId xmlns:a16="http://schemas.microsoft.com/office/drawing/2014/main" id="{93D7D6BB-5728-97DE-73B0-4B7E435589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75" y="2266950"/>
            <a:ext cx="5276850" cy="351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200" name="AutoShape 8">
            <a:extLst>
              <a:ext uri="{FF2B5EF4-FFF2-40B4-BE49-F238E27FC236}">
                <a16:creationId xmlns:a16="http://schemas.microsoft.com/office/drawing/2014/main" id="{D16B3A59-9D31-C6A5-B16C-C29BFA60B7A2}"/>
              </a:ext>
            </a:extLst>
          </p:cNvPr>
          <p:cNvSpPr>
            <a:spLocks/>
          </p:cNvSpPr>
          <p:nvPr/>
        </p:nvSpPr>
        <p:spPr bwMode="auto">
          <a:xfrm>
            <a:off x="1147763" y="2119313"/>
            <a:ext cx="2960687" cy="2016125"/>
          </a:xfrm>
          <a:prstGeom prst="roundRect">
            <a:avLst>
              <a:gd name="adj" fmla="val 9449"/>
            </a:avLst>
          </a:prstGeom>
          <a:blipFill dpi="0" rotWithShape="0">
            <a:blip r:embed="rId6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</a:t>
            </a:r>
            <a:r>
              <a:rPr lang="es-MX" altLang="es-MX" sz="1400"/>
              <a:t>   MUTACIONES BRAF:</a:t>
            </a:r>
            <a:r>
              <a:rPr lang="es-MX" altLang="es-MX" sz="1400" b="1"/>
              <a:t> </a:t>
            </a:r>
          </a:p>
          <a:p>
            <a:r>
              <a:rPr lang="es-MX" altLang="es-MX" sz="1400" b="1"/>
              <a:t>      36-83%</a:t>
            </a:r>
            <a:r>
              <a:rPr lang="es-MX" altLang="es-MX" sz="1100" b="1"/>
              <a:t> (ADULTOS)</a:t>
            </a:r>
          </a:p>
          <a:p>
            <a:r>
              <a:rPr lang="es-MX" altLang="es-MX" sz="1100" b="1"/>
              <a:t>  </a:t>
            </a:r>
          </a:p>
          <a:p>
            <a:r>
              <a:rPr lang="es-MX" altLang="es-MX" sz="1100" b="1"/>
              <a:t>      </a:t>
            </a:r>
            <a:r>
              <a:rPr lang="es-MX" altLang="es-MX" sz="1100"/>
              <a:t> </a:t>
            </a:r>
            <a:r>
              <a:rPr lang="es-MX" altLang="es-MX" sz="1400"/>
              <a:t>RE ARREGLOS  RET/PTC</a:t>
            </a:r>
          </a:p>
          <a:p>
            <a:r>
              <a:rPr lang="es-MX" altLang="es-MX" sz="1400"/>
              <a:t>     SON FRECUENTES EN LOS</a:t>
            </a:r>
          </a:p>
          <a:p>
            <a:r>
              <a:rPr lang="es-MX" altLang="es-MX" sz="1400"/>
              <a:t>     NIÑOS.</a:t>
            </a:r>
          </a:p>
          <a:p>
            <a:endParaRPr lang="es-MX" altLang="es-MX" sz="1400"/>
          </a:p>
          <a:p>
            <a:endParaRPr lang="es-MX" altLang="es-MX" sz="1400"/>
          </a:p>
          <a:p>
            <a:endParaRPr lang="es-MX" altLang="es-MX" sz="1400"/>
          </a:p>
          <a:p>
            <a:endParaRPr lang="es-MX" altLang="es-MX" sz="140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autoUpdateAnimBg="0"/>
      <p:bldP spid="8200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>
            <a:extLst>
              <a:ext uri="{FF2B5EF4-FFF2-40B4-BE49-F238E27FC236}">
                <a16:creationId xmlns:a16="http://schemas.microsoft.com/office/drawing/2014/main" id="{AEC9E72E-9A25-1BF0-977B-15D07D0FD380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8EE1DB6A-138F-47EF-BDFB-58C69B19BE10}" type="slidenum">
              <a:rPr lang="es-MX" altLang="es-MX" sz="1400"/>
              <a:pPr algn="r"/>
              <a:t>7</a:t>
            </a:fld>
            <a:endParaRPr lang="es-MX" altLang="es-MX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795A038B-17DC-BCF0-E3F8-AE0101D51B01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49363" y="814388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70C9556F-B58A-2361-0EF8-35497FF1D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1AE1BFB9-E8F6-2376-CC8C-C2BB3FFB8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E1E3CC28-DE53-2111-3973-B7039A6E5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824038" y="1455738"/>
            <a:ext cx="3276600" cy="5500687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222" name="AutoShape 6">
            <a:extLst>
              <a:ext uri="{FF2B5EF4-FFF2-40B4-BE49-F238E27FC236}">
                <a16:creationId xmlns:a16="http://schemas.microsoft.com/office/drawing/2014/main" id="{CB75BD25-FD82-BA28-E106-E973D467509A}"/>
              </a:ext>
            </a:extLst>
          </p:cNvPr>
          <p:cNvSpPr>
            <a:spLocks/>
          </p:cNvSpPr>
          <p:nvPr/>
        </p:nvSpPr>
        <p:spPr bwMode="auto">
          <a:xfrm>
            <a:off x="4848225" y="4418013"/>
            <a:ext cx="2735263" cy="1550987"/>
          </a:xfrm>
          <a:prstGeom prst="roundRect">
            <a:avLst>
              <a:gd name="adj" fmla="val 12273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     PAPILAR: 60%</a:t>
            </a:r>
          </a:p>
          <a:p>
            <a:r>
              <a:rPr lang="es-MX" altLang="es-MX"/>
              <a:t>    </a:t>
            </a:r>
            <a:r>
              <a:rPr lang="es-MX" altLang="es-MX" sz="900"/>
              <a:t>SUBTIPOS: </a:t>
            </a:r>
            <a:r>
              <a:rPr lang="es-MX" altLang="es-MX" sz="900" b="1"/>
              <a:t>CLASICO</a:t>
            </a:r>
          </a:p>
          <a:p>
            <a:r>
              <a:rPr lang="es-MX" altLang="es-MX" sz="900" b="1"/>
              <a:t>                            SOLIDO</a:t>
            </a:r>
          </a:p>
          <a:p>
            <a:r>
              <a:rPr lang="es-MX" altLang="es-MX" sz="900" b="1"/>
              <a:t>                            FOLICULAR  23%</a:t>
            </a:r>
          </a:p>
          <a:p>
            <a:r>
              <a:rPr lang="es-MX" altLang="es-MX" sz="900" b="1"/>
              <a:t>                            ESCLEROSANTE DIFUSO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utoUpdateAnimBg="0"/>
      <p:bldP spid="9222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1">
            <a:extLst>
              <a:ext uri="{FF2B5EF4-FFF2-40B4-BE49-F238E27FC236}">
                <a16:creationId xmlns:a16="http://schemas.microsoft.com/office/drawing/2014/main" id="{6275DB7C-EC70-BA65-C754-2B1DEA17F8B0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D62ED4F8-59B5-49AD-874A-ED081F7087D5}" type="slidenum">
              <a:rPr lang="es-MX" altLang="es-MX" sz="1400"/>
              <a:pPr algn="r"/>
              <a:t>8</a:t>
            </a:fld>
            <a:endParaRPr lang="es-MX" altLang="es-MX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75EFD2DF-7A59-43CF-BBC2-76773A843896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216025" y="814388"/>
            <a:ext cx="6329363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0243" name="Picture 3">
            <a:extLst>
              <a:ext uri="{FF2B5EF4-FFF2-40B4-BE49-F238E27FC236}">
                <a16:creationId xmlns:a16="http://schemas.microsoft.com/office/drawing/2014/main" id="{58C2E001-B63A-F1F1-F753-74195A07C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92B812AB-F1F3-3C4A-0C20-602898F67C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10245" name="Picture 5">
            <a:extLst>
              <a:ext uri="{FF2B5EF4-FFF2-40B4-BE49-F238E27FC236}">
                <a16:creationId xmlns:a16="http://schemas.microsoft.com/office/drawing/2014/main" id="{FB9653C8-0150-0A6A-1D55-B1FBEE1E20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3921125" y="1565275"/>
            <a:ext cx="3044825" cy="4418013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0246" name="AutoShape 6">
            <a:extLst>
              <a:ext uri="{FF2B5EF4-FFF2-40B4-BE49-F238E27FC236}">
                <a16:creationId xmlns:a16="http://schemas.microsoft.com/office/drawing/2014/main" id="{1D9F2A73-5BBF-9FDE-9416-C8809FF0970B}"/>
              </a:ext>
            </a:extLst>
          </p:cNvPr>
          <p:cNvSpPr>
            <a:spLocks/>
          </p:cNvSpPr>
          <p:nvPr/>
        </p:nvSpPr>
        <p:spPr bwMode="auto">
          <a:xfrm>
            <a:off x="2062163" y="2652713"/>
            <a:ext cx="1922462" cy="1550987"/>
          </a:xfrm>
          <a:prstGeom prst="roundRect">
            <a:avLst>
              <a:gd name="adj" fmla="val 12273"/>
            </a:avLst>
          </a:prstGeom>
          <a:blipFill dpi="0" rotWithShape="0">
            <a:blip r:embed="rId5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es-MX" altLang="es-MX"/>
          </a:p>
          <a:p>
            <a:r>
              <a:rPr lang="es-MX" altLang="es-MX"/>
              <a:t>    </a:t>
            </a:r>
            <a:r>
              <a:rPr lang="es-MX" altLang="es-MX" sz="1700"/>
              <a:t>FOLICULAR.</a:t>
            </a:r>
          </a:p>
          <a:p>
            <a:endParaRPr lang="es-MX" altLang="es-MX" sz="1700"/>
          </a:p>
          <a:p>
            <a:r>
              <a:rPr lang="es-MX" altLang="es-MX" sz="1700"/>
              <a:t>    MEDULAR .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utoUpdateAnimBg="0"/>
      <p:bldP spid="10246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381B1695-623E-5013-0A4A-E05EE84C266F}"/>
              </a:ext>
            </a:extLst>
          </p:cNvPr>
          <p:cNvSpPr>
            <a:spLocks/>
          </p:cNvSpPr>
          <p:nvPr/>
        </p:nvSpPr>
        <p:spPr bwMode="auto">
          <a:xfrm>
            <a:off x="6553200" y="6245225"/>
            <a:ext cx="2133600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algn="r"/>
            <a:fld id="{B87E91DA-44C3-4B65-9803-612A75C6EBF8}" type="slidenum">
              <a:rPr lang="es-MX" altLang="es-MX" sz="1400"/>
              <a:pPr algn="r"/>
              <a:t>9</a:t>
            </a:fld>
            <a:endParaRPr lang="es-MX" altLang="es-MX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D392EA47-B2FA-2E98-000D-077D9CF326A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198563" y="927100"/>
            <a:ext cx="6329362" cy="673100"/>
          </a:xfrm>
        </p:spPr>
        <p:txBody>
          <a:bodyPr lIns="0" tIns="0" rIns="0" bIns="0"/>
          <a:lstStyle/>
          <a:p>
            <a:r>
              <a:rPr lang="es-MX" altLang="es-MX" sz="2500">
                <a:latin typeface="Arial Bold" charset="0"/>
                <a:sym typeface="Arial Bold" charset="0"/>
              </a:rPr>
              <a:t>CANCER TIROIDEO EN NIÑOS</a:t>
            </a:r>
            <a:br>
              <a:rPr lang="es-MX" altLang="es-MX" sz="2500">
                <a:latin typeface="Arial Bold" charset="0"/>
                <a:sym typeface="Arial Bold" charset="0"/>
              </a:rPr>
            </a:br>
            <a:r>
              <a:rPr lang="es-MX" altLang="es-MX" sz="3000">
                <a:latin typeface="Arial Bold" charset="0"/>
                <a:sym typeface="Arial Bold" charset="0"/>
              </a:rPr>
              <a:t>DIAGNOSTICO Y TRATAMIENTO</a:t>
            </a:r>
            <a:endParaRPr lang="es-MX" altLang="es-MX" sz="1800"/>
          </a:p>
        </p:txBody>
      </p:sp>
      <p:pic>
        <p:nvPicPr>
          <p:cNvPr id="11267" name="Picture 3">
            <a:extLst>
              <a:ext uri="{FF2B5EF4-FFF2-40B4-BE49-F238E27FC236}">
                <a16:creationId xmlns:a16="http://schemas.microsoft.com/office/drawing/2014/main" id="{F2DB1B56-1EAE-5076-0582-05F709033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877888"/>
            <a:ext cx="755650" cy="544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435216C2-D15E-5002-F943-0B161FF119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827088"/>
            <a:ext cx="674688" cy="647700"/>
          </a:xfrm>
          <a:prstGeom prst="rect">
            <a:avLst/>
          </a:prstGeom>
          <a:noFill/>
          <a:ln>
            <a:noFill/>
          </a:ln>
          <a:effectLst>
            <a:outerShdw blurRad="254000" dist="127000" dir="162000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</a:extLst>
        </p:spPr>
      </p:pic>
      <p:graphicFrame>
        <p:nvGraphicFramePr>
          <p:cNvPr id="11269" name="Group 5">
            <a:extLst>
              <a:ext uri="{FF2B5EF4-FFF2-40B4-BE49-F238E27FC236}">
                <a16:creationId xmlns:a16="http://schemas.microsoft.com/office/drawing/2014/main" id="{EA260145-5F2F-DFA8-6851-0906A20C38EE}"/>
              </a:ext>
            </a:extLst>
          </p:cNvPr>
          <p:cNvGraphicFramePr>
            <a:graphicFrameLocks noGrp="1"/>
          </p:cNvGraphicFramePr>
          <p:nvPr/>
        </p:nvGraphicFramePr>
        <p:xfrm>
          <a:off x="1255713" y="1866900"/>
          <a:ext cx="6962775" cy="3360738"/>
        </p:xfrm>
        <a:graphic>
          <a:graphicData uri="http://schemas.openxmlformats.org/drawingml/2006/table">
            <a:tbl>
              <a:tblPr/>
              <a:tblGrid>
                <a:gridCol w="2982912">
                  <a:extLst>
                    <a:ext uri="{9D8B030D-6E8A-4147-A177-3AD203B41FA5}">
                      <a16:colId xmlns:a16="http://schemas.microsoft.com/office/drawing/2014/main" val="4103733355"/>
                    </a:ext>
                  </a:extLst>
                </a:gridCol>
                <a:gridCol w="3979863">
                  <a:extLst>
                    <a:ext uri="{9D8B030D-6E8A-4147-A177-3AD203B41FA5}">
                      <a16:colId xmlns:a16="http://schemas.microsoft.com/office/drawing/2014/main" val="2651461640"/>
                    </a:ext>
                  </a:extLst>
                </a:gridCol>
              </a:tblGrid>
              <a:tr h="1195388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DIFERENCIAS ENTRE 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CDT JUVENIL Y ADULTOS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POSIBLE MECANISMO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099650"/>
                  </a:ext>
                </a:extLst>
              </a:tr>
              <a:tr h="2165350"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7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TUMORES DE MAYOR VOLUMEN AL MOMENTO DE LA PRESENTACION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82638" indent="-325438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219200" indent="-3048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736725" indent="-365125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235200" indent="-406400">
                        <a:spcBef>
                          <a:spcPts val="700"/>
                        </a:spcBef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6924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31496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6068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4064000" indent="-406400" fontAlgn="base" hangingPunct="0">
                        <a:spcBef>
                          <a:spcPts val="700"/>
                        </a:spcBef>
                        <a:spcAft>
                          <a:spcPct val="0"/>
                        </a:spcAft>
                        <a:buSzPct val="100000"/>
                        <a:defRPr sz="280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 Bold" charset="0"/>
                          <a:cs typeface="Arial" panose="020B0604020202020204" pitchFamily="34" charset="0"/>
                          <a:sym typeface="Arial Bold" charset="0"/>
                        </a:rPr>
                        <a:t>CRECIMIENTO MAS AGRESIVO.</a:t>
                      </a: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altLang="es-MX" sz="16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  <a:sym typeface="Calibri" panose="020F050202020403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altLang="es-MX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  <a:sym typeface="Calibri" panose="020F0502020204030204" pitchFamily="34" charset="0"/>
                        </a:rPr>
                        <a:t>DIAGNOSTICO TARDIO</a:t>
                      </a:r>
                      <a:endParaRPr kumimoji="0" lang="es-MX" altLang="es-MX" sz="18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45698" marR="45698" marT="45698" marB="45698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7A7A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412668"/>
                  </a:ext>
                </a:extLst>
              </a:tr>
            </a:tbl>
          </a:graphicData>
        </a:graphic>
      </p:graphicFrame>
      <p:sp>
        <p:nvSpPr>
          <p:cNvPr id="11286" name="AutoShape 22">
            <a:extLst>
              <a:ext uri="{FF2B5EF4-FFF2-40B4-BE49-F238E27FC236}">
                <a16:creationId xmlns:a16="http://schemas.microsoft.com/office/drawing/2014/main" id="{4C91405D-276A-ACEE-C64F-39CD12DBFCE5}"/>
              </a:ext>
            </a:extLst>
          </p:cNvPr>
          <p:cNvSpPr>
            <a:spLocks/>
          </p:cNvSpPr>
          <p:nvPr/>
        </p:nvSpPr>
        <p:spPr bwMode="auto">
          <a:xfrm>
            <a:off x="5240338" y="3746500"/>
            <a:ext cx="2228850" cy="871538"/>
          </a:xfrm>
          <a:prstGeom prst="roundRect">
            <a:avLst>
              <a:gd name="adj" fmla="val 21833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s-MX" altLang="es-MX"/>
              <a:t>       </a:t>
            </a:r>
            <a:r>
              <a:rPr lang="es-MX" altLang="es-MX" sz="1400" b="1"/>
              <a:t>&lt; 12 AÑOS</a:t>
            </a:r>
          </a:p>
          <a:p>
            <a:r>
              <a:rPr lang="es-MX" altLang="es-MX"/>
              <a:t>    </a:t>
            </a:r>
            <a:r>
              <a:rPr lang="es-MX" altLang="es-MX" sz="1300"/>
              <a:t>FOLICULOS &lt;100</a:t>
            </a:r>
            <a:r>
              <a:rPr lang="es-MX" altLang="es-MX" sz="1200"/>
              <a:t>mµ ,</a:t>
            </a:r>
            <a:endParaRPr lang="es-MX" altLang="es-MX"/>
          </a:p>
        </p:txBody>
      </p:sp>
      <p:sp>
        <p:nvSpPr>
          <p:cNvPr id="11287" name="AutoShape 23">
            <a:extLst>
              <a:ext uri="{FF2B5EF4-FFF2-40B4-BE49-F238E27FC236}">
                <a16:creationId xmlns:a16="http://schemas.microsoft.com/office/drawing/2014/main" id="{F036BCAA-B53B-2B34-C9C7-B81D7B5581FF}"/>
              </a:ext>
            </a:extLst>
          </p:cNvPr>
          <p:cNvSpPr>
            <a:spLocks/>
          </p:cNvSpPr>
          <p:nvPr/>
        </p:nvSpPr>
        <p:spPr bwMode="auto">
          <a:xfrm>
            <a:off x="5240338" y="3746500"/>
            <a:ext cx="2228850" cy="871538"/>
          </a:xfrm>
          <a:prstGeom prst="roundRect">
            <a:avLst>
              <a:gd name="adj" fmla="val 21833"/>
            </a:avLst>
          </a:prstGeom>
          <a:blipFill dpi="0" rotWithShape="0">
            <a:blip r:embed="rId4"/>
            <a:srcRect/>
            <a:stretch>
              <a:fillRect/>
            </a:stretch>
          </a:blipFill>
          <a:ln w="25400" cap="flat" cmpd="sng">
            <a:solidFill>
              <a:srgbClr val="BBE0E3"/>
            </a:solidFill>
            <a:prstDash val="solid"/>
            <a:bevel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r>
              <a:rPr lang="es-MX" altLang="es-MX"/>
              <a:t>       </a:t>
            </a:r>
            <a:r>
              <a:rPr lang="es-MX" altLang="es-MX" sz="1400"/>
              <a:t>&gt;40</a:t>
            </a:r>
            <a:r>
              <a:rPr lang="es-MX" altLang="es-MX" sz="1400" b="1"/>
              <a:t> AÑOS</a:t>
            </a:r>
          </a:p>
          <a:p>
            <a:r>
              <a:rPr lang="es-MX" altLang="es-MX"/>
              <a:t>    </a:t>
            </a:r>
            <a:r>
              <a:rPr lang="es-MX" altLang="es-MX" sz="1300"/>
              <a:t>FOLICULOS &gt;200</a:t>
            </a:r>
            <a:r>
              <a:rPr lang="es-MX" altLang="es-MX" sz="1200"/>
              <a:t>mµ ,</a:t>
            </a:r>
            <a:endParaRPr lang="es-MX" altLang="es-MX"/>
          </a:p>
        </p:txBody>
      </p:sp>
      <p:sp>
        <p:nvSpPr>
          <p:cNvPr id="11288" name="Rectangle 24">
            <a:extLst>
              <a:ext uri="{FF2B5EF4-FFF2-40B4-BE49-F238E27FC236}">
                <a16:creationId xmlns:a16="http://schemas.microsoft.com/office/drawing/2014/main" id="{28FFFC74-DC27-24A2-022E-91A6AF57AEE3}"/>
              </a:ext>
            </a:extLst>
          </p:cNvPr>
          <p:cNvSpPr>
            <a:spLocks/>
          </p:cNvSpPr>
          <p:nvPr/>
        </p:nvSpPr>
        <p:spPr bwMode="auto">
          <a:xfrm>
            <a:off x="5538788" y="6500813"/>
            <a:ext cx="3328987" cy="34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endParaRPr lang="es-MX" altLang="es-MX">
              <a:solidFill>
                <a:srgbClr val="66CCFF"/>
              </a:solidFill>
            </a:endParaRPr>
          </a:p>
        </p:txBody>
      </p:sp>
      <p:sp>
        <p:nvSpPr>
          <p:cNvPr id="11289" name="Rectangle 25">
            <a:extLst>
              <a:ext uri="{FF2B5EF4-FFF2-40B4-BE49-F238E27FC236}">
                <a16:creationId xmlns:a16="http://schemas.microsoft.com/office/drawing/2014/main" id="{2B099B96-8CCD-6604-B378-D7D3C8D47342}"/>
              </a:ext>
            </a:extLst>
          </p:cNvPr>
          <p:cNvSpPr>
            <a:spLocks/>
          </p:cNvSpPr>
          <p:nvPr/>
        </p:nvSpPr>
        <p:spPr bwMode="auto">
          <a:xfrm>
            <a:off x="5229225" y="5899150"/>
            <a:ext cx="3230563" cy="26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>
            <a:spAutoFit/>
          </a:bodyPr>
          <a:lstStyle/>
          <a:p>
            <a:r>
              <a:rPr lang="es-MX" altLang="es-MX" sz="1200"/>
              <a:t>Endocrine-Related Cancer (2005) 12 773–803</a:t>
            </a:r>
            <a:endParaRPr lang="es-MX" altLang="es-MX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" fill="hold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6" grpId="0" animBg="1" autoUpdateAnimBg="0"/>
      <p:bldP spid="11287" grpId="0" animBg="1" autoUpdateAnimBg="0"/>
      <p:bldP spid="11288" grpId="0" autoUpdateAnimBg="0"/>
    </p:bldLst>
  </p:timing>
</p:sld>
</file>

<file path=ppt/theme/theme1.xml><?xml version="1.0" encoding="utf-8"?>
<a:theme xmlns:a="http://schemas.openxmlformats.org/drawingml/2006/main" name="Default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Defaul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BBE0E3"/>
          </a:solidFill>
          <a:prstDash val="solid"/>
          <a:bevel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MX" altLang="es-MX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panose="020B0604020202020204" pitchFamily="34" charset="0"/>
            <a:cs typeface="Arial" panose="020B0604020202020204" pitchFamily="34" charset="0"/>
            <a:sym typeface="Arial" panose="020B060402020202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FF00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1993</Words>
  <Application>Microsoft Office PowerPoint</Application>
  <PresentationFormat>Presentación en pantalla (4:3)</PresentationFormat>
  <Paragraphs>598</Paragraphs>
  <Slides>39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9" baseType="lpstr">
      <vt:lpstr>Arial</vt:lpstr>
      <vt:lpstr>Avenir Roman</vt:lpstr>
      <vt:lpstr>Arial Bold</vt:lpstr>
      <vt:lpstr>Calibri</vt:lpstr>
      <vt:lpstr>Arial Narrow Bold</vt:lpstr>
      <vt:lpstr>+mn-lt</vt:lpstr>
      <vt:lpstr>+mn-ea</vt:lpstr>
      <vt:lpstr>Wingdings</vt:lpstr>
      <vt:lpstr>Helvetica</vt:lpstr>
      <vt:lpstr>Default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CANCER TIROIDEO EN NIÑOS DIAGNOSTICO Y TRATAMIENTO</vt:lpstr>
      <vt:lpstr>CASO CLINICO:  CA</vt:lpstr>
      <vt:lpstr>CANCER TIROIDEO EN NIÑOS DIAGNOSTICO Y TRATAMIENTO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Alberto Escamilla</dc:creator>
  <cp:lastModifiedBy>Alberto Escamilla</cp:lastModifiedBy>
  <cp:revision>1</cp:revision>
  <dcterms:modified xsi:type="dcterms:W3CDTF">2026-05-29T14:48:42Z</dcterms:modified>
</cp:coreProperties>
</file>